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 id="2147483685" r:id="rId3"/>
    <p:sldMasterId id="2147483686" r:id="rId4"/>
  </p:sldMasterIdLst>
  <p:notesMasterIdLst>
    <p:notesMasterId r:id="rId33"/>
  </p:notesMasterIdLst>
  <p:sldIdLst>
    <p:sldId id="928" r:id="rId5"/>
    <p:sldId id="862" r:id="rId6"/>
    <p:sldId id="962" r:id="rId7"/>
    <p:sldId id="992" r:id="rId8"/>
    <p:sldId id="993" r:id="rId9"/>
    <p:sldId id="995" r:id="rId10"/>
    <p:sldId id="968" r:id="rId11"/>
    <p:sldId id="996" r:id="rId12"/>
    <p:sldId id="1009" r:id="rId13"/>
    <p:sldId id="994" r:id="rId14"/>
    <p:sldId id="963" r:id="rId15"/>
    <p:sldId id="977" r:id="rId16"/>
    <p:sldId id="997" r:id="rId17"/>
    <p:sldId id="998" r:id="rId18"/>
    <p:sldId id="999" r:id="rId19"/>
    <p:sldId id="1000" r:id="rId20"/>
    <p:sldId id="964" r:id="rId21"/>
    <p:sldId id="1002" r:id="rId22"/>
    <p:sldId id="1004" r:id="rId23"/>
    <p:sldId id="1008" r:id="rId24"/>
    <p:sldId id="1003" r:id="rId25"/>
    <p:sldId id="1005" r:id="rId26"/>
    <p:sldId id="1006" r:id="rId27"/>
    <p:sldId id="1007" r:id="rId28"/>
    <p:sldId id="966" r:id="rId29"/>
    <p:sldId id="987" r:id="rId30"/>
    <p:sldId id="980" r:id="rId31"/>
    <p:sldId id="990" r:id="rId32"/>
  </p:sldIdLst>
  <p:sldSz cx="12192000" cy="6858000"/>
  <p:notesSz cx="6858000" cy="9144000"/>
  <p:defaultTextStyle>
    <a:defPPr>
      <a:defRPr lang="zh-CN"/>
    </a:defPPr>
    <a:lvl1pPr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1pPr>
    <a:lvl2pPr marL="457155"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2pPr>
    <a:lvl3pPr marL="914309"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3pPr>
    <a:lvl4pPr marL="1371464"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4pPr>
    <a:lvl5pPr marL="1828618"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5pPr>
    <a:lvl6pPr marL="2285774" algn="l" defTabSz="914309" rtl="0" eaLnBrk="1" latinLnBrk="0" hangingPunct="1">
      <a:defRPr kern="1200">
        <a:solidFill>
          <a:schemeClr val="tx1"/>
        </a:solidFill>
        <a:latin typeface="Arial" pitchFamily="34" charset="0"/>
        <a:ea typeface="宋体" pitchFamily="2" charset="-122"/>
        <a:cs typeface="+mn-cs"/>
      </a:defRPr>
    </a:lvl6pPr>
    <a:lvl7pPr marL="2742926" algn="l" defTabSz="914309" rtl="0" eaLnBrk="1" latinLnBrk="0" hangingPunct="1">
      <a:defRPr kern="1200">
        <a:solidFill>
          <a:schemeClr val="tx1"/>
        </a:solidFill>
        <a:latin typeface="Arial" pitchFamily="34" charset="0"/>
        <a:ea typeface="宋体" pitchFamily="2" charset="-122"/>
        <a:cs typeface="+mn-cs"/>
      </a:defRPr>
    </a:lvl7pPr>
    <a:lvl8pPr marL="3200080" algn="l" defTabSz="914309" rtl="0" eaLnBrk="1" latinLnBrk="0" hangingPunct="1">
      <a:defRPr kern="1200">
        <a:solidFill>
          <a:schemeClr val="tx1"/>
        </a:solidFill>
        <a:latin typeface="Arial" pitchFamily="34" charset="0"/>
        <a:ea typeface="宋体" pitchFamily="2" charset="-122"/>
        <a:cs typeface="+mn-cs"/>
      </a:defRPr>
    </a:lvl8pPr>
    <a:lvl9pPr marL="3657235" algn="l" defTabSz="914309" rtl="0" eaLnBrk="1" latinLnBrk="0" hangingPunct="1">
      <a:defRPr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p15:guide id="1" orient="horz" pos="2143">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101"/>
    <a:srgbClr val="EBEBEB"/>
    <a:srgbClr val="EEEEEE"/>
    <a:srgbClr val="EAEAEA"/>
    <a:srgbClr val="D9D9D9"/>
    <a:srgbClr val="DEDEDE"/>
    <a:srgbClr val="EDEDED"/>
    <a:srgbClr val="F8F8F8"/>
    <a:srgbClr val="DDDDDD"/>
    <a:srgbClr val="1C89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81912" autoAdjust="0"/>
  </p:normalViewPr>
  <p:slideViewPr>
    <p:cSldViewPr snapToObjects="1">
      <p:cViewPr varScale="1">
        <p:scale>
          <a:sx n="97" d="100"/>
          <a:sy n="97" d="100"/>
        </p:scale>
        <p:origin x="1074" y="96"/>
      </p:cViewPr>
      <p:guideLst>
        <p:guide orient="horz" pos="2143"/>
        <p:guide pos="3839"/>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image" Target="../media/image2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6.emf"/></Relationships>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g>
</file>

<file path=ppt/media/image18.png>
</file>

<file path=ppt/media/image19.jpeg>
</file>

<file path=ppt/media/image2.png>
</file>

<file path=ppt/media/image20.jpeg>
</file>

<file path=ppt/media/image27.gif>
</file>

<file path=ppt/media/image28.gif>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p:cNvSpPr>
          <p:nvPr>
            <p:ph type="hdr" sz="quarter"/>
          </p:nvPr>
        </p:nvSpPr>
        <p:spPr>
          <a:xfrm>
            <a:off x="0" y="0"/>
            <a:ext cx="2971800" cy="457200"/>
          </a:xfrm>
          <a:prstGeom prst="rect">
            <a:avLst/>
          </a:prstGeom>
          <a:noFill/>
          <a:ln w="9525">
            <a:noFill/>
            <a:miter/>
          </a:ln>
        </p:spPr>
        <p:txBody>
          <a:bodyPr/>
          <a:lstStyle>
            <a:lvl1pPr>
              <a:defRPr sz="1200" noProof="1" dirty="0"/>
            </a:lvl1pPr>
          </a:lstStyle>
          <a:p>
            <a:endParaRPr lang="zh-CN" altLang="en-US"/>
          </a:p>
        </p:txBody>
      </p:sp>
      <p:sp>
        <p:nvSpPr>
          <p:cNvPr id="5123" name="Rectangle 3"/>
          <p:cNvSpPr>
            <a:spLocks noGrp="1"/>
          </p:cNvSpPr>
          <p:nvPr>
            <p:ph type="dt" idx="1"/>
          </p:nvPr>
        </p:nvSpPr>
        <p:spPr>
          <a:xfrm>
            <a:off x="3884613" y="0"/>
            <a:ext cx="2971800" cy="457200"/>
          </a:xfrm>
          <a:prstGeom prst="rect">
            <a:avLst/>
          </a:prstGeom>
          <a:noFill/>
          <a:ln w="9525">
            <a:noFill/>
            <a:miter/>
          </a:ln>
        </p:spPr>
        <p:txBody>
          <a:bodyPr/>
          <a:lstStyle>
            <a:lvl1pPr algn="r">
              <a:defRPr sz="1200" noProof="1" dirty="0">
                <a:latin typeface="Arial" charset="0"/>
                <a:ea typeface="宋体" charset="-122"/>
                <a:cs typeface="+mn-ea"/>
              </a:defRPr>
            </a:lvl1pPr>
          </a:lstStyle>
          <a:p>
            <a:fld id="{BB962C8B-B14F-4D97-AF65-F5344CB8AC3E}" type="datetimeFigureOut">
              <a:rPr lang="zh-CN" altLang="en-US"/>
              <a:pPr/>
              <a:t>2018/6/19</a:t>
            </a:fld>
            <a:endParaRPr lang="zh-CN" altLang="en-US">
              <a:latin typeface="Arial" pitchFamily="34" charset="0"/>
              <a:ea typeface="宋体" pitchFamily="2" charset="-122"/>
              <a:cs typeface="+mn-cs"/>
            </a:endParaRPr>
          </a:p>
        </p:txBody>
      </p:sp>
      <p:sp>
        <p:nvSpPr>
          <p:cNvPr id="5124" name="Rectangle 4"/>
          <p:cNvSpPr>
            <a:spLocks noGrp="1" noRot="1" noChangeAspect="1" noChangeArrowheads="1"/>
          </p:cNvSpPr>
          <p:nvPr>
            <p:ph type="sldImg" idx="4294967295"/>
          </p:nvPr>
        </p:nvSpPr>
        <p:spPr bwMode="auto">
          <a:xfrm>
            <a:off x="381000" y="685800"/>
            <a:ext cx="60960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5125" name="Rectangle 5"/>
          <p:cNvSpPr>
            <a:spLocks noGrp="1" noChangeArrowheads="1"/>
          </p:cNvSpPr>
          <p:nvPr>
            <p:ph type="body" sz="quarter" idx="4294967295"/>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126" name="Rectangle 6"/>
          <p:cNvSpPr>
            <a:spLocks noGrp="1"/>
          </p:cNvSpPr>
          <p:nvPr>
            <p:ph type="ftr" sz="quarter" idx="4"/>
          </p:nvPr>
        </p:nvSpPr>
        <p:spPr>
          <a:xfrm>
            <a:off x="0" y="8685213"/>
            <a:ext cx="2971800" cy="457200"/>
          </a:xfrm>
          <a:prstGeom prst="rect">
            <a:avLst/>
          </a:prstGeom>
          <a:noFill/>
          <a:ln w="9525">
            <a:noFill/>
            <a:miter/>
          </a:ln>
        </p:spPr>
        <p:txBody>
          <a:bodyPr anchor="b"/>
          <a:lstStyle>
            <a:lvl1pPr>
              <a:defRPr sz="1200" noProof="1" dirty="0"/>
            </a:lvl1pPr>
          </a:lstStyle>
          <a:p>
            <a:endParaRPr lang="en-US" altLang="x-none"/>
          </a:p>
        </p:txBody>
      </p:sp>
      <p:sp>
        <p:nvSpPr>
          <p:cNvPr id="5127" name="Rectangle 7"/>
          <p:cNvSpPr>
            <a:spLocks noGrp="1"/>
          </p:cNvSpPr>
          <p:nvPr>
            <p:ph type="sldNum" sz="quarter" idx="5"/>
          </p:nvPr>
        </p:nvSpPr>
        <p:spPr>
          <a:xfrm>
            <a:off x="3884613" y="8685213"/>
            <a:ext cx="2971800" cy="457200"/>
          </a:xfrm>
          <a:prstGeom prst="rect">
            <a:avLst/>
          </a:prstGeom>
          <a:noFill/>
          <a:ln w="9525">
            <a:noFill/>
            <a:miter/>
          </a:ln>
        </p:spPr>
        <p:txBody>
          <a:bodyPr vert="horz" wrap="square" lIns="91440" tIns="45720" rIns="91440" bIns="45720" numCol="1" anchor="b" anchorCtr="0" compatLnSpc="1">
            <a:prstTxWarp prst="textNoShape">
              <a:avLst/>
            </a:prstTxWarp>
          </a:bodyPr>
          <a:lstStyle>
            <a:lvl1pPr algn="r">
              <a:defRPr sz="1200"/>
            </a:lvl1pPr>
          </a:lstStyle>
          <a:p>
            <a:fld id="{B30A1EE1-2CD0-440A-87FD-9AD8DC8760FC}" type="slidenum">
              <a:rPr lang="zh-CN" altLang="en-US"/>
              <a:pPr/>
              <a:t>‹#›</a:t>
            </a:fld>
            <a:endParaRPr lang="en-US" altLang="zh-CN"/>
          </a:p>
        </p:txBody>
      </p:sp>
    </p:spTree>
    <p:extLst>
      <p:ext uri="{BB962C8B-B14F-4D97-AF65-F5344CB8AC3E}">
        <p14:creationId xmlns:p14="http://schemas.microsoft.com/office/powerpoint/2010/main" val="52449822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buFont typeface="Arial" pitchFamily="34" charset="0"/>
      <a:defRPr sz="1200" kern="1200">
        <a:solidFill>
          <a:schemeClr val="tx1"/>
        </a:solidFill>
        <a:latin typeface="Arial" pitchFamily="34" charset="0"/>
        <a:ea typeface="+mn-ea"/>
        <a:cs typeface="+mn-cs"/>
      </a:defRPr>
    </a:lvl1pPr>
    <a:lvl2pPr marL="457155" lvl="1" algn="l" rtl="0" eaLnBrk="0" fontAlgn="base" hangingPunct="0">
      <a:spcBef>
        <a:spcPct val="30000"/>
      </a:spcBef>
      <a:spcAft>
        <a:spcPct val="0"/>
      </a:spcAft>
      <a:buFont typeface="Arial" pitchFamily="34" charset="0"/>
      <a:defRPr sz="1200" kern="1200">
        <a:solidFill>
          <a:schemeClr val="tx1"/>
        </a:solidFill>
        <a:latin typeface="Arial" pitchFamily="34" charset="0"/>
        <a:ea typeface="+mn-ea"/>
        <a:cs typeface="+mn-cs"/>
      </a:defRPr>
    </a:lvl2pPr>
    <a:lvl3pPr marL="914309" lvl="2" algn="l" rtl="0" eaLnBrk="0" fontAlgn="base" hangingPunct="0">
      <a:spcBef>
        <a:spcPct val="30000"/>
      </a:spcBef>
      <a:spcAft>
        <a:spcPct val="0"/>
      </a:spcAft>
      <a:buFont typeface="Arial" pitchFamily="34" charset="0"/>
      <a:defRPr sz="1200" kern="1200">
        <a:solidFill>
          <a:schemeClr val="tx1"/>
        </a:solidFill>
        <a:latin typeface="Arial" pitchFamily="34" charset="0"/>
        <a:ea typeface="+mn-ea"/>
        <a:cs typeface="+mn-cs"/>
      </a:defRPr>
    </a:lvl3pPr>
    <a:lvl4pPr marL="1371464" lvl="3" algn="l" rtl="0" eaLnBrk="0" fontAlgn="base" hangingPunct="0">
      <a:spcBef>
        <a:spcPct val="30000"/>
      </a:spcBef>
      <a:spcAft>
        <a:spcPct val="0"/>
      </a:spcAft>
      <a:buFont typeface="Arial" pitchFamily="34" charset="0"/>
      <a:defRPr sz="1200" kern="1200">
        <a:solidFill>
          <a:schemeClr val="tx1"/>
        </a:solidFill>
        <a:latin typeface="Arial" pitchFamily="34" charset="0"/>
        <a:ea typeface="+mn-ea"/>
        <a:cs typeface="+mn-cs"/>
      </a:defRPr>
    </a:lvl4pPr>
    <a:lvl5pPr marL="1828618" lvl="4" algn="l" rtl="0" eaLnBrk="0" fontAlgn="base" hangingPunct="0">
      <a:spcBef>
        <a:spcPct val="30000"/>
      </a:spcBef>
      <a:spcAft>
        <a:spcPct val="0"/>
      </a:spcAft>
      <a:buFont typeface="Arial" pitchFamily="34" charset="0"/>
      <a:defRPr sz="1200" kern="1200">
        <a:solidFill>
          <a:schemeClr val="tx1"/>
        </a:solidFill>
        <a:latin typeface="Arial" pitchFamily="34" charset="0"/>
        <a:ea typeface="+mn-ea"/>
        <a:cs typeface="+mn-cs"/>
      </a:defRPr>
    </a:lvl5pPr>
    <a:lvl6pPr marL="2285774" lvl="5" indent="0" algn="l" defTabSz="914309" eaLnBrk="0" fontAlgn="base" latinLnBrk="0" hangingPunct="0">
      <a:spcBef>
        <a:spcPct val="30000"/>
      </a:spcBef>
      <a:spcAft>
        <a:spcPct val="0"/>
      </a:spcAft>
      <a:buNone/>
      <a:defRPr sz="1200" b="0" i="0" u="none" kern="1200" baseline="0">
        <a:solidFill>
          <a:schemeClr val="tx1"/>
        </a:solidFill>
        <a:latin typeface="+mn-lt"/>
        <a:ea typeface="+mn-ea"/>
        <a:cs typeface="+mn-cs"/>
      </a:defRPr>
    </a:lvl6pPr>
    <a:lvl7pPr marL="2742926" lvl="6" indent="0" algn="l" defTabSz="914309" eaLnBrk="0" fontAlgn="base" latinLnBrk="0" hangingPunct="0">
      <a:spcBef>
        <a:spcPct val="30000"/>
      </a:spcBef>
      <a:spcAft>
        <a:spcPct val="0"/>
      </a:spcAft>
      <a:buNone/>
      <a:defRPr sz="1200" b="0" i="0" u="none" kern="1200" baseline="0">
        <a:solidFill>
          <a:schemeClr val="tx1"/>
        </a:solidFill>
        <a:latin typeface="+mn-lt"/>
        <a:ea typeface="+mn-ea"/>
        <a:cs typeface="+mn-cs"/>
      </a:defRPr>
    </a:lvl7pPr>
    <a:lvl8pPr marL="3200080" lvl="7" indent="0" algn="l" defTabSz="914309" eaLnBrk="0" fontAlgn="base" latinLnBrk="0" hangingPunct="0">
      <a:spcBef>
        <a:spcPct val="30000"/>
      </a:spcBef>
      <a:spcAft>
        <a:spcPct val="0"/>
      </a:spcAft>
      <a:buNone/>
      <a:defRPr sz="1200" b="0" i="0" u="none" kern="1200" baseline="0">
        <a:solidFill>
          <a:schemeClr val="tx1"/>
        </a:solidFill>
        <a:latin typeface="+mn-lt"/>
        <a:ea typeface="+mn-ea"/>
        <a:cs typeface="+mn-cs"/>
      </a:defRPr>
    </a:lvl8pPr>
    <a:lvl9pPr marL="3657235" lvl="8" indent="0" algn="l" defTabSz="914309" eaLnBrk="0" fontAlgn="base" latinLnBrk="0" hangingPunct="0">
      <a:spcBef>
        <a:spcPct val="30000"/>
      </a:spcBef>
      <a:spcAft>
        <a:spcPct val="0"/>
      </a:spcAft>
      <a:buNone/>
      <a:defRPr sz="1200" b="0" i="0" u="none" kern="1200" baseline="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各位老师同学，大家上午好，我的毕业论文题目是</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1</a:t>
            </a:fld>
            <a:endParaRPr lang="en-US" altLang="zh-CN"/>
          </a:p>
        </p:txBody>
      </p:sp>
    </p:spTree>
    <p:extLst>
      <p:ext uri="{BB962C8B-B14F-4D97-AF65-F5344CB8AC3E}">
        <p14:creationId xmlns:p14="http://schemas.microsoft.com/office/powerpoint/2010/main" val="16137291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10</a:t>
            </a:fld>
            <a:endParaRPr lang="en-US" altLang="zh-CN"/>
          </a:p>
        </p:txBody>
      </p:sp>
    </p:spTree>
    <p:extLst>
      <p:ext uri="{BB962C8B-B14F-4D97-AF65-F5344CB8AC3E}">
        <p14:creationId xmlns:p14="http://schemas.microsoft.com/office/powerpoint/2010/main" val="1728478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接下来是技术方案</a:t>
            </a:r>
            <a:endParaRPr lang="en-US" altLang="zh-CN" dirty="0"/>
          </a:p>
          <a:p>
            <a:r>
              <a:rPr lang="zh-CN" altLang="en-US" dirty="0"/>
              <a:t>将从架构选型、系统层次划分、系统详细设计三个方面论述</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11</a:t>
            </a:fld>
            <a:endParaRPr lang="en-US" altLang="zh-CN"/>
          </a:p>
        </p:txBody>
      </p:sp>
    </p:spTree>
    <p:extLst>
      <p:ext uri="{BB962C8B-B14F-4D97-AF65-F5344CB8AC3E}">
        <p14:creationId xmlns:p14="http://schemas.microsoft.com/office/powerpoint/2010/main" val="2653919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首先是架构选型</a:t>
            </a:r>
            <a:endParaRPr lang="en-US" altLang="zh-CN" dirty="0"/>
          </a:p>
          <a:p>
            <a:r>
              <a:rPr lang="zh-CN" altLang="en-US" dirty="0"/>
              <a:t>系统整体采用</a:t>
            </a:r>
            <a:r>
              <a:rPr lang="en-US" altLang="zh-CN" dirty="0"/>
              <a:t>B/S</a:t>
            </a:r>
            <a:r>
              <a:rPr lang="zh-CN" altLang="en-US" dirty="0"/>
              <a:t>架构</a:t>
            </a:r>
            <a:endParaRPr lang="en-US" altLang="zh-CN" dirty="0"/>
          </a:p>
          <a:p>
            <a:r>
              <a:rPr lang="zh-CN" altLang="en-US" dirty="0"/>
              <a:t>后台采用</a:t>
            </a:r>
            <a:r>
              <a:rPr lang="en-US" altLang="zh-CN" dirty="0"/>
              <a:t>Spring</a:t>
            </a:r>
            <a:r>
              <a:rPr lang="zh-CN" altLang="en-US" dirty="0"/>
              <a:t>和</a:t>
            </a:r>
            <a:r>
              <a:rPr lang="en-US" altLang="zh-CN" dirty="0" err="1"/>
              <a:t>SpringMVC</a:t>
            </a:r>
            <a:r>
              <a:rPr lang="zh-CN" altLang="en-US" dirty="0"/>
              <a:t>框架进行分层设计</a:t>
            </a:r>
            <a:endParaRPr lang="en-US" altLang="zh-CN" dirty="0"/>
          </a:p>
          <a:p>
            <a:r>
              <a:rPr lang="zh-CN" altLang="en-US" dirty="0"/>
              <a:t>前端采用支持响应式布局的</a:t>
            </a:r>
            <a:r>
              <a:rPr lang="en-US" altLang="zh-CN" dirty="0" err="1"/>
              <a:t>BootStrap</a:t>
            </a:r>
            <a:r>
              <a:rPr lang="zh-CN" altLang="en-US" dirty="0"/>
              <a:t>框架和</a:t>
            </a:r>
            <a:r>
              <a:rPr lang="en-US" altLang="zh-CN" dirty="0" err="1"/>
              <a:t>LayUI</a:t>
            </a:r>
            <a:r>
              <a:rPr lang="zh-CN" altLang="en-US" dirty="0"/>
              <a:t>框架</a:t>
            </a:r>
            <a:endParaRPr lang="en-US" altLang="zh-CN" dirty="0"/>
          </a:p>
          <a:p>
            <a:r>
              <a:rPr lang="zh-CN" altLang="en-US" dirty="0"/>
              <a:t>数据交互采用</a:t>
            </a:r>
            <a:r>
              <a:rPr lang="en-US" altLang="zh-CN" dirty="0"/>
              <a:t>JSON</a:t>
            </a:r>
            <a:r>
              <a:rPr lang="zh-CN" altLang="en-US" dirty="0"/>
              <a:t>格式字符串服务器用</a:t>
            </a:r>
            <a:r>
              <a:rPr lang="en-US" altLang="zh-CN" dirty="0"/>
              <a:t>GSON</a:t>
            </a:r>
            <a:r>
              <a:rPr lang="zh-CN" altLang="en-US" dirty="0"/>
              <a:t>框架解析</a:t>
            </a:r>
            <a:r>
              <a:rPr lang="en-US" altLang="zh-CN" dirty="0"/>
              <a:t>JSON</a:t>
            </a:r>
            <a:r>
              <a:rPr lang="zh-CN" altLang="en-US" dirty="0"/>
              <a:t>数据</a:t>
            </a:r>
            <a:endParaRPr lang="en-US" altLang="zh-CN" dirty="0"/>
          </a:p>
          <a:p>
            <a:r>
              <a:rPr lang="en-US" altLang="zh-CN" dirty="0"/>
              <a:t>Web</a:t>
            </a:r>
            <a:r>
              <a:rPr lang="zh-CN" altLang="en-US" dirty="0"/>
              <a:t>容器采用</a:t>
            </a:r>
            <a:r>
              <a:rPr lang="en-US" altLang="zh-CN" dirty="0"/>
              <a:t>Tomcat8</a:t>
            </a:r>
            <a:r>
              <a:rPr lang="zh-CN" altLang="en-US" dirty="0"/>
              <a:t>服务器</a:t>
            </a:r>
            <a:endParaRPr lang="en-US" altLang="zh-CN"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12</a:t>
            </a:fld>
            <a:endParaRPr lang="en-US" altLang="zh-CN"/>
          </a:p>
        </p:txBody>
      </p:sp>
    </p:spTree>
    <p:extLst>
      <p:ext uri="{BB962C8B-B14F-4D97-AF65-F5344CB8AC3E}">
        <p14:creationId xmlns:p14="http://schemas.microsoft.com/office/powerpoint/2010/main" val="40461329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接下来介绍系统的层次划分</a:t>
            </a:r>
            <a:endParaRPr lang="en-US" altLang="zh-CN" dirty="0"/>
          </a:p>
          <a:p>
            <a:endParaRPr lang="en-US" altLang="zh-CN" dirty="0"/>
          </a:p>
          <a:p>
            <a:r>
              <a:rPr lang="zh-CN" altLang="en-US" dirty="0"/>
              <a:t>系统整体分为客户端和服务器端</a:t>
            </a:r>
            <a:endParaRPr lang="en-US" altLang="zh-CN" dirty="0"/>
          </a:p>
          <a:p>
            <a:r>
              <a:rPr lang="zh-CN" altLang="en-US" dirty="0"/>
              <a:t>客户端主要是浏览器软件</a:t>
            </a:r>
            <a:endParaRPr lang="en-US" altLang="zh-CN" dirty="0"/>
          </a:p>
          <a:p>
            <a:r>
              <a:rPr lang="zh-CN" altLang="en-US" dirty="0"/>
              <a:t>服务器端按照通信协议不同分为</a:t>
            </a:r>
            <a:r>
              <a:rPr lang="en-US" altLang="zh-CN" dirty="0"/>
              <a:t>HTTP</a:t>
            </a:r>
            <a:r>
              <a:rPr lang="zh-CN" altLang="en-US" dirty="0"/>
              <a:t>服务器器端和</a:t>
            </a:r>
            <a:r>
              <a:rPr lang="en-US" altLang="zh-CN" dirty="0" err="1"/>
              <a:t>WebSocket</a:t>
            </a:r>
            <a:r>
              <a:rPr lang="zh-CN" altLang="en-US" dirty="0"/>
              <a:t>服务器端</a:t>
            </a:r>
            <a:endParaRPr lang="en-US" altLang="zh-CN" dirty="0"/>
          </a:p>
          <a:p>
            <a:endParaRPr lang="en-US" altLang="zh-CN" dirty="0"/>
          </a:p>
          <a:p>
            <a:r>
              <a:rPr lang="zh-CN" altLang="en-US" dirty="0"/>
              <a:t>系统的主要功能主要有这七点：</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13</a:t>
            </a:fld>
            <a:endParaRPr lang="en-US" altLang="zh-CN"/>
          </a:p>
        </p:txBody>
      </p:sp>
    </p:spTree>
    <p:extLst>
      <p:ext uri="{BB962C8B-B14F-4D97-AF65-F5344CB8AC3E}">
        <p14:creationId xmlns:p14="http://schemas.microsoft.com/office/powerpoint/2010/main" val="37146732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接下来介绍系统的总体架构图</a:t>
            </a:r>
            <a:endParaRPr lang="en-US" altLang="zh-CN" dirty="0"/>
          </a:p>
          <a:p>
            <a:r>
              <a:rPr lang="zh-CN" altLang="en-US" dirty="0"/>
              <a:t>客户端通过因特网与服务器通过</a:t>
            </a:r>
            <a:r>
              <a:rPr lang="en-US" altLang="zh-CN" dirty="0"/>
              <a:t>HTTP</a:t>
            </a:r>
            <a:r>
              <a:rPr lang="zh-CN" altLang="en-US" dirty="0"/>
              <a:t>或者</a:t>
            </a:r>
            <a:r>
              <a:rPr lang="en-US" altLang="zh-CN" dirty="0" err="1"/>
              <a:t>WebSocket</a:t>
            </a:r>
            <a:r>
              <a:rPr lang="zh-CN" altLang="en-US" dirty="0"/>
              <a:t>协议进行数据交互，</a:t>
            </a:r>
            <a:endParaRPr lang="en-US" altLang="zh-CN" dirty="0"/>
          </a:p>
          <a:p>
            <a:r>
              <a:rPr lang="zh-CN" altLang="en-US" dirty="0"/>
              <a:t>服务器采用分层设计的方式</a:t>
            </a:r>
            <a:r>
              <a:rPr lang="zh-CN" altLang="en-US" baseline="0" dirty="0"/>
              <a:t> 过滤器组件用于对客户端请求进行权限判别</a:t>
            </a:r>
            <a:endParaRPr lang="en-US" altLang="zh-CN" baseline="0" dirty="0"/>
          </a:p>
          <a:p>
            <a:r>
              <a:rPr lang="en-US" altLang="zh-CN" baseline="0" dirty="0"/>
              <a:t>Map</a:t>
            </a:r>
            <a:r>
              <a:rPr lang="zh-CN" altLang="en-US" baseline="0" dirty="0"/>
              <a:t>集合则存储建立成功之后的</a:t>
            </a:r>
            <a:r>
              <a:rPr lang="en-US" altLang="zh-CN" baseline="0" dirty="0" err="1"/>
              <a:t>WebSocket</a:t>
            </a:r>
            <a:r>
              <a:rPr lang="zh-CN" altLang="en-US" baseline="0" dirty="0"/>
              <a:t>连接</a:t>
            </a:r>
            <a:endParaRPr lang="en-US" altLang="zh-CN" baseline="0" dirty="0"/>
          </a:p>
          <a:p>
            <a:endParaRPr lang="en-US" altLang="zh-CN" baseline="0" dirty="0"/>
          </a:p>
          <a:p>
            <a:r>
              <a:rPr lang="zh-CN" altLang="en-US" baseline="0" dirty="0"/>
              <a:t>接下来继续介绍系统中两个关键模块的实现细节</a:t>
            </a:r>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14</a:t>
            </a:fld>
            <a:endParaRPr lang="en-US" altLang="zh-CN"/>
          </a:p>
        </p:txBody>
      </p:sp>
    </p:spTree>
    <p:extLst>
      <p:ext uri="{BB962C8B-B14F-4D97-AF65-F5344CB8AC3E}">
        <p14:creationId xmlns:p14="http://schemas.microsoft.com/office/powerpoint/2010/main" val="33901881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图片数据通常是比较大的是字节流数据，为了减轻</a:t>
            </a:r>
            <a:r>
              <a:rPr lang="en-US" altLang="zh-CN" dirty="0" err="1"/>
              <a:t>WebSocket</a:t>
            </a:r>
            <a:r>
              <a:rPr lang="zh-CN" altLang="en-US" dirty="0"/>
              <a:t>服务器的压力，将图片消息发送分为了两个阶段</a:t>
            </a:r>
            <a:r>
              <a:rPr lang="en-US" altLang="zh-CN" dirty="0"/>
              <a:t>:</a:t>
            </a:r>
          </a:p>
          <a:p>
            <a:endParaRPr lang="en-US" altLang="zh-CN" dirty="0"/>
          </a:p>
          <a:p>
            <a:r>
              <a:rPr lang="zh-CN" altLang="en-US" dirty="0"/>
              <a:t>第一阶段，客户端首先将图片上传至图片服务器得到包含图片唯一</a:t>
            </a:r>
            <a:r>
              <a:rPr lang="en-US" altLang="zh-CN" dirty="0"/>
              <a:t>ID</a:t>
            </a:r>
            <a:r>
              <a:rPr lang="zh-CN" altLang="en-US" dirty="0"/>
              <a:t>的</a:t>
            </a:r>
            <a:r>
              <a:rPr lang="en-US" altLang="zh-CN" dirty="0"/>
              <a:t>URL</a:t>
            </a:r>
            <a:r>
              <a:rPr lang="zh-CN" altLang="en-US" dirty="0"/>
              <a:t>字符串（对应图中序号</a:t>
            </a:r>
            <a:r>
              <a:rPr lang="en-US" altLang="zh-CN" dirty="0"/>
              <a:t>1</a:t>
            </a:r>
            <a:r>
              <a:rPr lang="zh-CN" altLang="en-US" dirty="0"/>
              <a:t>至</a:t>
            </a:r>
            <a:r>
              <a:rPr lang="en-US" altLang="zh-CN" dirty="0"/>
              <a:t>3</a:t>
            </a:r>
            <a:r>
              <a:rPr lang="zh-CN" altLang="en-US" dirty="0"/>
              <a:t>的过程）</a:t>
            </a:r>
            <a:endParaRPr lang="en-US" altLang="zh-CN" dirty="0"/>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en-US" dirty="0"/>
              <a:t>第二阶段，客户端再将</a:t>
            </a:r>
            <a:r>
              <a:rPr lang="en-US" altLang="zh-CN" dirty="0"/>
              <a:t>URL</a:t>
            </a:r>
            <a:r>
              <a:rPr lang="zh-CN" altLang="en-US" dirty="0"/>
              <a:t>字符串作为普通文本消息通过</a:t>
            </a:r>
            <a:r>
              <a:rPr lang="en-US" altLang="zh-CN" dirty="0" err="1"/>
              <a:t>WebSocket</a:t>
            </a:r>
            <a:r>
              <a:rPr lang="zh-CN" altLang="en-US" dirty="0"/>
              <a:t>服务器转发，从而间接实现图片消息的发送（对应图中序号</a:t>
            </a:r>
            <a:r>
              <a:rPr lang="en-US" altLang="zh-CN" dirty="0"/>
              <a:t>4</a:t>
            </a:r>
            <a:r>
              <a:rPr lang="zh-CN" altLang="en-US" dirty="0"/>
              <a:t>至</a:t>
            </a:r>
            <a:r>
              <a:rPr lang="en-US" altLang="zh-CN" dirty="0"/>
              <a:t>6</a:t>
            </a:r>
            <a:r>
              <a:rPr lang="zh-CN" altLang="en-US" dirty="0"/>
              <a:t>的过程）</a:t>
            </a:r>
            <a:endParaRPr lang="en-US" altLang="zh-CN" dirty="0"/>
          </a:p>
          <a:p>
            <a:endParaRPr lang="en-US" altLang="zh-CN" dirty="0"/>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zh-CN" sz="1200" kern="1200" dirty="0">
                <a:solidFill>
                  <a:schemeClr val="tx1"/>
                </a:solidFill>
                <a:effectLst/>
                <a:latin typeface="Arial" pitchFamily="34" charset="0"/>
                <a:ea typeface="+mn-ea"/>
                <a:cs typeface="+mn-cs"/>
              </a:rPr>
              <a:t>这种方式利用图片服务器来分散</a:t>
            </a:r>
            <a:r>
              <a:rPr lang="en-US" altLang="zh-CN" sz="1200" kern="1200" dirty="0" err="1">
                <a:solidFill>
                  <a:schemeClr val="tx1"/>
                </a:solidFill>
                <a:effectLst/>
                <a:latin typeface="Arial" pitchFamily="34" charset="0"/>
                <a:ea typeface="+mn-ea"/>
                <a:cs typeface="+mn-cs"/>
              </a:rPr>
              <a:t>WebSocket</a:t>
            </a:r>
            <a:r>
              <a:rPr lang="zh-CN" altLang="zh-CN" sz="1200" kern="1200" dirty="0">
                <a:solidFill>
                  <a:schemeClr val="tx1"/>
                </a:solidFill>
                <a:effectLst/>
                <a:latin typeface="Arial" pitchFamily="34" charset="0"/>
                <a:ea typeface="+mn-ea"/>
                <a:cs typeface="+mn-cs"/>
              </a:rPr>
              <a:t>服务器的压力，减少了群聊模式下</a:t>
            </a:r>
            <a:r>
              <a:rPr lang="en-US" altLang="zh-CN" sz="1200" kern="1200" dirty="0" err="1">
                <a:solidFill>
                  <a:schemeClr val="tx1"/>
                </a:solidFill>
                <a:effectLst/>
                <a:latin typeface="Arial" pitchFamily="34" charset="0"/>
                <a:ea typeface="+mn-ea"/>
                <a:cs typeface="+mn-cs"/>
              </a:rPr>
              <a:t>WebSocket</a:t>
            </a:r>
            <a:r>
              <a:rPr lang="zh-CN" altLang="zh-CN" sz="1200" kern="1200" dirty="0">
                <a:solidFill>
                  <a:schemeClr val="tx1"/>
                </a:solidFill>
                <a:effectLst/>
                <a:latin typeface="Arial" pitchFamily="34" charset="0"/>
                <a:ea typeface="+mn-ea"/>
                <a:cs typeface="+mn-cs"/>
              </a:rPr>
              <a:t>服务器实时传输的数据量，进而提高了服务器端消息发送效率以及系统稳定性。</a:t>
            </a:r>
          </a:p>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15</a:t>
            </a:fld>
            <a:endParaRPr lang="en-US" altLang="zh-CN"/>
          </a:p>
        </p:txBody>
      </p:sp>
    </p:spTree>
    <p:extLst>
      <p:ext uri="{BB962C8B-B14F-4D97-AF65-F5344CB8AC3E}">
        <p14:creationId xmlns:p14="http://schemas.microsoft.com/office/powerpoint/2010/main" val="14893117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接下来介绍第二个关键模块</a:t>
            </a:r>
            <a:r>
              <a:rPr lang="zh-CN" altLang="en-US" baseline="0" dirty="0"/>
              <a:t> ：</a:t>
            </a:r>
            <a:r>
              <a:rPr lang="zh-CN" altLang="en-US" dirty="0"/>
              <a:t>聊天过程中，用户难免会发送一些包含敏感词汇的内容，因此服务器需要过滤其中的不良内容然后再将消息在发送给客户端接收</a:t>
            </a:r>
            <a:endParaRPr lang="en-US" altLang="zh-CN" dirty="0"/>
          </a:p>
          <a:p>
            <a:endParaRPr lang="en-US" altLang="zh-CN" dirty="0"/>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en-US" dirty="0"/>
              <a:t>单击鼠标</a:t>
            </a:r>
            <a:endParaRPr lang="en-US" altLang="zh-CN" dirty="0"/>
          </a:p>
          <a:p>
            <a:endParaRPr lang="en-US" altLang="zh-CN" dirty="0"/>
          </a:p>
          <a:p>
            <a:r>
              <a:rPr lang="zh-CN" altLang="en-US" dirty="0"/>
              <a:t>针对敏感词过滤模块本文采用了一种基于</a:t>
            </a:r>
            <a:r>
              <a:rPr lang="en-US" altLang="zh-CN" dirty="0" err="1"/>
              <a:t>Trie</a:t>
            </a:r>
            <a:r>
              <a:rPr lang="zh-CN" altLang="en-US" dirty="0"/>
              <a:t>树（前缀树或者单词查找树）的过滤算法</a:t>
            </a:r>
            <a:endParaRPr lang="en-US" altLang="zh-CN" dirty="0"/>
          </a:p>
          <a:p>
            <a:endParaRPr lang="en-US" altLang="zh-CN" dirty="0"/>
          </a:p>
          <a:p>
            <a:endParaRPr lang="en-US" altLang="zh-CN" dirty="0"/>
          </a:p>
          <a:p>
            <a:r>
              <a:rPr lang="zh-CN" altLang="en-US" dirty="0"/>
              <a:t>他的主要思想是：</a:t>
            </a:r>
            <a:endParaRPr lang="en-US" altLang="zh-CN" dirty="0"/>
          </a:p>
          <a:p>
            <a:r>
              <a:rPr lang="zh-CN" altLang="en-US" dirty="0"/>
              <a:t>是一种高效的过滤算法</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16</a:t>
            </a:fld>
            <a:endParaRPr lang="en-US" altLang="zh-CN"/>
          </a:p>
        </p:txBody>
      </p:sp>
    </p:spTree>
    <p:extLst>
      <p:ext uri="{BB962C8B-B14F-4D97-AF65-F5344CB8AC3E}">
        <p14:creationId xmlns:p14="http://schemas.microsoft.com/office/powerpoint/2010/main" val="15350633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17</a:t>
            </a:fld>
            <a:endParaRPr lang="en-US" altLang="zh-CN"/>
          </a:p>
        </p:txBody>
      </p:sp>
    </p:spTree>
    <p:extLst>
      <p:ext uri="{BB962C8B-B14F-4D97-AF65-F5344CB8AC3E}">
        <p14:creationId xmlns:p14="http://schemas.microsoft.com/office/powerpoint/2010/main" val="38818520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测试结果表明上述功能均能正常运行</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18</a:t>
            </a:fld>
            <a:endParaRPr lang="en-US" altLang="zh-CN"/>
          </a:p>
        </p:txBody>
      </p:sp>
    </p:spTree>
    <p:extLst>
      <p:ext uri="{BB962C8B-B14F-4D97-AF65-F5344CB8AC3E}">
        <p14:creationId xmlns:p14="http://schemas.microsoft.com/office/powerpoint/2010/main" val="35583123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下面展示一下系统核心的聊天模块运行效果：</a:t>
            </a:r>
            <a:endParaRPr lang="en-US" altLang="zh-CN" dirty="0"/>
          </a:p>
          <a:p>
            <a:r>
              <a:rPr lang="zh-CN" altLang="en-US" dirty="0"/>
              <a:t>单击</a:t>
            </a:r>
            <a:endParaRPr lang="en-US" altLang="zh-CN" dirty="0"/>
          </a:p>
          <a:p>
            <a:endParaRPr lang="en-US" altLang="zh-CN" dirty="0"/>
          </a:p>
          <a:p>
            <a:r>
              <a:rPr lang="zh-CN" altLang="en-US" dirty="0"/>
              <a:t>左侧</a:t>
            </a:r>
            <a:r>
              <a:rPr lang="en-US" altLang="zh-CN" dirty="0"/>
              <a:t>GIF</a:t>
            </a:r>
            <a:r>
              <a:rPr lang="zh-CN" altLang="en-US" dirty="0"/>
              <a:t>图片是</a:t>
            </a:r>
            <a:r>
              <a:rPr lang="en-US" altLang="zh-CN" dirty="0"/>
              <a:t>PC</a:t>
            </a:r>
            <a:r>
              <a:rPr lang="zh-CN" altLang="en-US" dirty="0"/>
              <a:t>端浏览器，</a:t>
            </a:r>
            <a:endParaRPr lang="en-US" altLang="zh-CN" dirty="0"/>
          </a:p>
          <a:p>
            <a:r>
              <a:rPr lang="zh-CN" altLang="en-US" dirty="0"/>
              <a:t>单击</a:t>
            </a:r>
            <a:endParaRPr lang="en-US" altLang="zh-CN" dirty="0"/>
          </a:p>
          <a:p>
            <a:r>
              <a:rPr lang="zh-CN" altLang="en-US" dirty="0"/>
              <a:t>右侧</a:t>
            </a:r>
            <a:r>
              <a:rPr lang="en-US" altLang="zh-CN" dirty="0"/>
              <a:t>GIF</a:t>
            </a:r>
            <a:r>
              <a:rPr lang="zh-CN" altLang="en-US" dirty="0"/>
              <a:t>是手机端浏览器，此时展示的是两个终端正在互相发送图片和文字消息的聊天交互效果</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19</a:t>
            </a:fld>
            <a:endParaRPr lang="en-US" altLang="zh-CN"/>
          </a:p>
        </p:txBody>
      </p:sp>
    </p:spTree>
    <p:extLst>
      <p:ext uri="{BB962C8B-B14F-4D97-AF65-F5344CB8AC3E}">
        <p14:creationId xmlns:p14="http://schemas.microsoft.com/office/powerpoint/2010/main" val="2394934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接下来我将从    这五个方面展开叙述</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2</a:t>
            </a:fld>
            <a:endParaRPr lang="en-US" altLang="zh-CN"/>
          </a:p>
        </p:txBody>
      </p:sp>
    </p:spTree>
    <p:extLst>
      <p:ext uri="{BB962C8B-B14F-4D97-AF65-F5344CB8AC3E}">
        <p14:creationId xmlns:p14="http://schemas.microsoft.com/office/powerpoint/2010/main" val="2193044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图片展示的是</a:t>
            </a:r>
            <a:r>
              <a:rPr lang="en-US" altLang="zh-CN" dirty="0"/>
              <a:t>PC</a:t>
            </a:r>
            <a:r>
              <a:rPr lang="zh-CN" altLang="en-US" dirty="0"/>
              <a:t>浏览器（左侧）和手机浏览器（右侧）进行图片消息发送接收的运行效果</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20</a:t>
            </a:fld>
            <a:endParaRPr lang="en-US" altLang="zh-CN"/>
          </a:p>
        </p:txBody>
      </p:sp>
    </p:spTree>
    <p:extLst>
      <p:ext uri="{BB962C8B-B14F-4D97-AF65-F5344CB8AC3E}">
        <p14:creationId xmlns:p14="http://schemas.microsoft.com/office/powerpoint/2010/main" val="37236157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下面模拟一下网络断开一段时间然后又恢复后系统的运行情况，图片显示的是浏览器控制台输出结果，可以看出，当</a:t>
            </a:r>
            <a:r>
              <a:rPr lang="en-US" altLang="zh-CN" dirty="0" err="1"/>
              <a:t>WebSocket</a:t>
            </a:r>
            <a:r>
              <a:rPr lang="zh-CN" altLang="en-US" dirty="0"/>
              <a:t>连接失效之后浏览器正在后台不断尝试重连操作，重连失败之后会随机等待一段时间进行下一次重连，直到网络恢复</a:t>
            </a:r>
            <a:r>
              <a:rPr lang="en-US" altLang="zh-CN" dirty="0" err="1"/>
              <a:t>WebSocket</a:t>
            </a:r>
            <a:r>
              <a:rPr lang="zh-CN" altLang="en-US" dirty="0"/>
              <a:t>连接重新建立</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21</a:t>
            </a:fld>
            <a:endParaRPr lang="en-US" altLang="zh-CN"/>
          </a:p>
        </p:txBody>
      </p:sp>
    </p:spTree>
    <p:extLst>
      <p:ext uri="{BB962C8B-B14F-4D97-AF65-F5344CB8AC3E}">
        <p14:creationId xmlns:p14="http://schemas.microsoft.com/office/powerpoint/2010/main" val="18409243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en-US" sz="1200" dirty="0">
                <a:solidFill>
                  <a:srgbClr val="484849"/>
                </a:solidFill>
                <a:latin typeface="微软雅黑" pitchFamily="34" charset="-122"/>
                <a:ea typeface="微软雅黑" pitchFamily="34" charset="-122"/>
              </a:rPr>
              <a:t>没有执行登录操作的用户无法直接访问系统主页面，任何请求都将被服务器重定向至登录页面</a:t>
            </a:r>
            <a:endParaRPr lang="en-US" altLang="zh-CN" sz="1200" dirty="0">
              <a:solidFill>
                <a:srgbClr val="484849"/>
              </a:solidFill>
              <a:latin typeface="微软雅黑" pitchFamily="34" charset="-122"/>
              <a:ea typeface="微软雅黑" pitchFamily="34" charset="-122"/>
            </a:endParaRPr>
          </a:p>
          <a:p>
            <a:endParaRPr lang="en-US" altLang="zh-CN" dirty="0"/>
          </a:p>
          <a:p>
            <a:r>
              <a:rPr lang="zh-CN" altLang="en-US" dirty="0"/>
              <a:t>实现思路是：利用</a:t>
            </a:r>
            <a:r>
              <a:rPr lang="en-US" altLang="zh-CN" dirty="0"/>
              <a:t>Filter</a:t>
            </a:r>
            <a:r>
              <a:rPr lang="zh-CN" altLang="en-US" dirty="0"/>
              <a:t>组件实现一个权限过滤器，对浏览器客户端的请求执行权限检查</a:t>
            </a:r>
            <a:endParaRPr lang="en-US" altLang="zh-CN" dirty="0"/>
          </a:p>
          <a:p>
            <a:endParaRPr lang="en-US" altLang="zh-CN" dirty="0"/>
          </a:p>
          <a:p>
            <a:r>
              <a:rPr lang="zh-CN" altLang="en-US" dirty="0"/>
              <a:t>单击</a:t>
            </a:r>
            <a:endParaRPr lang="en-US" altLang="zh-CN" dirty="0"/>
          </a:p>
          <a:p>
            <a:endParaRPr lang="en-US" altLang="zh-CN" dirty="0"/>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en-US" dirty="0"/>
              <a:t>图片展示的是未登录用户直接访问系统主页时候的</a:t>
            </a:r>
            <a:r>
              <a:rPr lang="en-US" altLang="zh-CN" dirty="0"/>
              <a:t>HTTP</a:t>
            </a:r>
            <a:r>
              <a:rPr lang="zh-CN" altLang="en-US" dirty="0"/>
              <a:t>请求和响应的具体内容，可以看出未登录情况下浏览器原始的请求路径</a:t>
            </a:r>
            <a:r>
              <a:rPr lang="en-US" altLang="zh-CN" dirty="0"/>
              <a:t>index</a:t>
            </a:r>
            <a:r>
              <a:rPr lang="zh-CN" altLang="en-US" dirty="0"/>
              <a:t>已经自动被重定向到登录页面的</a:t>
            </a:r>
            <a:r>
              <a:rPr lang="en-US" altLang="zh-CN" dirty="0"/>
              <a:t>URL</a:t>
            </a:r>
            <a:r>
              <a:rPr lang="zh-CN" altLang="en-US" dirty="0"/>
              <a:t>路径</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sz="1200" b="0" i="0" kern="1200" dirty="0">
                <a:solidFill>
                  <a:schemeClr val="tx1"/>
                </a:solidFill>
                <a:effectLst/>
                <a:latin typeface="Arial" pitchFamily="34" charset="0"/>
                <a:ea typeface="+mn-ea"/>
                <a:cs typeface="+mn-cs"/>
              </a:rPr>
              <a:t> </a:t>
            </a:r>
            <a:r>
              <a:rPr lang="en-US" altLang="zh-CN" sz="1200" b="0" i="0" kern="1200" dirty="0">
                <a:solidFill>
                  <a:schemeClr val="tx1"/>
                </a:solidFill>
                <a:effectLst/>
                <a:latin typeface="Arial" pitchFamily="34" charset="0"/>
                <a:ea typeface="+mn-ea"/>
                <a:cs typeface="+mn-cs"/>
              </a:rPr>
              <a:t>302</a:t>
            </a:r>
            <a:r>
              <a:rPr lang="zh-CN" altLang="en-US" sz="1200" b="0" i="0" kern="1200" dirty="0">
                <a:solidFill>
                  <a:schemeClr val="tx1"/>
                </a:solidFill>
                <a:effectLst/>
                <a:latin typeface="Arial" pitchFamily="34" charset="0"/>
                <a:ea typeface="+mn-ea"/>
                <a:cs typeface="+mn-cs"/>
              </a:rPr>
              <a:t>：重定向，当响应码为</a:t>
            </a:r>
            <a:r>
              <a:rPr lang="en-US" altLang="zh-CN" sz="1200" b="0" i="0" kern="1200" dirty="0">
                <a:solidFill>
                  <a:schemeClr val="tx1"/>
                </a:solidFill>
                <a:effectLst/>
                <a:latin typeface="Arial" pitchFamily="34" charset="0"/>
                <a:ea typeface="+mn-ea"/>
                <a:cs typeface="+mn-cs"/>
              </a:rPr>
              <a:t>302</a:t>
            </a:r>
            <a:r>
              <a:rPr lang="zh-CN" altLang="en-US" sz="1200" b="0" i="0" kern="1200" dirty="0">
                <a:solidFill>
                  <a:schemeClr val="tx1"/>
                </a:solidFill>
                <a:effectLst/>
                <a:latin typeface="Arial" pitchFamily="34" charset="0"/>
                <a:ea typeface="+mn-ea"/>
                <a:cs typeface="+mn-cs"/>
              </a:rPr>
              <a:t>时，表示服务器要求浏览器重新再发一个请求，服务器会发送一个响应头</a:t>
            </a:r>
            <a:r>
              <a:rPr lang="en-US" altLang="zh-CN" sz="1200" b="0" i="0" kern="1200" dirty="0">
                <a:solidFill>
                  <a:schemeClr val="tx1"/>
                </a:solidFill>
                <a:effectLst/>
                <a:latin typeface="Arial" pitchFamily="34" charset="0"/>
                <a:ea typeface="+mn-ea"/>
                <a:cs typeface="+mn-cs"/>
              </a:rPr>
              <a:t>Location</a:t>
            </a:r>
            <a:r>
              <a:rPr lang="zh-CN" altLang="en-US" sz="1200" b="0" i="0" kern="1200" dirty="0">
                <a:solidFill>
                  <a:schemeClr val="tx1"/>
                </a:solidFill>
                <a:effectLst/>
                <a:latin typeface="Arial" pitchFamily="34" charset="0"/>
                <a:ea typeface="+mn-ea"/>
                <a:cs typeface="+mn-cs"/>
              </a:rPr>
              <a:t>，它指定了新请求的</a:t>
            </a:r>
            <a:r>
              <a:rPr lang="en-US" altLang="zh-CN" sz="1200" b="0" i="0" kern="1200" dirty="0">
                <a:solidFill>
                  <a:schemeClr val="tx1"/>
                </a:solidFill>
                <a:effectLst/>
                <a:latin typeface="Arial" pitchFamily="34" charset="0"/>
                <a:ea typeface="+mn-ea"/>
                <a:cs typeface="+mn-cs"/>
              </a:rPr>
              <a:t>URL</a:t>
            </a:r>
            <a:r>
              <a:rPr lang="zh-CN" altLang="en-US" sz="1200" b="0" i="0" kern="1200" dirty="0">
                <a:solidFill>
                  <a:schemeClr val="tx1"/>
                </a:solidFill>
                <a:effectLst/>
                <a:latin typeface="Arial" pitchFamily="34" charset="0"/>
                <a:ea typeface="+mn-ea"/>
                <a:cs typeface="+mn-cs"/>
              </a:rPr>
              <a:t>地址；</a:t>
            </a:r>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22</a:t>
            </a:fld>
            <a:endParaRPr lang="en-US" altLang="zh-CN"/>
          </a:p>
        </p:txBody>
      </p:sp>
    </p:spTree>
    <p:extLst>
      <p:ext uri="{BB962C8B-B14F-4D97-AF65-F5344CB8AC3E}">
        <p14:creationId xmlns:p14="http://schemas.microsoft.com/office/powerpoint/2010/main" val="39271546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兼容性测试主要从浏览器兼容性和屏幕大小兼容性两方面进行测试</a:t>
            </a:r>
            <a:endParaRPr lang="en-US" altLang="zh-CN" dirty="0"/>
          </a:p>
          <a:p>
            <a:endParaRPr lang="en-US" altLang="zh-CN" dirty="0"/>
          </a:p>
          <a:p>
            <a:r>
              <a:rPr lang="zh-CN" altLang="en-US" dirty="0"/>
              <a:t>首先是浏览器兼容性测试：</a:t>
            </a:r>
            <a:endParaRPr lang="en-US" altLang="zh-CN" dirty="0"/>
          </a:p>
          <a:p>
            <a:r>
              <a:rPr lang="zh-CN" altLang="en-US" dirty="0"/>
              <a:t>测试结果表明系统能支持绝大部分市场主流的浏览器</a:t>
            </a:r>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23</a:t>
            </a:fld>
            <a:endParaRPr lang="en-US" altLang="zh-CN"/>
          </a:p>
        </p:txBody>
      </p:sp>
    </p:spTree>
    <p:extLst>
      <p:ext uri="{BB962C8B-B14F-4D97-AF65-F5344CB8AC3E}">
        <p14:creationId xmlns:p14="http://schemas.microsoft.com/office/powerpoint/2010/main" val="34818855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a:p>
            <a:r>
              <a:rPr lang="zh-CN" altLang="en-US" dirty="0"/>
              <a:t>接下来是系统页面对不同大小屏幕的兼容性测试：</a:t>
            </a:r>
            <a:endParaRPr lang="en-US" altLang="zh-CN" dirty="0"/>
          </a:p>
          <a:p>
            <a:r>
              <a:rPr lang="zh-CN" altLang="en-US" dirty="0"/>
              <a:t>单击 </a:t>
            </a:r>
            <a:r>
              <a:rPr lang="en-US" altLang="zh-CN" baseline="0" dirty="0"/>
              <a:t> </a:t>
            </a:r>
            <a:r>
              <a:rPr lang="zh-CN" altLang="en-US" baseline="0" dirty="0"/>
              <a:t>图</a:t>
            </a:r>
            <a:r>
              <a:rPr lang="en-US" altLang="zh-CN" baseline="0" dirty="0"/>
              <a:t>a</a:t>
            </a:r>
            <a:r>
              <a:rPr lang="zh-CN" altLang="en-US" baseline="0" dirty="0"/>
              <a:t>是</a:t>
            </a:r>
            <a:endParaRPr lang="en-US" altLang="zh-CN" baseline="0" dirty="0"/>
          </a:p>
          <a:p>
            <a:r>
              <a:rPr lang="zh-CN" altLang="en-US" baseline="0" dirty="0"/>
              <a:t>单击  图</a:t>
            </a:r>
            <a:r>
              <a:rPr lang="en-US" altLang="zh-CN" baseline="0" dirty="0"/>
              <a:t>b</a:t>
            </a:r>
            <a:r>
              <a:rPr lang="zh-CN" altLang="en-US" baseline="0" dirty="0"/>
              <a:t>是</a:t>
            </a:r>
            <a:endParaRPr lang="en-US" altLang="zh-CN" baseline="0" dirty="0"/>
          </a:p>
          <a:p>
            <a:r>
              <a:rPr lang="zh-CN" altLang="en-US" baseline="0" dirty="0"/>
              <a:t>单击  图</a:t>
            </a:r>
            <a:r>
              <a:rPr lang="en-US" altLang="zh-CN" baseline="0" dirty="0"/>
              <a:t>c</a:t>
            </a:r>
            <a:r>
              <a:rPr lang="zh-CN" altLang="en-US" baseline="0" dirty="0"/>
              <a:t>是</a:t>
            </a:r>
            <a:endParaRPr lang="en-US" altLang="zh-CN" dirty="0"/>
          </a:p>
          <a:p>
            <a:endParaRPr lang="en-US" altLang="zh-CN" dirty="0"/>
          </a:p>
          <a:p>
            <a:r>
              <a:rPr lang="zh-CN" altLang="en-US" dirty="0"/>
              <a:t>可以看出不管是手机横屏竖屏模式还是</a:t>
            </a:r>
            <a:r>
              <a:rPr lang="en-US" altLang="zh-CN" dirty="0"/>
              <a:t>PC</a:t>
            </a:r>
            <a:r>
              <a:rPr lang="zh-CN" altLang="en-US" dirty="0"/>
              <a:t>端的大屏幕，系统都能自适应屏幕大小，从而呈现最佳页面布局</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24</a:t>
            </a:fld>
            <a:endParaRPr lang="en-US" altLang="zh-CN"/>
          </a:p>
        </p:txBody>
      </p:sp>
    </p:spTree>
    <p:extLst>
      <p:ext uri="{BB962C8B-B14F-4D97-AF65-F5344CB8AC3E}">
        <p14:creationId xmlns:p14="http://schemas.microsoft.com/office/powerpoint/2010/main" val="12790382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下面是总结和展望部分</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25</a:t>
            </a:fld>
            <a:endParaRPr lang="en-US" altLang="zh-CN"/>
          </a:p>
        </p:txBody>
      </p:sp>
    </p:spTree>
    <p:extLst>
      <p:ext uri="{BB962C8B-B14F-4D97-AF65-F5344CB8AC3E}">
        <p14:creationId xmlns:p14="http://schemas.microsoft.com/office/powerpoint/2010/main" val="41354126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首先是本文工作总结</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26</a:t>
            </a:fld>
            <a:endParaRPr lang="en-US" altLang="zh-CN"/>
          </a:p>
        </p:txBody>
      </p:sp>
    </p:spTree>
    <p:extLst>
      <p:ext uri="{BB962C8B-B14F-4D97-AF65-F5344CB8AC3E}">
        <p14:creationId xmlns:p14="http://schemas.microsoft.com/office/powerpoint/2010/main" val="4890234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因为个人的时间和能力有限，系统仍然有一定的不足之处，在未来的工作中，主要有如下三个改进目标：</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27</a:t>
            </a:fld>
            <a:endParaRPr lang="en-US" altLang="zh-CN"/>
          </a:p>
        </p:txBody>
      </p:sp>
    </p:spTree>
    <p:extLst>
      <p:ext uri="{BB962C8B-B14F-4D97-AF65-F5344CB8AC3E}">
        <p14:creationId xmlns:p14="http://schemas.microsoft.com/office/powerpoint/2010/main" val="25840802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28</a:t>
            </a:fld>
            <a:endParaRPr lang="en-US" altLang="zh-CN"/>
          </a:p>
        </p:txBody>
      </p:sp>
    </p:spTree>
    <p:extLst>
      <p:ext uri="{BB962C8B-B14F-4D97-AF65-F5344CB8AC3E}">
        <p14:creationId xmlns:p14="http://schemas.microsoft.com/office/powerpoint/2010/main" val="3996577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首先是背景和意义将依次介绍论文选题背景和研究意义</a:t>
            </a:r>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3</a:t>
            </a:fld>
            <a:endParaRPr lang="en-US" altLang="zh-CN"/>
          </a:p>
        </p:txBody>
      </p:sp>
    </p:spTree>
    <p:extLst>
      <p:ext uri="{BB962C8B-B14F-4D97-AF65-F5344CB8AC3E}">
        <p14:creationId xmlns:p14="http://schemas.microsoft.com/office/powerpoint/2010/main" val="8459075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en-US" sz="1600" dirty="0"/>
              <a:t>从微信小程序的流行开始，人们的视野逐渐从传统原生</a:t>
            </a:r>
            <a:r>
              <a:rPr lang="en-US" altLang="zh-CN" sz="1600" dirty="0"/>
              <a:t>APP</a:t>
            </a:r>
            <a:r>
              <a:rPr lang="zh-CN" altLang="en-US" sz="1600" dirty="0"/>
              <a:t>转向了新兴的</a:t>
            </a:r>
            <a:r>
              <a:rPr lang="en-US" altLang="zh-CN" sz="1600" dirty="0"/>
              <a:t>Web APP</a:t>
            </a: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en-US" sz="1600" dirty="0"/>
              <a:t>那么</a:t>
            </a:r>
            <a:r>
              <a:rPr lang="en-US" altLang="zh-CN" sz="1600" dirty="0" err="1"/>
              <a:t>WebAPP</a:t>
            </a:r>
            <a:r>
              <a:rPr lang="zh-CN" altLang="en-US" sz="1600" dirty="0"/>
              <a:t>具备哪些优势呢</a:t>
            </a:r>
          </a:p>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4</a:t>
            </a:fld>
            <a:endParaRPr lang="en-US" altLang="zh-CN"/>
          </a:p>
        </p:txBody>
      </p:sp>
    </p:spTree>
    <p:extLst>
      <p:ext uri="{BB962C8B-B14F-4D97-AF65-F5344CB8AC3E}">
        <p14:creationId xmlns:p14="http://schemas.microsoft.com/office/powerpoint/2010/main" val="42373326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因为</a:t>
            </a:r>
            <a:r>
              <a:rPr lang="en-US" altLang="zh-CN" dirty="0"/>
              <a:t>Web</a:t>
            </a:r>
            <a:r>
              <a:rPr lang="en-US" altLang="zh-CN" baseline="0" dirty="0"/>
              <a:t> </a:t>
            </a:r>
            <a:r>
              <a:rPr lang="zh-CN" altLang="en-US" baseline="0" dirty="0"/>
              <a:t>应用的诸多优势，人们开始研究如何让 </a:t>
            </a:r>
            <a:r>
              <a:rPr lang="en-US" altLang="zh-CN" baseline="0" dirty="0"/>
              <a:t>Web</a:t>
            </a:r>
            <a:r>
              <a:rPr lang="zh-CN" altLang="en-US" baseline="0" dirty="0"/>
              <a:t>应用去实现更多类似传统本地应用的功能</a:t>
            </a:r>
            <a:endParaRPr lang="en-US" altLang="zh-CN" baseline="0" dirty="0"/>
          </a:p>
          <a:p>
            <a:r>
              <a:rPr lang="zh-CN" altLang="en-US" sz="1200" dirty="0">
                <a:solidFill>
                  <a:schemeClr val="accent1"/>
                </a:solidFill>
                <a:latin typeface="微软雅黑" pitchFamily="34" charset="-122"/>
                <a:ea typeface="微软雅黑" pitchFamily="34" charset="-122"/>
              </a:rPr>
              <a:t>这就导致</a:t>
            </a:r>
            <a:r>
              <a:rPr lang="en-US" altLang="zh-CN" sz="1200" dirty="0">
                <a:solidFill>
                  <a:schemeClr val="accent1"/>
                </a:solidFill>
                <a:latin typeface="微软雅黑" pitchFamily="34" charset="-122"/>
                <a:ea typeface="微软雅黑" pitchFamily="34" charset="-122"/>
              </a:rPr>
              <a:t>Web</a:t>
            </a:r>
            <a:r>
              <a:rPr lang="zh-CN" altLang="en-US" sz="1200" dirty="0">
                <a:solidFill>
                  <a:schemeClr val="accent1"/>
                </a:solidFill>
                <a:latin typeface="微软雅黑" pitchFamily="34" charset="-122"/>
                <a:ea typeface="微软雅黑" pitchFamily="34" charset="-122"/>
              </a:rPr>
              <a:t>应用也需要类似</a:t>
            </a:r>
            <a:r>
              <a:rPr lang="en-US" altLang="zh-CN" sz="1200" dirty="0">
                <a:solidFill>
                  <a:schemeClr val="accent1"/>
                </a:solidFill>
                <a:latin typeface="微软雅黑" pitchFamily="34" charset="-122"/>
                <a:ea typeface="微软雅黑" pitchFamily="34" charset="-122"/>
              </a:rPr>
              <a:t>C/S</a:t>
            </a:r>
            <a:r>
              <a:rPr lang="zh-CN" altLang="en-US" sz="1200" dirty="0">
                <a:solidFill>
                  <a:schemeClr val="accent1"/>
                </a:solidFill>
                <a:latin typeface="微软雅黑" pitchFamily="34" charset="-122"/>
                <a:ea typeface="微软雅黑" pitchFamily="34" charset="-122"/>
              </a:rPr>
              <a:t>程序一样拥有浏览器和服务器之间实时通信能力</a:t>
            </a:r>
          </a:p>
          <a:p>
            <a:endParaRPr lang="en-US" altLang="zh-CN" baseline="0" dirty="0"/>
          </a:p>
          <a:p>
            <a:r>
              <a:rPr lang="zh-CN" altLang="en-US" baseline="0" dirty="0"/>
              <a:t>下面列举</a:t>
            </a:r>
            <a:r>
              <a:rPr lang="en-US" altLang="zh-CN" baseline="0" dirty="0"/>
              <a:t>Web</a:t>
            </a:r>
            <a:r>
              <a:rPr lang="zh-CN" altLang="en-US" baseline="0" dirty="0"/>
              <a:t>即时通讯应用两个常见的应用场景</a:t>
            </a:r>
            <a:endParaRPr lang="en-US" altLang="zh-CN" baseline="0" dirty="0"/>
          </a:p>
          <a:p>
            <a:endParaRPr lang="en-US" altLang="zh-CN" baseline="0" dirty="0"/>
          </a:p>
          <a:p>
            <a:r>
              <a:rPr lang="zh-CN" altLang="en-US" baseline="0" dirty="0"/>
              <a:t>但是实现</a:t>
            </a:r>
            <a:r>
              <a:rPr lang="en-US" altLang="zh-CN" baseline="0" dirty="0"/>
              <a:t>Web</a:t>
            </a:r>
            <a:r>
              <a:rPr lang="zh-CN" altLang="en-US" baseline="0" dirty="0"/>
              <a:t>应用的实时通信功能却面临如下两个挑战</a:t>
            </a:r>
            <a:endParaRPr lang="en-US" altLang="zh-CN" baseline="0" dirty="0"/>
          </a:p>
          <a:p>
            <a:endParaRPr lang="en-US" altLang="zh-CN" baseline="0" dirty="0"/>
          </a:p>
          <a:p>
            <a:endParaRPr lang="en-US" altLang="zh-CN" baseline="0" dirty="0"/>
          </a:p>
          <a:p>
            <a:r>
              <a:rPr lang="zh-CN" altLang="en-US" baseline="0" dirty="0"/>
              <a:t>因此为了解决</a:t>
            </a:r>
            <a:r>
              <a:rPr lang="en-US" altLang="zh-CN" baseline="0" dirty="0"/>
              <a:t>Web</a:t>
            </a:r>
            <a:r>
              <a:rPr lang="zh-CN" altLang="en-US" baseline="0" dirty="0"/>
              <a:t>应用实时性面临的问题，人们先后想出了各种方案，下面我介绍一下</a:t>
            </a:r>
            <a:r>
              <a:rPr lang="en-US" altLang="zh-CN" baseline="0" dirty="0"/>
              <a:t>Web</a:t>
            </a:r>
            <a:r>
              <a:rPr lang="zh-CN" altLang="en-US" baseline="0" dirty="0"/>
              <a:t>即时通讯技术的研究现状</a:t>
            </a:r>
            <a:endParaRPr lang="en-US" altLang="zh-CN" baseline="0"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5</a:t>
            </a:fld>
            <a:endParaRPr lang="en-US" altLang="zh-CN"/>
          </a:p>
        </p:txBody>
      </p:sp>
    </p:spTree>
    <p:extLst>
      <p:ext uri="{BB962C8B-B14F-4D97-AF65-F5344CB8AC3E}">
        <p14:creationId xmlns:p14="http://schemas.microsoft.com/office/powerpoint/2010/main" val="2143597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6</a:t>
            </a:fld>
            <a:endParaRPr lang="en-US" altLang="zh-CN"/>
          </a:p>
        </p:txBody>
      </p:sp>
    </p:spTree>
    <p:extLst>
      <p:ext uri="{BB962C8B-B14F-4D97-AF65-F5344CB8AC3E}">
        <p14:creationId xmlns:p14="http://schemas.microsoft.com/office/powerpoint/2010/main" val="91924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目前的</a:t>
            </a:r>
            <a:r>
              <a:rPr lang="en-US" altLang="zh-CN" dirty="0"/>
              <a:t>Web</a:t>
            </a:r>
            <a:r>
              <a:rPr lang="zh-CN" altLang="en-US" dirty="0"/>
              <a:t>即时通讯方案主要是如下   </a:t>
            </a:r>
            <a:r>
              <a:rPr lang="en-US" altLang="zh-CN" dirty="0"/>
              <a:t>……</a:t>
            </a:r>
            <a:r>
              <a:rPr lang="zh-CN" altLang="en-US" dirty="0"/>
              <a:t>   六种方式</a:t>
            </a:r>
            <a:endParaRPr lang="en-US" altLang="zh-CN" dirty="0"/>
          </a:p>
          <a:p>
            <a:endParaRPr lang="en-US" altLang="zh-CN" dirty="0"/>
          </a:p>
          <a:p>
            <a:r>
              <a:rPr lang="zh-CN" altLang="en-US" dirty="0"/>
              <a:t>前四种方案本质是基于</a:t>
            </a:r>
            <a:r>
              <a:rPr lang="en-US" altLang="zh-CN" dirty="0"/>
              <a:t>HTTP</a:t>
            </a:r>
            <a:r>
              <a:rPr lang="zh-CN" altLang="en-US" dirty="0"/>
              <a:t>协议实现的  </a:t>
            </a:r>
            <a:endParaRPr lang="en-US" altLang="zh-CN" dirty="0"/>
          </a:p>
          <a:p>
            <a:r>
              <a:rPr lang="zh-CN" altLang="en-US" dirty="0"/>
              <a:t>单击</a:t>
            </a:r>
            <a:endParaRPr lang="en-US" altLang="zh-CN" dirty="0"/>
          </a:p>
          <a:p>
            <a:r>
              <a:rPr lang="zh-CN" altLang="en-US" dirty="0"/>
              <a:t>因此对上述几种方案按照通信协议可以进一步简化为如右图所示的三个大的类别</a:t>
            </a:r>
            <a:endParaRPr lang="en-US" altLang="zh-CN" dirty="0"/>
          </a:p>
          <a:p>
            <a:r>
              <a:rPr lang="zh-CN" altLang="en-US" dirty="0"/>
              <a:t>单击</a:t>
            </a:r>
            <a:endParaRPr lang="en-US" altLang="zh-CN" dirty="0"/>
          </a:p>
          <a:p>
            <a:r>
              <a:rPr lang="zh-CN" altLang="en-US" dirty="0"/>
              <a:t>接下来我们对比一下这三种方案的特点</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en-US" dirty="0"/>
              <a:t>首先是定时刷新页面，后来为了避免页面整体刷新造成用户体验下降改为了基于</a:t>
            </a:r>
            <a:r>
              <a:rPr lang="en-US" altLang="zh-CN" dirty="0"/>
              <a:t>Ajax</a:t>
            </a:r>
            <a:r>
              <a:rPr lang="zh-CN" altLang="en-US" dirty="0"/>
              <a:t>技术的短轮询方式，之后又诞生了长轮询技术对短轮询进行进一步改进减少无效请求次数，和长轮询类似的还有一种</a:t>
            </a:r>
            <a:r>
              <a:rPr lang="en-US" altLang="zh-CN" dirty="0" err="1"/>
              <a:t>iframe</a:t>
            </a:r>
            <a:r>
              <a:rPr lang="zh-CN" altLang="en-US" dirty="0"/>
              <a:t>流技术，此外还有浏览器插件和</a:t>
            </a:r>
            <a:r>
              <a:rPr lang="en-US" altLang="zh-CN" dirty="0" err="1"/>
              <a:t>WebSocket</a:t>
            </a:r>
            <a:r>
              <a:rPr lang="zh-CN" altLang="en-US" dirty="0"/>
              <a:t>技术</a:t>
            </a:r>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7</a:t>
            </a:fld>
            <a:endParaRPr lang="en-US" altLang="zh-CN"/>
          </a:p>
        </p:txBody>
      </p:sp>
    </p:spTree>
    <p:extLst>
      <p:ext uri="{BB962C8B-B14F-4D97-AF65-F5344CB8AC3E}">
        <p14:creationId xmlns:p14="http://schemas.microsoft.com/office/powerpoint/2010/main" val="6913160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从图中我们可以看出</a:t>
            </a:r>
            <a:endParaRPr lang="en-US" altLang="zh-CN" dirty="0"/>
          </a:p>
          <a:p>
            <a:r>
              <a:rPr lang="en-US" altLang="zh-CN" dirty="0"/>
              <a:t>HTTP</a:t>
            </a:r>
            <a:r>
              <a:rPr lang="zh-CN" altLang="en-US" dirty="0"/>
              <a:t>协议下，不管是短连接还是长连接 服务器如果想给浏览器发送数据必须要浏览器先发送一个请求给服务器</a:t>
            </a:r>
            <a:endParaRPr lang="en-US" altLang="zh-CN" dirty="0"/>
          </a:p>
          <a:p>
            <a:endParaRPr lang="en-US" altLang="zh-CN" dirty="0"/>
          </a:p>
          <a:p>
            <a:r>
              <a:rPr lang="zh-CN" altLang="en-US" dirty="0"/>
              <a:t>而从右图可以看出当建立</a:t>
            </a:r>
            <a:r>
              <a:rPr lang="en-US" altLang="zh-CN" dirty="0"/>
              <a:t>TCP</a:t>
            </a:r>
            <a:r>
              <a:rPr lang="zh-CN" altLang="en-US" dirty="0"/>
              <a:t>连接之后，</a:t>
            </a:r>
            <a:r>
              <a:rPr lang="en-US" altLang="zh-CN" dirty="0" err="1"/>
              <a:t>WebSocket</a:t>
            </a:r>
            <a:r>
              <a:rPr lang="zh-CN" altLang="en-US" dirty="0"/>
              <a:t>通信双方是对等的，服务器可以直接发送消息给客户端而不需要客户端先发起请求，而且也不需要一直重复执行打开关闭连接的操作</a:t>
            </a:r>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8</a:t>
            </a:fld>
            <a:endParaRPr lang="en-US" altLang="zh-CN"/>
          </a:p>
        </p:txBody>
      </p:sp>
    </p:spTree>
    <p:extLst>
      <p:ext uri="{BB962C8B-B14F-4D97-AF65-F5344CB8AC3E}">
        <p14:creationId xmlns:p14="http://schemas.microsoft.com/office/powerpoint/2010/main" val="2518200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en-US" sz="1200" dirty="0">
                <a:solidFill>
                  <a:schemeClr val="accent1"/>
                </a:solidFill>
                <a:latin typeface="微软雅黑" pitchFamily="34" charset="-122"/>
                <a:ea typeface="微软雅黑" pitchFamily="34" charset="-122"/>
              </a:rPr>
              <a:t>浏览器插件本质是底层直接利用</a:t>
            </a:r>
            <a:r>
              <a:rPr lang="en-US" altLang="zh-CN" sz="1200" dirty="0">
                <a:solidFill>
                  <a:schemeClr val="accent1"/>
                </a:solidFill>
                <a:latin typeface="微软雅黑" pitchFamily="34" charset="-122"/>
                <a:ea typeface="微软雅黑" pitchFamily="34" charset="-122"/>
              </a:rPr>
              <a:t>TCP</a:t>
            </a:r>
            <a:r>
              <a:rPr lang="zh-CN" altLang="en-US" sz="1200" dirty="0">
                <a:solidFill>
                  <a:schemeClr val="accent1"/>
                </a:solidFill>
                <a:latin typeface="微软雅黑" pitchFamily="34" charset="-122"/>
                <a:ea typeface="微软雅黑" pitchFamily="34" charset="-122"/>
              </a:rPr>
              <a:t>协议实现浏览器和服务器的全双工通信，但是安装浏览器插件</a:t>
            </a:r>
            <a:r>
              <a:rPr lang="zh-CN" altLang="en-US" sz="1200" b="1" dirty="0">
                <a:solidFill>
                  <a:schemeClr val="accent1"/>
                </a:solidFill>
                <a:latin typeface="微软雅黑" pitchFamily="34" charset="-122"/>
                <a:ea typeface="微软雅黑" pitchFamily="34" charset="-122"/>
              </a:rPr>
              <a:t>牺牲</a:t>
            </a:r>
            <a:r>
              <a:rPr lang="zh-CN" altLang="en-US" sz="1200" dirty="0">
                <a:solidFill>
                  <a:schemeClr val="accent1"/>
                </a:solidFill>
                <a:latin typeface="微软雅黑" pitchFamily="34" charset="-122"/>
                <a:ea typeface="微软雅黑" pitchFamily="34" charset="-122"/>
              </a:rPr>
              <a:t>了</a:t>
            </a:r>
            <a:r>
              <a:rPr lang="en-US" altLang="zh-CN" sz="1200" dirty="0">
                <a:solidFill>
                  <a:schemeClr val="accent1"/>
                </a:solidFill>
                <a:latin typeface="微软雅黑" pitchFamily="34" charset="-122"/>
                <a:ea typeface="微软雅黑" pitchFamily="34" charset="-122"/>
              </a:rPr>
              <a:t>Web</a:t>
            </a:r>
            <a:r>
              <a:rPr lang="zh-CN" altLang="en-US" sz="1200" dirty="0">
                <a:solidFill>
                  <a:schemeClr val="accent1"/>
                </a:solidFill>
                <a:latin typeface="微软雅黑" pitchFamily="34" charset="-122"/>
                <a:ea typeface="微软雅黑" pitchFamily="34" charset="-122"/>
              </a:rPr>
              <a:t>应用使用简单的优势，此外还存在移动端平台</a:t>
            </a:r>
            <a:r>
              <a:rPr lang="zh-CN" altLang="en-US" sz="1200" b="1" dirty="0">
                <a:solidFill>
                  <a:schemeClr val="accent1"/>
                </a:solidFill>
                <a:latin typeface="微软雅黑" pitchFamily="34" charset="-122"/>
                <a:ea typeface="微软雅黑" pitchFamily="34" charset="-122"/>
              </a:rPr>
              <a:t>兼容性</a:t>
            </a:r>
            <a:r>
              <a:rPr lang="zh-CN" altLang="en-US" sz="1200" dirty="0">
                <a:solidFill>
                  <a:schemeClr val="accent1"/>
                </a:solidFill>
                <a:latin typeface="微软雅黑" pitchFamily="34" charset="-122"/>
                <a:ea typeface="微软雅黑" pitchFamily="34" charset="-122"/>
              </a:rPr>
              <a:t>问题</a:t>
            </a:r>
            <a:endParaRPr lang="en-US" altLang="zh-CN" sz="1200" dirty="0">
              <a:solidFill>
                <a:schemeClr val="accent1"/>
              </a:solidFill>
              <a:latin typeface="微软雅黑" pitchFamily="34" charset="-122"/>
              <a:ea typeface="微软雅黑" pitchFamily="34" charset="-122"/>
            </a:endParaRP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endParaRPr lang="en-US" altLang="zh-CN" sz="1200" dirty="0">
              <a:solidFill>
                <a:schemeClr val="accent1"/>
              </a:solidFill>
              <a:latin typeface="微软雅黑" pitchFamily="34" charset="-122"/>
              <a:ea typeface="微软雅黑" pitchFamily="34" charset="-122"/>
            </a:endParaRP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en-US" sz="1200" dirty="0">
                <a:solidFill>
                  <a:schemeClr val="accent1"/>
                </a:solidFill>
                <a:latin typeface="微软雅黑" pitchFamily="34" charset="-122"/>
                <a:ea typeface="微软雅黑" pitchFamily="34" charset="-122"/>
              </a:rPr>
              <a:t>页面定时刷新、短轮询、长轮询、</a:t>
            </a:r>
            <a:r>
              <a:rPr lang="en-US" altLang="zh-CN" sz="1200" dirty="0" err="1">
                <a:solidFill>
                  <a:schemeClr val="accent1"/>
                </a:solidFill>
                <a:latin typeface="微软雅黑" pitchFamily="34" charset="-122"/>
                <a:ea typeface="微软雅黑" pitchFamily="34" charset="-122"/>
              </a:rPr>
              <a:t>iframe</a:t>
            </a:r>
            <a:r>
              <a:rPr lang="zh-CN" altLang="en-US" sz="1200" dirty="0">
                <a:solidFill>
                  <a:schemeClr val="accent1"/>
                </a:solidFill>
                <a:latin typeface="微软雅黑" pitchFamily="34" charset="-122"/>
                <a:ea typeface="微软雅黑" pitchFamily="34" charset="-122"/>
              </a:rPr>
              <a:t>流等基于</a:t>
            </a:r>
            <a:r>
              <a:rPr lang="en-US" altLang="zh-CN" sz="1200" dirty="0">
                <a:solidFill>
                  <a:schemeClr val="accent1"/>
                </a:solidFill>
                <a:latin typeface="微软雅黑" pitchFamily="34" charset="-122"/>
                <a:ea typeface="微软雅黑" pitchFamily="34" charset="-122"/>
              </a:rPr>
              <a:t>HTTP</a:t>
            </a:r>
            <a:r>
              <a:rPr lang="zh-CN" altLang="en-US" sz="1200" dirty="0">
                <a:solidFill>
                  <a:schemeClr val="accent1"/>
                </a:solidFill>
                <a:latin typeface="微软雅黑" pitchFamily="34" charset="-122"/>
                <a:ea typeface="微软雅黑" pitchFamily="34" charset="-122"/>
              </a:rPr>
              <a:t>协议的方案，虽然不需要安装插件，但是</a:t>
            </a:r>
            <a:r>
              <a:rPr lang="en-US" altLang="zh-CN" sz="1200" dirty="0">
                <a:solidFill>
                  <a:schemeClr val="accent1"/>
                </a:solidFill>
                <a:latin typeface="微软雅黑" pitchFamily="34" charset="-122"/>
                <a:ea typeface="微软雅黑" pitchFamily="34" charset="-122"/>
              </a:rPr>
              <a:t>HTTP</a:t>
            </a:r>
            <a:r>
              <a:rPr lang="zh-CN" altLang="en-US" sz="1200" dirty="0">
                <a:solidFill>
                  <a:schemeClr val="accent1"/>
                </a:solidFill>
                <a:latin typeface="微软雅黑" pitchFamily="34" charset="-122"/>
                <a:ea typeface="微软雅黑" pitchFamily="34" charset="-122"/>
              </a:rPr>
              <a:t>采用的</a:t>
            </a:r>
            <a:r>
              <a:rPr lang="zh-CN" altLang="en-US" sz="1200" b="1" dirty="0">
                <a:solidFill>
                  <a:schemeClr val="accent1"/>
                </a:solidFill>
                <a:latin typeface="微软雅黑" pitchFamily="34" charset="-122"/>
                <a:ea typeface="微软雅黑" pitchFamily="34" charset="-122"/>
              </a:rPr>
              <a:t>请求响应</a:t>
            </a:r>
            <a:r>
              <a:rPr lang="zh-CN" altLang="en-US" sz="1200" dirty="0">
                <a:solidFill>
                  <a:schemeClr val="accent1"/>
                </a:solidFill>
                <a:latin typeface="微软雅黑" pitchFamily="34" charset="-122"/>
                <a:ea typeface="微软雅黑" pitchFamily="34" charset="-122"/>
              </a:rPr>
              <a:t>的通信模式决定这些方案无疑都只能</a:t>
            </a:r>
            <a:r>
              <a:rPr lang="zh-CN" altLang="en-US" sz="1200" b="1" dirty="0">
                <a:solidFill>
                  <a:schemeClr val="accent1"/>
                </a:solidFill>
                <a:latin typeface="微软雅黑" pitchFamily="34" charset="-122"/>
                <a:ea typeface="微软雅黑" pitchFamily="34" charset="-122"/>
              </a:rPr>
              <a:t>模拟实现</a:t>
            </a:r>
            <a:r>
              <a:rPr lang="zh-CN" altLang="en-US" sz="1200" dirty="0">
                <a:solidFill>
                  <a:schemeClr val="accent1"/>
                </a:solidFill>
                <a:latin typeface="微软雅黑" pitchFamily="34" charset="-122"/>
                <a:ea typeface="微软雅黑" pitchFamily="34" charset="-122"/>
              </a:rPr>
              <a:t>双向通信过程，服务器要推送数据给浏览器之前必须浏览器先发送请求，因此这类方案往往实现复杂，而且服务器和网络资源往往</a:t>
            </a:r>
            <a:r>
              <a:rPr lang="zh-CN" altLang="en-US" sz="1200" b="1" dirty="0">
                <a:solidFill>
                  <a:schemeClr val="accent1"/>
                </a:solidFill>
                <a:latin typeface="微软雅黑" pitchFamily="34" charset="-122"/>
                <a:ea typeface="微软雅黑" pitchFamily="34" charset="-122"/>
              </a:rPr>
              <a:t>浪费</a:t>
            </a:r>
            <a:r>
              <a:rPr lang="zh-CN" altLang="en-US" sz="1200" dirty="0">
                <a:solidFill>
                  <a:schemeClr val="accent1"/>
                </a:solidFill>
                <a:latin typeface="微软雅黑" pitchFamily="34" charset="-122"/>
                <a:ea typeface="微软雅黑" pitchFamily="34" charset="-122"/>
              </a:rPr>
              <a:t>严重，甚至存在消息</a:t>
            </a:r>
            <a:r>
              <a:rPr lang="zh-CN" altLang="en-US" sz="1200" b="1" dirty="0">
                <a:solidFill>
                  <a:schemeClr val="accent1"/>
                </a:solidFill>
                <a:latin typeface="微软雅黑" pitchFamily="34" charset="-122"/>
                <a:ea typeface="微软雅黑" pitchFamily="34" charset="-122"/>
              </a:rPr>
              <a:t>延迟</a:t>
            </a:r>
            <a:r>
              <a:rPr lang="zh-CN" altLang="en-US" sz="1200" dirty="0">
                <a:solidFill>
                  <a:schemeClr val="accent1"/>
                </a:solidFill>
                <a:latin typeface="微软雅黑" pitchFamily="34" charset="-122"/>
                <a:ea typeface="微软雅黑" pitchFamily="34" charset="-122"/>
              </a:rPr>
              <a:t>的风险</a:t>
            </a: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endParaRPr lang="en-US" altLang="zh-CN" sz="1200" dirty="0">
              <a:solidFill>
                <a:schemeClr val="accent1"/>
              </a:solidFill>
              <a:latin typeface="微软雅黑" pitchFamily="34" charset="-122"/>
              <a:ea typeface="微软雅黑" pitchFamily="34" charset="-122"/>
            </a:endParaRP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en-US" sz="1200" dirty="0">
                <a:solidFill>
                  <a:schemeClr val="accent1"/>
                </a:solidFill>
                <a:latin typeface="微软雅黑" pitchFamily="34" charset="-122"/>
                <a:ea typeface="微软雅黑" pitchFamily="34" charset="-122"/>
              </a:rPr>
              <a:t>而第三种</a:t>
            </a:r>
            <a:r>
              <a:rPr lang="en-US" altLang="zh-CN" sz="1200" dirty="0" err="1">
                <a:solidFill>
                  <a:schemeClr val="accent1"/>
                </a:solidFill>
                <a:latin typeface="微软雅黑" pitchFamily="34" charset="-122"/>
                <a:ea typeface="微软雅黑" pitchFamily="34" charset="-122"/>
              </a:rPr>
              <a:t>WebSocket</a:t>
            </a:r>
            <a:r>
              <a:rPr lang="zh-CN" altLang="en-US" sz="1200" dirty="0">
                <a:solidFill>
                  <a:schemeClr val="accent1"/>
                </a:solidFill>
                <a:latin typeface="微软雅黑" pitchFamily="34" charset="-122"/>
                <a:ea typeface="微软雅黑" pitchFamily="34" charset="-122"/>
              </a:rPr>
              <a:t>协议则不仅是一种</a:t>
            </a:r>
            <a:r>
              <a:rPr lang="zh-CN" altLang="en-US" sz="1200" b="1" dirty="0">
                <a:solidFill>
                  <a:srgbClr val="FF0000"/>
                </a:solidFill>
                <a:latin typeface="微软雅黑" pitchFamily="34" charset="-122"/>
                <a:ea typeface="微软雅黑" pitchFamily="34" charset="-122"/>
              </a:rPr>
              <a:t>全双工</a:t>
            </a:r>
            <a:r>
              <a:rPr lang="zh-CN" altLang="en-US" sz="1200" dirty="0">
                <a:solidFill>
                  <a:schemeClr val="accent1"/>
                </a:solidFill>
                <a:latin typeface="微软雅黑" pitchFamily="34" charset="-122"/>
                <a:ea typeface="微软雅黑" pitchFamily="34" charset="-122"/>
              </a:rPr>
              <a:t>通信协议，相对于</a:t>
            </a:r>
            <a:r>
              <a:rPr lang="en-US" altLang="zh-CN" sz="1200" dirty="0">
                <a:solidFill>
                  <a:schemeClr val="accent1"/>
                </a:solidFill>
                <a:latin typeface="微软雅黑" pitchFamily="34" charset="-122"/>
                <a:ea typeface="微软雅黑" pitchFamily="34" charset="-122"/>
              </a:rPr>
              <a:t>HTTP</a:t>
            </a:r>
            <a:r>
              <a:rPr lang="zh-CN" altLang="en-US" sz="1200" dirty="0">
                <a:solidFill>
                  <a:schemeClr val="accent1"/>
                </a:solidFill>
                <a:latin typeface="微软雅黑" pitchFamily="34" charset="-122"/>
                <a:ea typeface="微软雅黑" pitchFamily="34" charset="-122"/>
              </a:rPr>
              <a:t>协议采用轻量级协议头</a:t>
            </a:r>
            <a:r>
              <a:rPr lang="zh-CN" altLang="en-US" sz="1200" b="1" dirty="0">
                <a:solidFill>
                  <a:srgbClr val="FF0000"/>
                </a:solidFill>
                <a:latin typeface="微软雅黑" pitchFamily="34" charset="-122"/>
                <a:ea typeface="微软雅黑" pitchFamily="34" charset="-122"/>
              </a:rPr>
              <a:t>降低了</a:t>
            </a:r>
            <a:r>
              <a:rPr lang="zh-CN" altLang="en-US" sz="1200" dirty="0">
                <a:solidFill>
                  <a:schemeClr val="accent1"/>
                </a:solidFill>
                <a:latin typeface="微软雅黑" pitchFamily="34" charset="-122"/>
                <a:ea typeface="微软雅黑" pitchFamily="34" charset="-122"/>
              </a:rPr>
              <a:t>网络带宽的占用，通信</a:t>
            </a:r>
            <a:r>
              <a:rPr lang="zh-CN" altLang="en-US" sz="1200" b="1" dirty="0">
                <a:solidFill>
                  <a:srgbClr val="FF0000"/>
                </a:solidFill>
                <a:latin typeface="微软雅黑" pitchFamily="34" charset="-122"/>
                <a:ea typeface="微软雅黑" pitchFamily="34" charset="-122"/>
              </a:rPr>
              <a:t>效率高</a:t>
            </a:r>
            <a:r>
              <a:rPr lang="zh-CN" altLang="en-US" sz="1200" dirty="0">
                <a:solidFill>
                  <a:schemeClr val="accent1"/>
                </a:solidFill>
                <a:latin typeface="微软雅黑" pitchFamily="34" charset="-122"/>
                <a:ea typeface="微软雅黑" pitchFamily="34" charset="-122"/>
              </a:rPr>
              <a:t>而且不用安装插件，目前移动端浏览器大多数是基于</a:t>
            </a:r>
            <a:r>
              <a:rPr lang="en-US" altLang="zh-CN" sz="1200" dirty="0" err="1">
                <a:solidFill>
                  <a:schemeClr val="accent1"/>
                </a:solidFill>
                <a:latin typeface="微软雅黑" pitchFamily="34" charset="-122"/>
                <a:ea typeface="微软雅黑" pitchFamily="34" charset="-122"/>
              </a:rPr>
              <a:t>WebKit</a:t>
            </a:r>
            <a:r>
              <a:rPr lang="zh-CN" altLang="en-US" sz="1200" dirty="0">
                <a:solidFill>
                  <a:schemeClr val="accent1"/>
                </a:solidFill>
                <a:latin typeface="微软雅黑" pitchFamily="34" charset="-122"/>
                <a:ea typeface="微软雅黑" pitchFamily="34" charset="-122"/>
              </a:rPr>
              <a:t>内核因此支持</a:t>
            </a:r>
            <a:r>
              <a:rPr lang="en-US" altLang="zh-CN" sz="1200" dirty="0">
                <a:solidFill>
                  <a:schemeClr val="accent1"/>
                </a:solidFill>
                <a:latin typeface="微软雅黑" pitchFamily="34" charset="-122"/>
                <a:ea typeface="微软雅黑" pitchFamily="34" charset="-122"/>
              </a:rPr>
              <a:t>HTML5</a:t>
            </a:r>
            <a:r>
              <a:rPr lang="zh-CN" altLang="en-US" sz="1200" dirty="0">
                <a:solidFill>
                  <a:schemeClr val="accent1"/>
                </a:solidFill>
                <a:latin typeface="微软雅黑" pitchFamily="34" charset="-122"/>
                <a:ea typeface="微软雅黑" pitchFamily="34" charset="-122"/>
              </a:rPr>
              <a:t>，所以</a:t>
            </a:r>
            <a:r>
              <a:rPr lang="en-US" altLang="zh-CN" sz="1200" dirty="0" err="1">
                <a:solidFill>
                  <a:schemeClr val="accent1"/>
                </a:solidFill>
                <a:latin typeface="微软雅黑" pitchFamily="34" charset="-122"/>
                <a:ea typeface="微软雅黑" pitchFamily="34" charset="-122"/>
              </a:rPr>
              <a:t>WebSocket</a:t>
            </a:r>
            <a:r>
              <a:rPr lang="zh-CN" altLang="en-US" sz="1200" dirty="0">
                <a:solidFill>
                  <a:schemeClr val="accent1"/>
                </a:solidFill>
                <a:latin typeface="微软雅黑" pitchFamily="34" charset="-122"/>
                <a:ea typeface="微软雅黑" pitchFamily="34" charset="-122"/>
              </a:rPr>
              <a:t>方案在移动端上有</a:t>
            </a:r>
            <a:r>
              <a:rPr lang="zh-CN" altLang="en-US" sz="1200" b="1" dirty="0">
                <a:solidFill>
                  <a:srgbClr val="FF0000"/>
                </a:solidFill>
                <a:latin typeface="微软雅黑" pitchFamily="34" charset="-122"/>
                <a:ea typeface="微软雅黑" pitchFamily="34" charset="-122"/>
              </a:rPr>
              <a:t>更好</a:t>
            </a:r>
            <a:r>
              <a:rPr lang="zh-CN" altLang="en-US" sz="1200" dirty="0">
                <a:solidFill>
                  <a:schemeClr val="accent1"/>
                </a:solidFill>
                <a:latin typeface="微软雅黑" pitchFamily="34" charset="-122"/>
                <a:ea typeface="微软雅黑" pitchFamily="34" charset="-122"/>
              </a:rPr>
              <a:t>的兼容性</a:t>
            </a:r>
            <a:endParaRPr lang="en-US" altLang="zh-CN" sz="1200" dirty="0">
              <a:solidFill>
                <a:schemeClr val="accent1"/>
              </a:solidFill>
              <a:latin typeface="微软雅黑" pitchFamily="34" charset="-122"/>
              <a:ea typeface="微软雅黑" pitchFamily="34" charset="-122"/>
            </a:endParaRP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endParaRPr lang="en-US" altLang="zh-CN" sz="1200" dirty="0">
              <a:solidFill>
                <a:schemeClr val="accent1"/>
              </a:solidFill>
              <a:latin typeface="微软雅黑" pitchFamily="34" charset="-122"/>
              <a:ea typeface="微软雅黑" pitchFamily="34" charset="-122"/>
            </a:endParaRPr>
          </a:p>
          <a:p>
            <a:pPr marL="0" marR="0" lvl="0" indent="0" algn="l" defTabSz="914400" rtl="0" eaLnBrk="0" fontAlgn="base" latinLnBrk="0" hangingPunct="0">
              <a:lnSpc>
                <a:spcPct val="100000"/>
              </a:lnSpc>
              <a:spcBef>
                <a:spcPct val="30000"/>
              </a:spcBef>
              <a:spcAft>
                <a:spcPct val="0"/>
              </a:spcAft>
              <a:buClrTx/>
              <a:buSzTx/>
              <a:buFont typeface="Arial" pitchFamily="34" charset="0"/>
              <a:buNone/>
              <a:tabLst/>
              <a:defRPr/>
            </a:pPr>
            <a:r>
              <a:rPr lang="zh-CN" altLang="en-US" sz="1200" dirty="0">
                <a:solidFill>
                  <a:schemeClr val="accent1"/>
                </a:solidFill>
                <a:latin typeface="微软雅黑" pitchFamily="34" charset="-122"/>
                <a:ea typeface="微软雅黑" pitchFamily="34" charset="-122"/>
              </a:rPr>
              <a:t>因此</a:t>
            </a:r>
            <a:r>
              <a:rPr lang="en-US" altLang="zh-CN" sz="1200" dirty="0" err="1">
                <a:solidFill>
                  <a:schemeClr val="accent1"/>
                </a:solidFill>
                <a:latin typeface="微软雅黑" pitchFamily="34" charset="-122"/>
                <a:ea typeface="微软雅黑" pitchFamily="34" charset="-122"/>
              </a:rPr>
              <a:t>WebSocket</a:t>
            </a:r>
            <a:r>
              <a:rPr lang="zh-CN" altLang="en-US" sz="1200" dirty="0">
                <a:solidFill>
                  <a:schemeClr val="accent1"/>
                </a:solidFill>
                <a:latin typeface="微软雅黑" pitchFamily="34" charset="-122"/>
                <a:ea typeface="微软雅黑" pitchFamily="34" charset="-122"/>
              </a:rPr>
              <a:t>协议方案将是解决</a:t>
            </a:r>
            <a:r>
              <a:rPr lang="en-US" altLang="zh-CN" sz="1200" dirty="0">
                <a:solidFill>
                  <a:schemeClr val="accent1"/>
                </a:solidFill>
                <a:latin typeface="微软雅黑" pitchFamily="34" charset="-122"/>
                <a:ea typeface="微软雅黑" pitchFamily="34" charset="-122"/>
              </a:rPr>
              <a:t>Web</a:t>
            </a:r>
            <a:r>
              <a:rPr lang="zh-CN" altLang="en-US" sz="1200" dirty="0">
                <a:solidFill>
                  <a:schemeClr val="accent1"/>
                </a:solidFill>
                <a:latin typeface="微软雅黑" pitchFamily="34" charset="-122"/>
                <a:ea typeface="微软雅黑" pitchFamily="34" charset="-122"/>
              </a:rPr>
              <a:t>应用实时性的最佳方案</a:t>
            </a:r>
          </a:p>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pPr/>
              <a:t>9</a:t>
            </a:fld>
            <a:endParaRPr lang="en-US" altLang="zh-CN"/>
          </a:p>
        </p:txBody>
      </p:sp>
    </p:spTree>
    <p:extLst>
      <p:ext uri="{BB962C8B-B14F-4D97-AF65-F5344CB8AC3E}">
        <p14:creationId xmlns:p14="http://schemas.microsoft.com/office/powerpoint/2010/main" val="1664264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55" y="1122365"/>
            <a:ext cx="9144913" cy="2387603"/>
          </a:xfrm>
        </p:spPr>
        <p:txBody>
          <a:bodyPr anchor="b"/>
          <a:lstStyle>
            <a:lvl1pPr algn="ctr">
              <a:defRPr sz="4500"/>
            </a:lvl1pPr>
          </a:lstStyle>
          <a:p>
            <a:r>
              <a:rPr lang="zh-CN" altLang="en-US" noProof="1"/>
              <a:t>单击此处编辑母版标题样式</a:t>
            </a:r>
          </a:p>
        </p:txBody>
      </p:sp>
      <p:sp>
        <p:nvSpPr>
          <p:cNvPr id="3" name="副标题 2"/>
          <p:cNvSpPr>
            <a:spLocks noGrp="1"/>
          </p:cNvSpPr>
          <p:nvPr>
            <p:ph type="subTitle" idx="1"/>
          </p:nvPr>
        </p:nvSpPr>
        <p:spPr>
          <a:xfrm>
            <a:off x="1524155" y="3602043"/>
            <a:ext cx="9144913" cy="1655764"/>
          </a:xfrm>
        </p:spPr>
        <p:txBody>
          <a:bodyPr/>
          <a:lstStyle>
            <a:lvl1pPr marL="0" indent="0" algn="ctr">
              <a:buNone/>
              <a:defRPr sz="1900">
                <a:solidFill>
                  <a:schemeClr val="tx1"/>
                </a:solidFill>
              </a:defRPr>
            </a:lvl1pPr>
            <a:lvl2pPr marL="342866" indent="0" algn="ctr">
              <a:buNone/>
              <a:defRPr sz="1500"/>
            </a:lvl2pPr>
            <a:lvl3pPr marL="685734" indent="0" algn="ctr">
              <a:buNone/>
              <a:defRPr sz="1300"/>
            </a:lvl3pPr>
            <a:lvl4pPr marL="1028598" indent="0" algn="ctr">
              <a:buNone/>
              <a:defRPr sz="1200"/>
            </a:lvl4pPr>
            <a:lvl5pPr marL="1371464" indent="0" algn="ctr">
              <a:buNone/>
              <a:defRPr sz="1200"/>
            </a:lvl5pPr>
            <a:lvl6pPr marL="1714964" indent="0" algn="ctr">
              <a:buNone/>
              <a:defRPr sz="1200"/>
            </a:lvl6pPr>
            <a:lvl7pPr marL="2057827" indent="0" algn="ctr">
              <a:buNone/>
              <a:defRPr sz="1200"/>
            </a:lvl7pPr>
            <a:lvl8pPr marL="2400695" indent="0" algn="ctr">
              <a:buNone/>
              <a:defRPr sz="1200"/>
            </a:lvl8pPr>
            <a:lvl9pPr marL="2743562" indent="0" algn="ctr">
              <a:buNone/>
              <a:defRPr sz="1200"/>
            </a:lvl9pPr>
          </a:lstStyle>
          <a:p>
            <a:r>
              <a:rPr lang="zh-CN" altLang="en-US" noProof="1"/>
              <a:t>单击此处编辑母版副标题样式</a:t>
            </a:r>
          </a:p>
        </p:txBody>
      </p:sp>
    </p:spTree>
    <p:extLst>
      <p:ext uri="{BB962C8B-B14F-4D97-AF65-F5344CB8AC3E}">
        <p14:creationId xmlns:p14="http://schemas.microsoft.com/office/powerpoint/2010/main" val="3833902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3367130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427" y="590557"/>
            <a:ext cx="2627028" cy="5286383"/>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842343" y="590557"/>
            <a:ext cx="7728792" cy="5286383"/>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2136365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55" y="1122365"/>
            <a:ext cx="9144913" cy="2387603"/>
          </a:xfrm>
        </p:spPr>
        <p:txBody>
          <a:bodyPr anchor="b"/>
          <a:lstStyle>
            <a:lvl1pPr algn="ctr">
              <a:defRPr sz="4500"/>
            </a:lvl1pPr>
          </a:lstStyle>
          <a:p>
            <a:r>
              <a:rPr lang="zh-CN" altLang="en-US" noProof="1"/>
              <a:t>单击此处编辑母版标题样式</a:t>
            </a:r>
          </a:p>
        </p:txBody>
      </p:sp>
      <p:sp>
        <p:nvSpPr>
          <p:cNvPr id="3" name="副标题 2"/>
          <p:cNvSpPr>
            <a:spLocks noGrp="1"/>
          </p:cNvSpPr>
          <p:nvPr>
            <p:ph type="subTitle" idx="1"/>
          </p:nvPr>
        </p:nvSpPr>
        <p:spPr>
          <a:xfrm>
            <a:off x="1524155" y="3602043"/>
            <a:ext cx="9144913" cy="1655764"/>
          </a:xfrm>
        </p:spPr>
        <p:txBody>
          <a:bodyPr/>
          <a:lstStyle>
            <a:lvl1pPr marL="0" indent="0" algn="ctr">
              <a:buNone/>
              <a:defRPr sz="1900">
                <a:solidFill>
                  <a:schemeClr val="tx1"/>
                </a:solidFill>
              </a:defRPr>
            </a:lvl1pPr>
            <a:lvl2pPr marL="342866" indent="0" algn="ctr">
              <a:buNone/>
              <a:defRPr sz="1500"/>
            </a:lvl2pPr>
            <a:lvl3pPr marL="685734" indent="0" algn="ctr">
              <a:buNone/>
              <a:defRPr sz="1300"/>
            </a:lvl3pPr>
            <a:lvl4pPr marL="1028598" indent="0" algn="ctr">
              <a:buNone/>
              <a:defRPr sz="1200"/>
            </a:lvl4pPr>
            <a:lvl5pPr marL="1371464" indent="0" algn="ctr">
              <a:buNone/>
              <a:defRPr sz="1200"/>
            </a:lvl5pPr>
            <a:lvl6pPr marL="1714964" indent="0" algn="ctr">
              <a:buNone/>
              <a:defRPr sz="1200"/>
            </a:lvl6pPr>
            <a:lvl7pPr marL="2057827" indent="0" algn="ctr">
              <a:buNone/>
              <a:defRPr sz="1200"/>
            </a:lvl7pPr>
            <a:lvl8pPr marL="2400695" indent="0" algn="ctr">
              <a:buNone/>
              <a:defRPr sz="1200"/>
            </a:lvl8pPr>
            <a:lvl9pPr marL="2743562" indent="0" algn="ctr">
              <a:buNone/>
              <a:defRPr sz="1200"/>
            </a:lvl9pPr>
          </a:lstStyle>
          <a:p>
            <a:r>
              <a:rPr lang="zh-CN" altLang="en-US" noProof="1"/>
              <a:t>单击此处编辑母版副标题样式</a:t>
            </a:r>
          </a:p>
        </p:txBody>
      </p:sp>
    </p:spTree>
    <p:extLst>
      <p:ext uri="{BB962C8B-B14F-4D97-AF65-F5344CB8AC3E}">
        <p14:creationId xmlns:p14="http://schemas.microsoft.com/office/powerpoint/2010/main" val="2065569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24456907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933" y="1709740"/>
            <a:ext cx="10516651" cy="2852741"/>
          </a:xfrm>
        </p:spPr>
        <p:txBody>
          <a:bodyPr anchor="b"/>
          <a:lstStyle>
            <a:lvl1pPr algn="l">
              <a:defRPr sz="4500"/>
            </a:lvl1pPr>
          </a:lstStyle>
          <a:p>
            <a:r>
              <a:rPr lang="zh-CN" altLang="en-US" noProof="1"/>
              <a:t>单击此处编辑母版标题样式</a:t>
            </a:r>
          </a:p>
        </p:txBody>
      </p:sp>
      <p:sp>
        <p:nvSpPr>
          <p:cNvPr id="3" name="文本占位符 2"/>
          <p:cNvSpPr>
            <a:spLocks noGrp="1"/>
          </p:cNvSpPr>
          <p:nvPr>
            <p:ph type="body" idx="1"/>
          </p:nvPr>
        </p:nvSpPr>
        <p:spPr>
          <a:xfrm>
            <a:off x="831933" y="4589472"/>
            <a:ext cx="10516651" cy="1500189"/>
          </a:xfrm>
        </p:spPr>
        <p:txBody>
          <a:bodyPr/>
          <a:lstStyle>
            <a:lvl1pPr marL="0" indent="0" algn="l">
              <a:buNone/>
              <a:defRPr sz="1900">
                <a:solidFill>
                  <a:schemeClr val="tx1">
                    <a:tint val="75000"/>
                  </a:schemeClr>
                </a:solidFill>
              </a:defRPr>
            </a:lvl1pPr>
            <a:lvl2pPr marL="342866" indent="0">
              <a:buNone/>
              <a:defRPr sz="1500">
                <a:solidFill>
                  <a:schemeClr val="tx1">
                    <a:tint val="75000"/>
                  </a:schemeClr>
                </a:solidFill>
              </a:defRPr>
            </a:lvl2pPr>
            <a:lvl3pPr marL="685734" indent="0">
              <a:buNone/>
              <a:defRPr sz="1300">
                <a:solidFill>
                  <a:schemeClr val="tx1">
                    <a:tint val="75000"/>
                  </a:schemeClr>
                </a:solidFill>
              </a:defRPr>
            </a:lvl3pPr>
            <a:lvl4pPr marL="1028598" indent="0">
              <a:buNone/>
              <a:defRPr sz="1200">
                <a:solidFill>
                  <a:schemeClr val="tx1">
                    <a:tint val="75000"/>
                  </a:schemeClr>
                </a:solidFill>
              </a:defRPr>
            </a:lvl4pPr>
            <a:lvl5pPr marL="1371464" indent="0">
              <a:buNone/>
              <a:defRPr sz="1200">
                <a:solidFill>
                  <a:schemeClr val="tx1">
                    <a:tint val="75000"/>
                  </a:schemeClr>
                </a:solidFill>
              </a:defRPr>
            </a:lvl5pPr>
            <a:lvl6pPr marL="1714964" indent="0">
              <a:buNone/>
              <a:defRPr sz="1200">
                <a:solidFill>
                  <a:schemeClr val="tx1">
                    <a:tint val="75000"/>
                  </a:schemeClr>
                </a:solidFill>
              </a:defRPr>
            </a:lvl6pPr>
            <a:lvl7pPr marL="2057827" indent="0">
              <a:buNone/>
              <a:defRPr sz="1200">
                <a:solidFill>
                  <a:schemeClr val="tx1">
                    <a:tint val="75000"/>
                  </a:schemeClr>
                </a:solidFill>
              </a:defRPr>
            </a:lvl7pPr>
            <a:lvl8pPr marL="2400695" indent="0">
              <a:buNone/>
              <a:defRPr sz="1200">
                <a:solidFill>
                  <a:schemeClr val="tx1">
                    <a:tint val="75000"/>
                  </a:schemeClr>
                </a:solidFill>
              </a:defRPr>
            </a:lvl8pPr>
            <a:lvl9pPr marL="2743562" indent="0">
              <a:buNone/>
              <a:defRPr sz="1200">
                <a:solidFill>
                  <a:schemeClr val="tx1">
                    <a:tint val="75000"/>
                  </a:schemeClr>
                </a:solidFill>
              </a:defRPr>
            </a:lvl9pPr>
          </a:lstStyle>
          <a:p>
            <a:pPr lvl="0"/>
            <a:r>
              <a:rPr lang="zh-CN" altLang="en-US" noProof="1"/>
              <a:t>单击此处编辑母版文本样式</a:t>
            </a:r>
          </a:p>
        </p:txBody>
      </p:sp>
    </p:spTree>
    <p:extLst>
      <p:ext uri="{BB962C8B-B14F-4D97-AF65-F5344CB8AC3E}">
        <p14:creationId xmlns:p14="http://schemas.microsoft.com/office/powerpoint/2010/main" val="14284628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842347" y="1600205"/>
            <a:ext cx="5148975" cy="4276731"/>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6201485" y="1600205"/>
            <a:ext cx="5148975" cy="4276731"/>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36285593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873" y="365133"/>
            <a:ext cx="10516651" cy="970223"/>
          </a:xfrm>
        </p:spPr>
        <p:txBody>
          <a:bodyPr/>
          <a:lstStyle>
            <a:lvl1pPr algn="ctr">
              <a:defRPr/>
            </a:lvl1pPr>
          </a:lstStyle>
          <a:p>
            <a:r>
              <a:rPr lang="zh-CN" altLang="en-US" noProof="1"/>
              <a:t>单击此处编辑母版标题样式</a:t>
            </a:r>
          </a:p>
        </p:txBody>
      </p:sp>
      <p:sp>
        <p:nvSpPr>
          <p:cNvPr id="3" name="文本占位符 2"/>
          <p:cNvSpPr>
            <a:spLocks noGrp="1"/>
          </p:cNvSpPr>
          <p:nvPr>
            <p:ph type="body" idx="1"/>
          </p:nvPr>
        </p:nvSpPr>
        <p:spPr>
          <a:xfrm>
            <a:off x="1259854" y="1567348"/>
            <a:ext cx="4702311" cy="710096"/>
          </a:xfrm>
        </p:spPr>
        <p:txBody>
          <a:bodyPr anchor="ctr">
            <a:normAutofit/>
          </a:bodyPr>
          <a:lstStyle>
            <a:lvl1pPr marL="0" indent="0">
              <a:buNone/>
              <a:defRPr sz="2100" b="0"/>
            </a:lvl1pPr>
            <a:lvl2pPr marL="342866" indent="0">
              <a:buNone/>
              <a:defRPr sz="1500" b="1"/>
            </a:lvl2pPr>
            <a:lvl3pPr marL="685734" indent="0">
              <a:buNone/>
              <a:defRPr sz="1300" b="1"/>
            </a:lvl3pPr>
            <a:lvl4pPr marL="1028598" indent="0">
              <a:buNone/>
              <a:defRPr sz="1200" b="1"/>
            </a:lvl4pPr>
            <a:lvl5pPr marL="1371464" indent="0">
              <a:buNone/>
              <a:defRPr sz="1200" b="1"/>
            </a:lvl5pPr>
            <a:lvl6pPr marL="1714964" indent="0">
              <a:buNone/>
              <a:defRPr sz="1200" b="1"/>
            </a:lvl6pPr>
            <a:lvl7pPr marL="2057827" indent="0">
              <a:buNone/>
              <a:defRPr sz="1200" b="1"/>
            </a:lvl7pPr>
            <a:lvl8pPr marL="2400695" indent="0">
              <a:buNone/>
              <a:defRPr sz="1200" b="1"/>
            </a:lvl8pPr>
            <a:lvl9pPr marL="2743562" indent="0">
              <a:buNone/>
              <a:defRPr sz="1200" b="1"/>
            </a:lvl9pPr>
          </a:lstStyle>
          <a:p>
            <a:pPr lvl="0"/>
            <a:r>
              <a:rPr lang="zh-CN" altLang="en-US" noProof="1"/>
              <a:t>单击此处编辑母版文本样式</a:t>
            </a:r>
          </a:p>
        </p:txBody>
      </p:sp>
      <p:sp>
        <p:nvSpPr>
          <p:cNvPr id="4" name="内容占位符 3"/>
          <p:cNvSpPr>
            <a:spLocks noGrp="1"/>
          </p:cNvSpPr>
          <p:nvPr>
            <p:ph sz="half" idx="2"/>
          </p:nvPr>
        </p:nvSpPr>
        <p:spPr>
          <a:xfrm>
            <a:off x="1259854" y="2338397"/>
            <a:ext cx="4702311" cy="3785969"/>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6290250" y="1567348"/>
            <a:ext cx="4702311" cy="710096"/>
          </a:xfrm>
        </p:spPr>
        <p:txBody>
          <a:bodyPr rtlCol="0" anchor="ctr">
            <a:normAutofit/>
          </a:bodyPr>
          <a:lstStyle>
            <a:lvl1pPr marL="171434" indent="-171434">
              <a:buNone/>
              <a:defRPr lang="zh-CN" altLang="en-US" b="0" smtClean="0"/>
            </a:lvl1pPr>
          </a:lstStyle>
          <a:p>
            <a:pPr lvl="0"/>
            <a:r>
              <a:rPr lang="zh-CN" altLang="en-US" noProof="1"/>
              <a:t>单击此处编辑母版文本样式</a:t>
            </a:r>
          </a:p>
        </p:txBody>
      </p:sp>
      <p:sp>
        <p:nvSpPr>
          <p:cNvPr id="6" name="内容占位符 5"/>
          <p:cNvSpPr>
            <a:spLocks noGrp="1"/>
          </p:cNvSpPr>
          <p:nvPr>
            <p:ph sz="quarter" idx="4"/>
          </p:nvPr>
        </p:nvSpPr>
        <p:spPr>
          <a:xfrm>
            <a:off x="6290250" y="2357469"/>
            <a:ext cx="4702311" cy="3766897"/>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41365247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Tree>
    <p:extLst>
      <p:ext uri="{BB962C8B-B14F-4D97-AF65-F5344CB8AC3E}">
        <p14:creationId xmlns:p14="http://schemas.microsoft.com/office/powerpoint/2010/main" val="18235768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996134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7" y="457201"/>
            <a:ext cx="3932631" cy="1600203"/>
          </a:xfrm>
        </p:spPr>
        <p:txBody>
          <a:bodyPr anchor="b"/>
          <a:lstStyle>
            <a:lvl1pPr>
              <a:defRPr sz="2400"/>
            </a:lvl1pPr>
          </a:lstStyle>
          <a:p>
            <a:r>
              <a:rPr lang="zh-CN" altLang="en-US" noProof="1"/>
              <a:t>单击此处编辑母版标题样式</a:t>
            </a:r>
          </a:p>
        </p:txBody>
      </p:sp>
      <p:sp>
        <p:nvSpPr>
          <p:cNvPr id="3" name="内容占位符 2"/>
          <p:cNvSpPr>
            <a:spLocks noGrp="1"/>
          </p:cNvSpPr>
          <p:nvPr>
            <p:ph idx="1"/>
          </p:nvPr>
        </p:nvSpPr>
        <p:spPr>
          <a:xfrm>
            <a:off x="5183712" y="987427"/>
            <a:ext cx="6172817" cy="4873632"/>
          </a:xfrm>
        </p:spPr>
        <p:txBody>
          <a:bodyPr/>
          <a:lstStyle>
            <a:lvl1pPr>
              <a:defRPr sz="2400"/>
            </a:lvl1pPr>
            <a:lvl2pPr>
              <a:defRPr sz="2100"/>
            </a:lvl2pPr>
            <a:lvl3pPr>
              <a:defRPr sz="19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839877" y="2057405"/>
            <a:ext cx="3932631" cy="3811595"/>
          </a:xfrm>
        </p:spPr>
        <p:txBody>
          <a:bodyPr/>
          <a:lstStyle>
            <a:lvl1pPr marL="0" indent="0">
              <a:buNone/>
              <a:defRPr sz="1200"/>
            </a:lvl1pPr>
            <a:lvl2pPr marL="342866" indent="0">
              <a:buNone/>
              <a:defRPr sz="1100"/>
            </a:lvl2pPr>
            <a:lvl3pPr marL="685734" indent="0">
              <a:buNone/>
              <a:defRPr sz="900"/>
            </a:lvl3pPr>
            <a:lvl4pPr marL="1028598" indent="0">
              <a:buNone/>
              <a:defRPr sz="800"/>
            </a:lvl4pPr>
            <a:lvl5pPr marL="1371464" indent="0">
              <a:buNone/>
              <a:defRPr sz="800"/>
            </a:lvl5pPr>
            <a:lvl6pPr marL="1714964" indent="0">
              <a:buNone/>
              <a:defRPr sz="800"/>
            </a:lvl6pPr>
            <a:lvl7pPr marL="2057827" indent="0">
              <a:buNone/>
              <a:defRPr sz="800"/>
            </a:lvl7pPr>
            <a:lvl8pPr marL="2400695" indent="0">
              <a:buNone/>
              <a:defRPr sz="800"/>
            </a:lvl8pPr>
            <a:lvl9pPr marL="2743562" indent="0">
              <a:buNone/>
              <a:defRPr sz="800"/>
            </a:lvl9pPr>
          </a:lstStyle>
          <a:p>
            <a:pPr lvl="0"/>
            <a:r>
              <a:rPr lang="zh-CN" altLang="en-US" noProof="1"/>
              <a:t>单击此处编辑母版文本样式</a:t>
            </a:r>
          </a:p>
        </p:txBody>
      </p:sp>
    </p:spTree>
    <p:extLst>
      <p:ext uri="{BB962C8B-B14F-4D97-AF65-F5344CB8AC3E}">
        <p14:creationId xmlns:p14="http://schemas.microsoft.com/office/powerpoint/2010/main" val="1746324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33828450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5" y="457201"/>
            <a:ext cx="4261276" cy="1600203"/>
          </a:xfrm>
        </p:spPr>
        <p:txBody>
          <a:bodyPr anchor="t">
            <a:normAutofit/>
          </a:bodyPr>
          <a:lstStyle>
            <a:lvl1pPr>
              <a:defRPr sz="3100"/>
            </a:lvl1pPr>
          </a:lstStyle>
          <a:p>
            <a:r>
              <a:rPr lang="zh-CN" altLang="en-US" noProof="1"/>
              <a:t>单击此处编辑母版标题样式</a:t>
            </a:r>
          </a:p>
        </p:txBody>
      </p:sp>
      <p:sp>
        <p:nvSpPr>
          <p:cNvPr id="3" name="图片占位符 2"/>
          <p:cNvSpPr>
            <a:spLocks noGrp="1"/>
          </p:cNvSpPr>
          <p:nvPr>
            <p:ph type="pic" idx="1"/>
          </p:nvPr>
        </p:nvSpPr>
        <p:spPr>
          <a:xfrm>
            <a:off x="5385339" y="457201"/>
            <a:ext cx="5971184" cy="5403859"/>
          </a:xfrm>
        </p:spPr>
        <p:txBody>
          <a:bodyPr/>
          <a:lstStyle>
            <a:lvl1pPr marL="0" indent="0">
              <a:buNone/>
              <a:defRPr sz="2400"/>
            </a:lvl1pPr>
            <a:lvl2pPr marL="342866" indent="0">
              <a:buNone/>
              <a:defRPr sz="2100"/>
            </a:lvl2pPr>
            <a:lvl3pPr marL="685734" indent="0">
              <a:buNone/>
              <a:defRPr sz="1900"/>
            </a:lvl3pPr>
            <a:lvl4pPr marL="1028598" indent="0">
              <a:buNone/>
              <a:defRPr sz="1500"/>
            </a:lvl4pPr>
            <a:lvl5pPr marL="1371464" indent="0">
              <a:buNone/>
              <a:defRPr sz="1500"/>
            </a:lvl5pPr>
            <a:lvl6pPr marL="1714964" indent="0">
              <a:buNone/>
              <a:defRPr sz="1500"/>
            </a:lvl6pPr>
            <a:lvl7pPr marL="2057827" indent="0">
              <a:buNone/>
              <a:defRPr sz="1500"/>
            </a:lvl7pPr>
            <a:lvl8pPr marL="2400695" indent="0">
              <a:buNone/>
              <a:defRPr sz="1500"/>
            </a:lvl8pPr>
            <a:lvl9pPr marL="2743562" indent="0">
              <a:buNone/>
              <a:defRPr sz="1500"/>
            </a:lvl9pPr>
          </a:lstStyle>
          <a:p>
            <a:endParaRPr lang="zh-CN" altLang="en-US" noProof="1"/>
          </a:p>
        </p:txBody>
      </p:sp>
      <p:sp>
        <p:nvSpPr>
          <p:cNvPr id="4" name="文本占位符 3"/>
          <p:cNvSpPr>
            <a:spLocks noGrp="1"/>
          </p:cNvSpPr>
          <p:nvPr>
            <p:ph type="body" sz="half" idx="2"/>
          </p:nvPr>
        </p:nvSpPr>
        <p:spPr>
          <a:xfrm>
            <a:off x="839875" y="2057405"/>
            <a:ext cx="4261276" cy="3811595"/>
          </a:xfrm>
        </p:spPr>
        <p:txBody>
          <a:bodyPr>
            <a:normAutofit/>
          </a:bodyPr>
          <a:lstStyle>
            <a:lvl1pPr marL="0" indent="0">
              <a:buNone/>
              <a:defRPr sz="1500"/>
            </a:lvl1pPr>
            <a:lvl2pPr marL="342866" indent="0">
              <a:buNone/>
              <a:defRPr sz="1100"/>
            </a:lvl2pPr>
            <a:lvl3pPr marL="685734" indent="0">
              <a:buNone/>
              <a:defRPr sz="900"/>
            </a:lvl3pPr>
            <a:lvl4pPr marL="1028598" indent="0">
              <a:buNone/>
              <a:defRPr sz="800"/>
            </a:lvl4pPr>
            <a:lvl5pPr marL="1371464" indent="0">
              <a:buNone/>
              <a:defRPr sz="800"/>
            </a:lvl5pPr>
            <a:lvl6pPr marL="1714964" indent="0">
              <a:buNone/>
              <a:defRPr sz="800"/>
            </a:lvl6pPr>
            <a:lvl7pPr marL="2057827" indent="0">
              <a:buNone/>
              <a:defRPr sz="800"/>
            </a:lvl7pPr>
            <a:lvl8pPr marL="2400695" indent="0">
              <a:buNone/>
              <a:defRPr sz="800"/>
            </a:lvl8pPr>
            <a:lvl9pPr marL="2743562" indent="0">
              <a:buNone/>
              <a:defRPr sz="800"/>
            </a:lvl9pPr>
          </a:lstStyle>
          <a:p>
            <a:pPr lvl="0"/>
            <a:r>
              <a:rPr lang="zh-CN" altLang="en-US" noProof="1"/>
              <a:t>单击此处编辑母版文本样式</a:t>
            </a:r>
          </a:p>
        </p:txBody>
      </p:sp>
    </p:spTree>
    <p:extLst>
      <p:ext uri="{BB962C8B-B14F-4D97-AF65-F5344CB8AC3E}">
        <p14:creationId xmlns:p14="http://schemas.microsoft.com/office/powerpoint/2010/main" val="21834005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296094570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427" y="590557"/>
            <a:ext cx="2627028" cy="5286383"/>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842343" y="590557"/>
            <a:ext cx="7728792" cy="5286383"/>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2161336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55" y="1122365"/>
            <a:ext cx="9144913" cy="2387603"/>
          </a:xfrm>
        </p:spPr>
        <p:txBody>
          <a:bodyPr anchor="b"/>
          <a:lstStyle>
            <a:lvl1pPr algn="ctr">
              <a:defRPr sz="4500"/>
            </a:lvl1pPr>
          </a:lstStyle>
          <a:p>
            <a:r>
              <a:rPr lang="zh-CN" altLang="en-US" noProof="1"/>
              <a:t>单击此处编辑母版标题样式</a:t>
            </a:r>
          </a:p>
        </p:txBody>
      </p:sp>
      <p:sp>
        <p:nvSpPr>
          <p:cNvPr id="3" name="副标题 2"/>
          <p:cNvSpPr>
            <a:spLocks noGrp="1"/>
          </p:cNvSpPr>
          <p:nvPr>
            <p:ph type="subTitle" idx="1"/>
          </p:nvPr>
        </p:nvSpPr>
        <p:spPr>
          <a:xfrm>
            <a:off x="1524155" y="3602043"/>
            <a:ext cx="9144913" cy="1655764"/>
          </a:xfrm>
        </p:spPr>
        <p:txBody>
          <a:bodyPr/>
          <a:lstStyle>
            <a:lvl1pPr marL="0" indent="0" algn="ctr">
              <a:buNone/>
              <a:defRPr sz="1900">
                <a:solidFill>
                  <a:schemeClr val="tx1"/>
                </a:solidFill>
              </a:defRPr>
            </a:lvl1pPr>
            <a:lvl2pPr marL="342866" indent="0" algn="ctr">
              <a:buNone/>
              <a:defRPr sz="1500"/>
            </a:lvl2pPr>
            <a:lvl3pPr marL="685734" indent="0" algn="ctr">
              <a:buNone/>
              <a:defRPr sz="1300"/>
            </a:lvl3pPr>
            <a:lvl4pPr marL="1028598" indent="0" algn="ctr">
              <a:buNone/>
              <a:defRPr sz="1200"/>
            </a:lvl4pPr>
            <a:lvl5pPr marL="1371464" indent="0" algn="ctr">
              <a:buNone/>
              <a:defRPr sz="1200"/>
            </a:lvl5pPr>
            <a:lvl6pPr marL="1714964" indent="0" algn="ctr">
              <a:buNone/>
              <a:defRPr sz="1200"/>
            </a:lvl6pPr>
            <a:lvl7pPr marL="2057827" indent="0" algn="ctr">
              <a:buNone/>
              <a:defRPr sz="1200"/>
            </a:lvl7pPr>
            <a:lvl8pPr marL="2400695" indent="0" algn="ctr">
              <a:buNone/>
              <a:defRPr sz="1200"/>
            </a:lvl8pPr>
            <a:lvl9pPr marL="2743562" indent="0" algn="ctr">
              <a:buNone/>
              <a:defRPr sz="1200"/>
            </a:lvl9pPr>
          </a:lstStyle>
          <a:p>
            <a:r>
              <a:rPr lang="zh-CN" altLang="en-US" noProof="1"/>
              <a:t>单击此处编辑母版副标题样式</a:t>
            </a:r>
          </a:p>
        </p:txBody>
      </p:sp>
    </p:spTree>
    <p:extLst>
      <p:ext uri="{BB962C8B-B14F-4D97-AF65-F5344CB8AC3E}">
        <p14:creationId xmlns:p14="http://schemas.microsoft.com/office/powerpoint/2010/main" val="41342317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12999427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933" y="1709740"/>
            <a:ext cx="10516651" cy="2852741"/>
          </a:xfrm>
        </p:spPr>
        <p:txBody>
          <a:bodyPr anchor="b"/>
          <a:lstStyle>
            <a:lvl1pPr algn="l">
              <a:defRPr sz="4500"/>
            </a:lvl1pPr>
          </a:lstStyle>
          <a:p>
            <a:r>
              <a:rPr lang="zh-CN" altLang="en-US" noProof="1"/>
              <a:t>单击此处编辑母版标题样式</a:t>
            </a:r>
          </a:p>
        </p:txBody>
      </p:sp>
      <p:sp>
        <p:nvSpPr>
          <p:cNvPr id="3" name="文本占位符 2"/>
          <p:cNvSpPr>
            <a:spLocks noGrp="1"/>
          </p:cNvSpPr>
          <p:nvPr>
            <p:ph type="body" idx="1"/>
          </p:nvPr>
        </p:nvSpPr>
        <p:spPr>
          <a:xfrm>
            <a:off x="831933" y="4589472"/>
            <a:ext cx="10516651" cy="1500189"/>
          </a:xfrm>
        </p:spPr>
        <p:txBody>
          <a:bodyPr/>
          <a:lstStyle>
            <a:lvl1pPr marL="0" indent="0" algn="l">
              <a:buNone/>
              <a:defRPr sz="1900">
                <a:solidFill>
                  <a:schemeClr val="tx1">
                    <a:tint val="75000"/>
                  </a:schemeClr>
                </a:solidFill>
              </a:defRPr>
            </a:lvl1pPr>
            <a:lvl2pPr marL="342866" indent="0">
              <a:buNone/>
              <a:defRPr sz="1500">
                <a:solidFill>
                  <a:schemeClr val="tx1">
                    <a:tint val="75000"/>
                  </a:schemeClr>
                </a:solidFill>
              </a:defRPr>
            </a:lvl2pPr>
            <a:lvl3pPr marL="685734" indent="0">
              <a:buNone/>
              <a:defRPr sz="1300">
                <a:solidFill>
                  <a:schemeClr val="tx1">
                    <a:tint val="75000"/>
                  </a:schemeClr>
                </a:solidFill>
              </a:defRPr>
            </a:lvl3pPr>
            <a:lvl4pPr marL="1028598" indent="0">
              <a:buNone/>
              <a:defRPr sz="1200">
                <a:solidFill>
                  <a:schemeClr val="tx1">
                    <a:tint val="75000"/>
                  </a:schemeClr>
                </a:solidFill>
              </a:defRPr>
            </a:lvl4pPr>
            <a:lvl5pPr marL="1371464" indent="0">
              <a:buNone/>
              <a:defRPr sz="1200">
                <a:solidFill>
                  <a:schemeClr val="tx1">
                    <a:tint val="75000"/>
                  </a:schemeClr>
                </a:solidFill>
              </a:defRPr>
            </a:lvl5pPr>
            <a:lvl6pPr marL="1714964" indent="0">
              <a:buNone/>
              <a:defRPr sz="1200">
                <a:solidFill>
                  <a:schemeClr val="tx1">
                    <a:tint val="75000"/>
                  </a:schemeClr>
                </a:solidFill>
              </a:defRPr>
            </a:lvl6pPr>
            <a:lvl7pPr marL="2057827" indent="0">
              <a:buNone/>
              <a:defRPr sz="1200">
                <a:solidFill>
                  <a:schemeClr val="tx1">
                    <a:tint val="75000"/>
                  </a:schemeClr>
                </a:solidFill>
              </a:defRPr>
            </a:lvl7pPr>
            <a:lvl8pPr marL="2400695" indent="0">
              <a:buNone/>
              <a:defRPr sz="1200">
                <a:solidFill>
                  <a:schemeClr val="tx1">
                    <a:tint val="75000"/>
                  </a:schemeClr>
                </a:solidFill>
              </a:defRPr>
            </a:lvl8pPr>
            <a:lvl9pPr marL="2743562" indent="0">
              <a:buNone/>
              <a:defRPr sz="1200">
                <a:solidFill>
                  <a:schemeClr val="tx1">
                    <a:tint val="75000"/>
                  </a:schemeClr>
                </a:solidFill>
              </a:defRPr>
            </a:lvl9pPr>
          </a:lstStyle>
          <a:p>
            <a:pPr lvl="0"/>
            <a:r>
              <a:rPr lang="zh-CN" altLang="en-US" noProof="1"/>
              <a:t>单击此处编辑母版文本样式</a:t>
            </a:r>
          </a:p>
        </p:txBody>
      </p:sp>
    </p:spTree>
    <p:extLst>
      <p:ext uri="{BB962C8B-B14F-4D97-AF65-F5344CB8AC3E}">
        <p14:creationId xmlns:p14="http://schemas.microsoft.com/office/powerpoint/2010/main" val="32914540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842347" y="1600205"/>
            <a:ext cx="5148975" cy="4276731"/>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6201485" y="1600205"/>
            <a:ext cx="5148975" cy="4276731"/>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163091731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873" y="365133"/>
            <a:ext cx="10516651" cy="970223"/>
          </a:xfrm>
        </p:spPr>
        <p:txBody>
          <a:bodyPr/>
          <a:lstStyle>
            <a:lvl1pPr algn="ctr">
              <a:defRPr/>
            </a:lvl1pPr>
          </a:lstStyle>
          <a:p>
            <a:r>
              <a:rPr lang="zh-CN" altLang="en-US" noProof="1"/>
              <a:t>单击此处编辑母版标题样式</a:t>
            </a:r>
          </a:p>
        </p:txBody>
      </p:sp>
      <p:sp>
        <p:nvSpPr>
          <p:cNvPr id="3" name="文本占位符 2"/>
          <p:cNvSpPr>
            <a:spLocks noGrp="1"/>
          </p:cNvSpPr>
          <p:nvPr>
            <p:ph type="body" idx="1"/>
          </p:nvPr>
        </p:nvSpPr>
        <p:spPr>
          <a:xfrm>
            <a:off x="1259854" y="1567348"/>
            <a:ext cx="4702311" cy="710096"/>
          </a:xfrm>
        </p:spPr>
        <p:txBody>
          <a:bodyPr anchor="ctr">
            <a:normAutofit/>
          </a:bodyPr>
          <a:lstStyle>
            <a:lvl1pPr marL="0" indent="0">
              <a:buNone/>
              <a:defRPr sz="2100" b="0"/>
            </a:lvl1pPr>
            <a:lvl2pPr marL="342866" indent="0">
              <a:buNone/>
              <a:defRPr sz="1500" b="1"/>
            </a:lvl2pPr>
            <a:lvl3pPr marL="685734" indent="0">
              <a:buNone/>
              <a:defRPr sz="1300" b="1"/>
            </a:lvl3pPr>
            <a:lvl4pPr marL="1028598" indent="0">
              <a:buNone/>
              <a:defRPr sz="1200" b="1"/>
            </a:lvl4pPr>
            <a:lvl5pPr marL="1371464" indent="0">
              <a:buNone/>
              <a:defRPr sz="1200" b="1"/>
            </a:lvl5pPr>
            <a:lvl6pPr marL="1714964" indent="0">
              <a:buNone/>
              <a:defRPr sz="1200" b="1"/>
            </a:lvl6pPr>
            <a:lvl7pPr marL="2057827" indent="0">
              <a:buNone/>
              <a:defRPr sz="1200" b="1"/>
            </a:lvl7pPr>
            <a:lvl8pPr marL="2400695" indent="0">
              <a:buNone/>
              <a:defRPr sz="1200" b="1"/>
            </a:lvl8pPr>
            <a:lvl9pPr marL="2743562" indent="0">
              <a:buNone/>
              <a:defRPr sz="1200" b="1"/>
            </a:lvl9pPr>
          </a:lstStyle>
          <a:p>
            <a:pPr lvl="0"/>
            <a:r>
              <a:rPr lang="zh-CN" altLang="en-US" noProof="1"/>
              <a:t>单击此处编辑母版文本样式</a:t>
            </a:r>
          </a:p>
        </p:txBody>
      </p:sp>
      <p:sp>
        <p:nvSpPr>
          <p:cNvPr id="4" name="内容占位符 3"/>
          <p:cNvSpPr>
            <a:spLocks noGrp="1"/>
          </p:cNvSpPr>
          <p:nvPr>
            <p:ph sz="half" idx="2"/>
          </p:nvPr>
        </p:nvSpPr>
        <p:spPr>
          <a:xfrm>
            <a:off x="1259854" y="2338397"/>
            <a:ext cx="4702311" cy="3785969"/>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6290250" y="1567348"/>
            <a:ext cx="4702311" cy="710096"/>
          </a:xfrm>
        </p:spPr>
        <p:txBody>
          <a:bodyPr rtlCol="0" anchor="ctr">
            <a:normAutofit/>
          </a:bodyPr>
          <a:lstStyle>
            <a:lvl1pPr marL="171434" indent="-171434">
              <a:buNone/>
              <a:defRPr lang="zh-CN" altLang="en-US" b="0" smtClean="0"/>
            </a:lvl1pPr>
          </a:lstStyle>
          <a:p>
            <a:pPr lvl="0"/>
            <a:r>
              <a:rPr lang="zh-CN" altLang="en-US" noProof="1"/>
              <a:t>单击此处编辑母版文本样式</a:t>
            </a:r>
          </a:p>
        </p:txBody>
      </p:sp>
      <p:sp>
        <p:nvSpPr>
          <p:cNvPr id="6" name="内容占位符 5"/>
          <p:cNvSpPr>
            <a:spLocks noGrp="1"/>
          </p:cNvSpPr>
          <p:nvPr>
            <p:ph sz="quarter" idx="4"/>
          </p:nvPr>
        </p:nvSpPr>
        <p:spPr>
          <a:xfrm>
            <a:off x="6290250" y="2357469"/>
            <a:ext cx="4702311" cy="3766897"/>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35951596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Tree>
    <p:extLst>
      <p:ext uri="{BB962C8B-B14F-4D97-AF65-F5344CB8AC3E}">
        <p14:creationId xmlns:p14="http://schemas.microsoft.com/office/powerpoint/2010/main" val="40415413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32415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933" y="1709740"/>
            <a:ext cx="10516651" cy="2852741"/>
          </a:xfrm>
        </p:spPr>
        <p:txBody>
          <a:bodyPr anchor="b"/>
          <a:lstStyle>
            <a:lvl1pPr algn="l">
              <a:defRPr sz="4500"/>
            </a:lvl1pPr>
          </a:lstStyle>
          <a:p>
            <a:r>
              <a:rPr lang="zh-CN" altLang="en-US" noProof="1"/>
              <a:t>单击此处编辑母版标题样式</a:t>
            </a:r>
          </a:p>
        </p:txBody>
      </p:sp>
      <p:sp>
        <p:nvSpPr>
          <p:cNvPr id="3" name="文本占位符 2"/>
          <p:cNvSpPr>
            <a:spLocks noGrp="1"/>
          </p:cNvSpPr>
          <p:nvPr>
            <p:ph type="body" idx="1"/>
          </p:nvPr>
        </p:nvSpPr>
        <p:spPr>
          <a:xfrm>
            <a:off x="831933" y="4589472"/>
            <a:ext cx="10516651" cy="1500189"/>
          </a:xfrm>
        </p:spPr>
        <p:txBody>
          <a:bodyPr/>
          <a:lstStyle>
            <a:lvl1pPr marL="0" indent="0" algn="l">
              <a:buNone/>
              <a:defRPr sz="1900">
                <a:solidFill>
                  <a:schemeClr val="tx1">
                    <a:tint val="75000"/>
                  </a:schemeClr>
                </a:solidFill>
              </a:defRPr>
            </a:lvl1pPr>
            <a:lvl2pPr marL="342866" indent="0">
              <a:buNone/>
              <a:defRPr sz="1500">
                <a:solidFill>
                  <a:schemeClr val="tx1">
                    <a:tint val="75000"/>
                  </a:schemeClr>
                </a:solidFill>
              </a:defRPr>
            </a:lvl2pPr>
            <a:lvl3pPr marL="685734" indent="0">
              <a:buNone/>
              <a:defRPr sz="1300">
                <a:solidFill>
                  <a:schemeClr val="tx1">
                    <a:tint val="75000"/>
                  </a:schemeClr>
                </a:solidFill>
              </a:defRPr>
            </a:lvl3pPr>
            <a:lvl4pPr marL="1028598" indent="0">
              <a:buNone/>
              <a:defRPr sz="1200">
                <a:solidFill>
                  <a:schemeClr val="tx1">
                    <a:tint val="75000"/>
                  </a:schemeClr>
                </a:solidFill>
              </a:defRPr>
            </a:lvl4pPr>
            <a:lvl5pPr marL="1371464" indent="0">
              <a:buNone/>
              <a:defRPr sz="1200">
                <a:solidFill>
                  <a:schemeClr val="tx1">
                    <a:tint val="75000"/>
                  </a:schemeClr>
                </a:solidFill>
              </a:defRPr>
            </a:lvl5pPr>
            <a:lvl6pPr marL="1714964" indent="0">
              <a:buNone/>
              <a:defRPr sz="1200">
                <a:solidFill>
                  <a:schemeClr val="tx1">
                    <a:tint val="75000"/>
                  </a:schemeClr>
                </a:solidFill>
              </a:defRPr>
            </a:lvl6pPr>
            <a:lvl7pPr marL="2057827" indent="0">
              <a:buNone/>
              <a:defRPr sz="1200">
                <a:solidFill>
                  <a:schemeClr val="tx1">
                    <a:tint val="75000"/>
                  </a:schemeClr>
                </a:solidFill>
              </a:defRPr>
            </a:lvl7pPr>
            <a:lvl8pPr marL="2400695" indent="0">
              <a:buNone/>
              <a:defRPr sz="1200">
                <a:solidFill>
                  <a:schemeClr val="tx1">
                    <a:tint val="75000"/>
                  </a:schemeClr>
                </a:solidFill>
              </a:defRPr>
            </a:lvl8pPr>
            <a:lvl9pPr marL="2743562" indent="0">
              <a:buNone/>
              <a:defRPr sz="1200">
                <a:solidFill>
                  <a:schemeClr val="tx1">
                    <a:tint val="75000"/>
                  </a:schemeClr>
                </a:solidFill>
              </a:defRPr>
            </a:lvl9pPr>
          </a:lstStyle>
          <a:p>
            <a:pPr lvl="0"/>
            <a:r>
              <a:rPr lang="zh-CN" altLang="en-US" noProof="1"/>
              <a:t>单击此处编辑母版文本样式</a:t>
            </a:r>
          </a:p>
        </p:txBody>
      </p:sp>
    </p:spTree>
    <p:extLst>
      <p:ext uri="{BB962C8B-B14F-4D97-AF65-F5344CB8AC3E}">
        <p14:creationId xmlns:p14="http://schemas.microsoft.com/office/powerpoint/2010/main" val="217409451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7" y="457201"/>
            <a:ext cx="3932631" cy="1600203"/>
          </a:xfrm>
        </p:spPr>
        <p:txBody>
          <a:bodyPr anchor="b"/>
          <a:lstStyle>
            <a:lvl1pPr>
              <a:defRPr sz="2400"/>
            </a:lvl1pPr>
          </a:lstStyle>
          <a:p>
            <a:r>
              <a:rPr lang="zh-CN" altLang="en-US" noProof="1"/>
              <a:t>单击此处编辑母版标题样式</a:t>
            </a:r>
          </a:p>
        </p:txBody>
      </p:sp>
      <p:sp>
        <p:nvSpPr>
          <p:cNvPr id="3" name="内容占位符 2"/>
          <p:cNvSpPr>
            <a:spLocks noGrp="1"/>
          </p:cNvSpPr>
          <p:nvPr>
            <p:ph idx="1"/>
          </p:nvPr>
        </p:nvSpPr>
        <p:spPr>
          <a:xfrm>
            <a:off x="5183712" y="987427"/>
            <a:ext cx="6172817" cy="4873632"/>
          </a:xfrm>
        </p:spPr>
        <p:txBody>
          <a:bodyPr/>
          <a:lstStyle>
            <a:lvl1pPr>
              <a:defRPr sz="2400"/>
            </a:lvl1pPr>
            <a:lvl2pPr>
              <a:defRPr sz="2100"/>
            </a:lvl2pPr>
            <a:lvl3pPr>
              <a:defRPr sz="19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839877" y="2057405"/>
            <a:ext cx="3932631" cy="3811595"/>
          </a:xfrm>
        </p:spPr>
        <p:txBody>
          <a:bodyPr/>
          <a:lstStyle>
            <a:lvl1pPr marL="0" indent="0">
              <a:buNone/>
              <a:defRPr sz="1200"/>
            </a:lvl1pPr>
            <a:lvl2pPr marL="342866" indent="0">
              <a:buNone/>
              <a:defRPr sz="1100"/>
            </a:lvl2pPr>
            <a:lvl3pPr marL="685734" indent="0">
              <a:buNone/>
              <a:defRPr sz="900"/>
            </a:lvl3pPr>
            <a:lvl4pPr marL="1028598" indent="0">
              <a:buNone/>
              <a:defRPr sz="800"/>
            </a:lvl4pPr>
            <a:lvl5pPr marL="1371464" indent="0">
              <a:buNone/>
              <a:defRPr sz="800"/>
            </a:lvl5pPr>
            <a:lvl6pPr marL="1714964" indent="0">
              <a:buNone/>
              <a:defRPr sz="800"/>
            </a:lvl6pPr>
            <a:lvl7pPr marL="2057827" indent="0">
              <a:buNone/>
              <a:defRPr sz="800"/>
            </a:lvl7pPr>
            <a:lvl8pPr marL="2400695" indent="0">
              <a:buNone/>
              <a:defRPr sz="800"/>
            </a:lvl8pPr>
            <a:lvl9pPr marL="2743562" indent="0">
              <a:buNone/>
              <a:defRPr sz="800"/>
            </a:lvl9pPr>
          </a:lstStyle>
          <a:p>
            <a:pPr lvl="0"/>
            <a:r>
              <a:rPr lang="zh-CN" altLang="en-US" noProof="1"/>
              <a:t>单击此处编辑母版文本样式</a:t>
            </a:r>
          </a:p>
        </p:txBody>
      </p:sp>
    </p:spTree>
    <p:extLst>
      <p:ext uri="{BB962C8B-B14F-4D97-AF65-F5344CB8AC3E}">
        <p14:creationId xmlns:p14="http://schemas.microsoft.com/office/powerpoint/2010/main" val="253561632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5" y="457201"/>
            <a:ext cx="4261276" cy="1600203"/>
          </a:xfrm>
        </p:spPr>
        <p:txBody>
          <a:bodyPr anchor="t">
            <a:normAutofit/>
          </a:bodyPr>
          <a:lstStyle>
            <a:lvl1pPr>
              <a:defRPr sz="3100"/>
            </a:lvl1pPr>
          </a:lstStyle>
          <a:p>
            <a:r>
              <a:rPr lang="zh-CN" altLang="en-US" noProof="1"/>
              <a:t>单击此处编辑母版标题样式</a:t>
            </a:r>
          </a:p>
        </p:txBody>
      </p:sp>
      <p:sp>
        <p:nvSpPr>
          <p:cNvPr id="3" name="图片占位符 2"/>
          <p:cNvSpPr>
            <a:spLocks noGrp="1"/>
          </p:cNvSpPr>
          <p:nvPr>
            <p:ph type="pic" idx="1"/>
          </p:nvPr>
        </p:nvSpPr>
        <p:spPr>
          <a:xfrm>
            <a:off x="5385339" y="457201"/>
            <a:ext cx="5971184" cy="5403859"/>
          </a:xfrm>
        </p:spPr>
        <p:txBody>
          <a:bodyPr/>
          <a:lstStyle>
            <a:lvl1pPr marL="0" indent="0">
              <a:buNone/>
              <a:defRPr sz="2400"/>
            </a:lvl1pPr>
            <a:lvl2pPr marL="342866" indent="0">
              <a:buNone/>
              <a:defRPr sz="2100"/>
            </a:lvl2pPr>
            <a:lvl3pPr marL="685734" indent="0">
              <a:buNone/>
              <a:defRPr sz="1900"/>
            </a:lvl3pPr>
            <a:lvl4pPr marL="1028598" indent="0">
              <a:buNone/>
              <a:defRPr sz="1500"/>
            </a:lvl4pPr>
            <a:lvl5pPr marL="1371464" indent="0">
              <a:buNone/>
              <a:defRPr sz="1500"/>
            </a:lvl5pPr>
            <a:lvl6pPr marL="1714964" indent="0">
              <a:buNone/>
              <a:defRPr sz="1500"/>
            </a:lvl6pPr>
            <a:lvl7pPr marL="2057827" indent="0">
              <a:buNone/>
              <a:defRPr sz="1500"/>
            </a:lvl7pPr>
            <a:lvl8pPr marL="2400695" indent="0">
              <a:buNone/>
              <a:defRPr sz="1500"/>
            </a:lvl8pPr>
            <a:lvl9pPr marL="2743562" indent="0">
              <a:buNone/>
              <a:defRPr sz="1500"/>
            </a:lvl9pPr>
          </a:lstStyle>
          <a:p>
            <a:endParaRPr lang="zh-CN" altLang="en-US" noProof="1"/>
          </a:p>
        </p:txBody>
      </p:sp>
      <p:sp>
        <p:nvSpPr>
          <p:cNvPr id="4" name="文本占位符 3"/>
          <p:cNvSpPr>
            <a:spLocks noGrp="1"/>
          </p:cNvSpPr>
          <p:nvPr>
            <p:ph type="body" sz="half" idx="2"/>
          </p:nvPr>
        </p:nvSpPr>
        <p:spPr>
          <a:xfrm>
            <a:off x="839875" y="2057405"/>
            <a:ext cx="4261276" cy="3811595"/>
          </a:xfrm>
        </p:spPr>
        <p:txBody>
          <a:bodyPr>
            <a:normAutofit/>
          </a:bodyPr>
          <a:lstStyle>
            <a:lvl1pPr marL="0" indent="0">
              <a:buNone/>
              <a:defRPr sz="1500"/>
            </a:lvl1pPr>
            <a:lvl2pPr marL="342866" indent="0">
              <a:buNone/>
              <a:defRPr sz="1100"/>
            </a:lvl2pPr>
            <a:lvl3pPr marL="685734" indent="0">
              <a:buNone/>
              <a:defRPr sz="900"/>
            </a:lvl3pPr>
            <a:lvl4pPr marL="1028598" indent="0">
              <a:buNone/>
              <a:defRPr sz="800"/>
            </a:lvl4pPr>
            <a:lvl5pPr marL="1371464" indent="0">
              <a:buNone/>
              <a:defRPr sz="800"/>
            </a:lvl5pPr>
            <a:lvl6pPr marL="1714964" indent="0">
              <a:buNone/>
              <a:defRPr sz="800"/>
            </a:lvl6pPr>
            <a:lvl7pPr marL="2057827" indent="0">
              <a:buNone/>
              <a:defRPr sz="800"/>
            </a:lvl7pPr>
            <a:lvl8pPr marL="2400695" indent="0">
              <a:buNone/>
              <a:defRPr sz="800"/>
            </a:lvl8pPr>
            <a:lvl9pPr marL="2743562" indent="0">
              <a:buNone/>
              <a:defRPr sz="800"/>
            </a:lvl9pPr>
          </a:lstStyle>
          <a:p>
            <a:pPr lvl="0"/>
            <a:r>
              <a:rPr lang="zh-CN" altLang="en-US" noProof="1"/>
              <a:t>单击此处编辑母版文本样式</a:t>
            </a:r>
          </a:p>
        </p:txBody>
      </p:sp>
    </p:spTree>
    <p:extLst>
      <p:ext uri="{BB962C8B-B14F-4D97-AF65-F5344CB8AC3E}">
        <p14:creationId xmlns:p14="http://schemas.microsoft.com/office/powerpoint/2010/main" val="73615944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235114434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427" y="590557"/>
            <a:ext cx="2627028" cy="5286383"/>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842343" y="590557"/>
            <a:ext cx="7728792" cy="5286383"/>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2330279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55" y="1122365"/>
            <a:ext cx="9144913" cy="2387603"/>
          </a:xfrm>
        </p:spPr>
        <p:txBody>
          <a:bodyPr anchor="b"/>
          <a:lstStyle>
            <a:lvl1pPr algn="ctr">
              <a:defRPr sz="4500"/>
            </a:lvl1pPr>
          </a:lstStyle>
          <a:p>
            <a:r>
              <a:rPr lang="zh-CN" altLang="en-US" noProof="1"/>
              <a:t>单击此处编辑母版标题样式</a:t>
            </a:r>
          </a:p>
        </p:txBody>
      </p:sp>
      <p:sp>
        <p:nvSpPr>
          <p:cNvPr id="3" name="副标题 2"/>
          <p:cNvSpPr>
            <a:spLocks noGrp="1"/>
          </p:cNvSpPr>
          <p:nvPr>
            <p:ph type="subTitle" idx="1"/>
          </p:nvPr>
        </p:nvSpPr>
        <p:spPr>
          <a:xfrm>
            <a:off x="1524155" y="3602043"/>
            <a:ext cx="9144913" cy="1655764"/>
          </a:xfrm>
        </p:spPr>
        <p:txBody>
          <a:bodyPr/>
          <a:lstStyle>
            <a:lvl1pPr marL="0" indent="0" algn="ctr">
              <a:buNone/>
              <a:defRPr sz="1900">
                <a:solidFill>
                  <a:schemeClr val="tx1"/>
                </a:solidFill>
              </a:defRPr>
            </a:lvl1pPr>
            <a:lvl2pPr marL="342866" indent="0" algn="ctr">
              <a:buNone/>
              <a:defRPr sz="1500"/>
            </a:lvl2pPr>
            <a:lvl3pPr marL="685734" indent="0" algn="ctr">
              <a:buNone/>
              <a:defRPr sz="1300"/>
            </a:lvl3pPr>
            <a:lvl4pPr marL="1028598" indent="0" algn="ctr">
              <a:buNone/>
              <a:defRPr sz="1200"/>
            </a:lvl4pPr>
            <a:lvl5pPr marL="1371464" indent="0" algn="ctr">
              <a:buNone/>
              <a:defRPr sz="1200"/>
            </a:lvl5pPr>
            <a:lvl6pPr marL="1714964" indent="0" algn="ctr">
              <a:buNone/>
              <a:defRPr sz="1200"/>
            </a:lvl6pPr>
            <a:lvl7pPr marL="2057827" indent="0" algn="ctr">
              <a:buNone/>
              <a:defRPr sz="1200"/>
            </a:lvl7pPr>
            <a:lvl8pPr marL="2400695" indent="0" algn="ctr">
              <a:buNone/>
              <a:defRPr sz="1200"/>
            </a:lvl8pPr>
            <a:lvl9pPr marL="2743562" indent="0" algn="ctr">
              <a:buNone/>
              <a:defRPr sz="1200"/>
            </a:lvl9pPr>
          </a:lstStyle>
          <a:p>
            <a:r>
              <a:rPr lang="zh-CN" altLang="en-US" noProof="1"/>
              <a:t>单击此处编辑母版副标题样式</a:t>
            </a:r>
          </a:p>
        </p:txBody>
      </p:sp>
    </p:spTree>
    <p:extLst>
      <p:ext uri="{BB962C8B-B14F-4D97-AF65-F5344CB8AC3E}">
        <p14:creationId xmlns:p14="http://schemas.microsoft.com/office/powerpoint/2010/main" val="54032320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384960691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933" y="1709740"/>
            <a:ext cx="10516651" cy="2852741"/>
          </a:xfrm>
        </p:spPr>
        <p:txBody>
          <a:bodyPr anchor="b"/>
          <a:lstStyle>
            <a:lvl1pPr algn="l">
              <a:defRPr sz="4500"/>
            </a:lvl1pPr>
          </a:lstStyle>
          <a:p>
            <a:r>
              <a:rPr lang="zh-CN" altLang="en-US" noProof="1"/>
              <a:t>单击此处编辑母版标题样式</a:t>
            </a:r>
          </a:p>
        </p:txBody>
      </p:sp>
      <p:sp>
        <p:nvSpPr>
          <p:cNvPr id="3" name="文本占位符 2"/>
          <p:cNvSpPr>
            <a:spLocks noGrp="1"/>
          </p:cNvSpPr>
          <p:nvPr>
            <p:ph type="body" idx="1"/>
          </p:nvPr>
        </p:nvSpPr>
        <p:spPr>
          <a:xfrm>
            <a:off x="831933" y="4589472"/>
            <a:ext cx="10516651" cy="1500189"/>
          </a:xfrm>
        </p:spPr>
        <p:txBody>
          <a:bodyPr/>
          <a:lstStyle>
            <a:lvl1pPr marL="0" indent="0" algn="l">
              <a:buNone/>
              <a:defRPr sz="1900">
                <a:solidFill>
                  <a:schemeClr val="tx1">
                    <a:tint val="75000"/>
                  </a:schemeClr>
                </a:solidFill>
              </a:defRPr>
            </a:lvl1pPr>
            <a:lvl2pPr marL="342866" indent="0">
              <a:buNone/>
              <a:defRPr sz="1500">
                <a:solidFill>
                  <a:schemeClr val="tx1">
                    <a:tint val="75000"/>
                  </a:schemeClr>
                </a:solidFill>
              </a:defRPr>
            </a:lvl2pPr>
            <a:lvl3pPr marL="685734" indent="0">
              <a:buNone/>
              <a:defRPr sz="1300">
                <a:solidFill>
                  <a:schemeClr val="tx1">
                    <a:tint val="75000"/>
                  </a:schemeClr>
                </a:solidFill>
              </a:defRPr>
            </a:lvl3pPr>
            <a:lvl4pPr marL="1028598" indent="0">
              <a:buNone/>
              <a:defRPr sz="1200">
                <a:solidFill>
                  <a:schemeClr val="tx1">
                    <a:tint val="75000"/>
                  </a:schemeClr>
                </a:solidFill>
              </a:defRPr>
            </a:lvl4pPr>
            <a:lvl5pPr marL="1371464" indent="0">
              <a:buNone/>
              <a:defRPr sz="1200">
                <a:solidFill>
                  <a:schemeClr val="tx1">
                    <a:tint val="75000"/>
                  </a:schemeClr>
                </a:solidFill>
              </a:defRPr>
            </a:lvl5pPr>
            <a:lvl6pPr marL="1714964" indent="0">
              <a:buNone/>
              <a:defRPr sz="1200">
                <a:solidFill>
                  <a:schemeClr val="tx1">
                    <a:tint val="75000"/>
                  </a:schemeClr>
                </a:solidFill>
              </a:defRPr>
            </a:lvl6pPr>
            <a:lvl7pPr marL="2057827" indent="0">
              <a:buNone/>
              <a:defRPr sz="1200">
                <a:solidFill>
                  <a:schemeClr val="tx1">
                    <a:tint val="75000"/>
                  </a:schemeClr>
                </a:solidFill>
              </a:defRPr>
            </a:lvl7pPr>
            <a:lvl8pPr marL="2400695" indent="0">
              <a:buNone/>
              <a:defRPr sz="1200">
                <a:solidFill>
                  <a:schemeClr val="tx1">
                    <a:tint val="75000"/>
                  </a:schemeClr>
                </a:solidFill>
              </a:defRPr>
            </a:lvl8pPr>
            <a:lvl9pPr marL="2743562" indent="0">
              <a:buNone/>
              <a:defRPr sz="1200">
                <a:solidFill>
                  <a:schemeClr val="tx1">
                    <a:tint val="75000"/>
                  </a:schemeClr>
                </a:solidFill>
              </a:defRPr>
            </a:lvl9pPr>
          </a:lstStyle>
          <a:p>
            <a:pPr lvl="0"/>
            <a:r>
              <a:rPr lang="zh-CN" altLang="en-US" noProof="1"/>
              <a:t>单击此处编辑母版文本样式</a:t>
            </a:r>
          </a:p>
        </p:txBody>
      </p:sp>
    </p:spTree>
    <p:extLst>
      <p:ext uri="{BB962C8B-B14F-4D97-AF65-F5344CB8AC3E}">
        <p14:creationId xmlns:p14="http://schemas.microsoft.com/office/powerpoint/2010/main" val="156107600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842347" y="1600205"/>
            <a:ext cx="5148975" cy="4276731"/>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6201485" y="1600205"/>
            <a:ext cx="5148975" cy="4276731"/>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393574152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873" y="365133"/>
            <a:ext cx="10516651" cy="970223"/>
          </a:xfrm>
        </p:spPr>
        <p:txBody>
          <a:bodyPr/>
          <a:lstStyle>
            <a:lvl1pPr algn="ctr">
              <a:defRPr/>
            </a:lvl1pPr>
          </a:lstStyle>
          <a:p>
            <a:r>
              <a:rPr lang="zh-CN" altLang="en-US" noProof="1"/>
              <a:t>单击此处编辑母版标题样式</a:t>
            </a:r>
          </a:p>
        </p:txBody>
      </p:sp>
      <p:sp>
        <p:nvSpPr>
          <p:cNvPr id="3" name="文本占位符 2"/>
          <p:cNvSpPr>
            <a:spLocks noGrp="1"/>
          </p:cNvSpPr>
          <p:nvPr>
            <p:ph type="body" idx="1"/>
          </p:nvPr>
        </p:nvSpPr>
        <p:spPr>
          <a:xfrm>
            <a:off x="1259854" y="1567348"/>
            <a:ext cx="4702311" cy="710096"/>
          </a:xfrm>
        </p:spPr>
        <p:txBody>
          <a:bodyPr anchor="ctr">
            <a:normAutofit/>
          </a:bodyPr>
          <a:lstStyle>
            <a:lvl1pPr marL="0" indent="0">
              <a:buNone/>
              <a:defRPr sz="2100" b="0"/>
            </a:lvl1pPr>
            <a:lvl2pPr marL="342866" indent="0">
              <a:buNone/>
              <a:defRPr sz="1500" b="1"/>
            </a:lvl2pPr>
            <a:lvl3pPr marL="685734" indent="0">
              <a:buNone/>
              <a:defRPr sz="1300" b="1"/>
            </a:lvl3pPr>
            <a:lvl4pPr marL="1028598" indent="0">
              <a:buNone/>
              <a:defRPr sz="1200" b="1"/>
            </a:lvl4pPr>
            <a:lvl5pPr marL="1371464" indent="0">
              <a:buNone/>
              <a:defRPr sz="1200" b="1"/>
            </a:lvl5pPr>
            <a:lvl6pPr marL="1714964" indent="0">
              <a:buNone/>
              <a:defRPr sz="1200" b="1"/>
            </a:lvl6pPr>
            <a:lvl7pPr marL="2057827" indent="0">
              <a:buNone/>
              <a:defRPr sz="1200" b="1"/>
            </a:lvl7pPr>
            <a:lvl8pPr marL="2400695" indent="0">
              <a:buNone/>
              <a:defRPr sz="1200" b="1"/>
            </a:lvl8pPr>
            <a:lvl9pPr marL="2743562" indent="0">
              <a:buNone/>
              <a:defRPr sz="1200" b="1"/>
            </a:lvl9pPr>
          </a:lstStyle>
          <a:p>
            <a:pPr lvl="0"/>
            <a:r>
              <a:rPr lang="zh-CN" altLang="en-US" noProof="1"/>
              <a:t>单击此处编辑母版文本样式</a:t>
            </a:r>
          </a:p>
        </p:txBody>
      </p:sp>
      <p:sp>
        <p:nvSpPr>
          <p:cNvPr id="4" name="内容占位符 3"/>
          <p:cNvSpPr>
            <a:spLocks noGrp="1"/>
          </p:cNvSpPr>
          <p:nvPr>
            <p:ph sz="half" idx="2"/>
          </p:nvPr>
        </p:nvSpPr>
        <p:spPr>
          <a:xfrm>
            <a:off x="1259854" y="2338397"/>
            <a:ext cx="4702311" cy="3785969"/>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6290250" y="1567348"/>
            <a:ext cx="4702311" cy="710096"/>
          </a:xfrm>
        </p:spPr>
        <p:txBody>
          <a:bodyPr rtlCol="0" anchor="ctr">
            <a:normAutofit/>
          </a:bodyPr>
          <a:lstStyle>
            <a:lvl1pPr marL="171434" indent="-171434">
              <a:buNone/>
              <a:defRPr lang="zh-CN" altLang="en-US" b="0" smtClean="0"/>
            </a:lvl1pPr>
          </a:lstStyle>
          <a:p>
            <a:pPr lvl="0"/>
            <a:r>
              <a:rPr lang="zh-CN" altLang="en-US" noProof="1"/>
              <a:t>单击此处编辑母版文本样式</a:t>
            </a:r>
          </a:p>
        </p:txBody>
      </p:sp>
      <p:sp>
        <p:nvSpPr>
          <p:cNvPr id="6" name="内容占位符 5"/>
          <p:cNvSpPr>
            <a:spLocks noGrp="1"/>
          </p:cNvSpPr>
          <p:nvPr>
            <p:ph sz="quarter" idx="4"/>
          </p:nvPr>
        </p:nvSpPr>
        <p:spPr>
          <a:xfrm>
            <a:off x="6290250" y="2357469"/>
            <a:ext cx="4702311" cy="3766897"/>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133190953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Tree>
    <p:extLst>
      <p:ext uri="{BB962C8B-B14F-4D97-AF65-F5344CB8AC3E}">
        <p14:creationId xmlns:p14="http://schemas.microsoft.com/office/powerpoint/2010/main" val="2759871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842347" y="1600205"/>
            <a:ext cx="5148975" cy="4276731"/>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6201485" y="1600205"/>
            <a:ext cx="5148975" cy="4276731"/>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246283089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97595363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7" y="457201"/>
            <a:ext cx="3932631" cy="1600203"/>
          </a:xfrm>
        </p:spPr>
        <p:txBody>
          <a:bodyPr anchor="b"/>
          <a:lstStyle>
            <a:lvl1pPr>
              <a:defRPr sz="2400"/>
            </a:lvl1pPr>
          </a:lstStyle>
          <a:p>
            <a:r>
              <a:rPr lang="zh-CN" altLang="en-US" noProof="1"/>
              <a:t>单击此处编辑母版标题样式</a:t>
            </a:r>
          </a:p>
        </p:txBody>
      </p:sp>
      <p:sp>
        <p:nvSpPr>
          <p:cNvPr id="3" name="内容占位符 2"/>
          <p:cNvSpPr>
            <a:spLocks noGrp="1"/>
          </p:cNvSpPr>
          <p:nvPr>
            <p:ph idx="1"/>
          </p:nvPr>
        </p:nvSpPr>
        <p:spPr>
          <a:xfrm>
            <a:off x="5183712" y="987427"/>
            <a:ext cx="6172817" cy="4873632"/>
          </a:xfrm>
        </p:spPr>
        <p:txBody>
          <a:bodyPr/>
          <a:lstStyle>
            <a:lvl1pPr>
              <a:defRPr sz="2400"/>
            </a:lvl1pPr>
            <a:lvl2pPr>
              <a:defRPr sz="2100"/>
            </a:lvl2pPr>
            <a:lvl3pPr>
              <a:defRPr sz="19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839877" y="2057405"/>
            <a:ext cx="3932631" cy="3811595"/>
          </a:xfrm>
        </p:spPr>
        <p:txBody>
          <a:bodyPr/>
          <a:lstStyle>
            <a:lvl1pPr marL="0" indent="0">
              <a:buNone/>
              <a:defRPr sz="1200"/>
            </a:lvl1pPr>
            <a:lvl2pPr marL="342866" indent="0">
              <a:buNone/>
              <a:defRPr sz="1100"/>
            </a:lvl2pPr>
            <a:lvl3pPr marL="685734" indent="0">
              <a:buNone/>
              <a:defRPr sz="900"/>
            </a:lvl3pPr>
            <a:lvl4pPr marL="1028598" indent="0">
              <a:buNone/>
              <a:defRPr sz="800"/>
            </a:lvl4pPr>
            <a:lvl5pPr marL="1371464" indent="0">
              <a:buNone/>
              <a:defRPr sz="800"/>
            </a:lvl5pPr>
            <a:lvl6pPr marL="1714964" indent="0">
              <a:buNone/>
              <a:defRPr sz="800"/>
            </a:lvl6pPr>
            <a:lvl7pPr marL="2057827" indent="0">
              <a:buNone/>
              <a:defRPr sz="800"/>
            </a:lvl7pPr>
            <a:lvl8pPr marL="2400695" indent="0">
              <a:buNone/>
              <a:defRPr sz="800"/>
            </a:lvl8pPr>
            <a:lvl9pPr marL="2743562" indent="0">
              <a:buNone/>
              <a:defRPr sz="800"/>
            </a:lvl9pPr>
          </a:lstStyle>
          <a:p>
            <a:pPr lvl="0"/>
            <a:r>
              <a:rPr lang="zh-CN" altLang="en-US" noProof="1"/>
              <a:t>单击此处编辑母版文本样式</a:t>
            </a:r>
          </a:p>
        </p:txBody>
      </p:sp>
    </p:spTree>
    <p:extLst>
      <p:ext uri="{BB962C8B-B14F-4D97-AF65-F5344CB8AC3E}">
        <p14:creationId xmlns:p14="http://schemas.microsoft.com/office/powerpoint/2010/main" val="191840930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5" y="457201"/>
            <a:ext cx="4261276" cy="1600203"/>
          </a:xfrm>
        </p:spPr>
        <p:txBody>
          <a:bodyPr anchor="t">
            <a:normAutofit/>
          </a:bodyPr>
          <a:lstStyle>
            <a:lvl1pPr>
              <a:defRPr sz="3100"/>
            </a:lvl1pPr>
          </a:lstStyle>
          <a:p>
            <a:r>
              <a:rPr lang="zh-CN" altLang="en-US" noProof="1"/>
              <a:t>单击此处编辑母版标题样式</a:t>
            </a:r>
          </a:p>
        </p:txBody>
      </p:sp>
      <p:sp>
        <p:nvSpPr>
          <p:cNvPr id="3" name="图片占位符 2"/>
          <p:cNvSpPr>
            <a:spLocks noGrp="1"/>
          </p:cNvSpPr>
          <p:nvPr>
            <p:ph type="pic" idx="1"/>
          </p:nvPr>
        </p:nvSpPr>
        <p:spPr>
          <a:xfrm>
            <a:off x="5385339" y="457201"/>
            <a:ext cx="5971184" cy="5403859"/>
          </a:xfrm>
        </p:spPr>
        <p:txBody>
          <a:bodyPr/>
          <a:lstStyle>
            <a:lvl1pPr marL="0" indent="0">
              <a:buNone/>
              <a:defRPr sz="2400"/>
            </a:lvl1pPr>
            <a:lvl2pPr marL="342866" indent="0">
              <a:buNone/>
              <a:defRPr sz="2100"/>
            </a:lvl2pPr>
            <a:lvl3pPr marL="685734" indent="0">
              <a:buNone/>
              <a:defRPr sz="1900"/>
            </a:lvl3pPr>
            <a:lvl4pPr marL="1028598" indent="0">
              <a:buNone/>
              <a:defRPr sz="1500"/>
            </a:lvl4pPr>
            <a:lvl5pPr marL="1371464" indent="0">
              <a:buNone/>
              <a:defRPr sz="1500"/>
            </a:lvl5pPr>
            <a:lvl6pPr marL="1714964" indent="0">
              <a:buNone/>
              <a:defRPr sz="1500"/>
            </a:lvl6pPr>
            <a:lvl7pPr marL="2057827" indent="0">
              <a:buNone/>
              <a:defRPr sz="1500"/>
            </a:lvl7pPr>
            <a:lvl8pPr marL="2400695" indent="0">
              <a:buNone/>
              <a:defRPr sz="1500"/>
            </a:lvl8pPr>
            <a:lvl9pPr marL="2743562" indent="0">
              <a:buNone/>
              <a:defRPr sz="1500"/>
            </a:lvl9pPr>
          </a:lstStyle>
          <a:p>
            <a:endParaRPr lang="zh-CN" altLang="en-US" noProof="1"/>
          </a:p>
        </p:txBody>
      </p:sp>
      <p:sp>
        <p:nvSpPr>
          <p:cNvPr id="4" name="文本占位符 3"/>
          <p:cNvSpPr>
            <a:spLocks noGrp="1"/>
          </p:cNvSpPr>
          <p:nvPr>
            <p:ph type="body" sz="half" idx="2"/>
          </p:nvPr>
        </p:nvSpPr>
        <p:spPr>
          <a:xfrm>
            <a:off x="839875" y="2057405"/>
            <a:ext cx="4261276" cy="3811595"/>
          </a:xfrm>
        </p:spPr>
        <p:txBody>
          <a:bodyPr>
            <a:normAutofit/>
          </a:bodyPr>
          <a:lstStyle>
            <a:lvl1pPr marL="0" indent="0">
              <a:buNone/>
              <a:defRPr sz="1500"/>
            </a:lvl1pPr>
            <a:lvl2pPr marL="342866" indent="0">
              <a:buNone/>
              <a:defRPr sz="1100"/>
            </a:lvl2pPr>
            <a:lvl3pPr marL="685734" indent="0">
              <a:buNone/>
              <a:defRPr sz="900"/>
            </a:lvl3pPr>
            <a:lvl4pPr marL="1028598" indent="0">
              <a:buNone/>
              <a:defRPr sz="800"/>
            </a:lvl4pPr>
            <a:lvl5pPr marL="1371464" indent="0">
              <a:buNone/>
              <a:defRPr sz="800"/>
            </a:lvl5pPr>
            <a:lvl6pPr marL="1714964" indent="0">
              <a:buNone/>
              <a:defRPr sz="800"/>
            </a:lvl6pPr>
            <a:lvl7pPr marL="2057827" indent="0">
              <a:buNone/>
              <a:defRPr sz="800"/>
            </a:lvl7pPr>
            <a:lvl8pPr marL="2400695" indent="0">
              <a:buNone/>
              <a:defRPr sz="800"/>
            </a:lvl8pPr>
            <a:lvl9pPr marL="2743562" indent="0">
              <a:buNone/>
              <a:defRPr sz="800"/>
            </a:lvl9pPr>
          </a:lstStyle>
          <a:p>
            <a:pPr lvl="0"/>
            <a:r>
              <a:rPr lang="zh-CN" altLang="en-US" noProof="1"/>
              <a:t>单击此处编辑母版文本样式</a:t>
            </a:r>
          </a:p>
        </p:txBody>
      </p:sp>
    </p:spTree>
    <p:extLst>
      <p:ext uri="{BB962C8B-B14F-4D97-AF65-F5344CB8AC3E}">
        <p14:creationId xmlns:p14="http://schemas.microsoft.com/office/powerpoint/2010/main" val="38121414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236575493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427" y="590557"/>
            <a:ext cx="2627028" cy="5286383"/>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842343" y="590557"/>
            <a:ext cx="7728792" cy="5286383"/>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1077181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873" y="365133"/>
            <a:ext cx="10516651" cy="970223"/>
          </a:xfrm>
        </p:spPr>
        <p:txBody>
          <a:bodyPr/>
          <a:lstStyle>
            <a:lvl1pPr algn="ctr">
              <a:defRPr/>
            </a:lvl1pPr>
          </a:lstStyle>
          <a:p>
            <a:r>
              <a:rPr lang="zh-CN" altLang="en-US" noProof="1"/>
              <a:t>单击此处编辑母版标题样式</a:t>
            </a:r>
          </a:p>
        </p:txBody>
      </p:sp>
      <p:sp>
        <p:nvSpPr>
          <p:cNvPr id="3" name="文本占位符 2"/>
          <p:cNvSpPr>
            <a:spLocks noGrp="1"/>
          </p:cNvSpPr>
          <p:nvPr>
            <p:ph type="body" idx="1"/>
          </p:nvPr>
        </p:nvSpPr>
        <p:spPr>
          <a:xfrm>
            <a:off x="1259854" y="1567348"/>
            <a:ext cx="4702311" cy="710096"/>
          </a:xfrm>
        </p:spPr>
        <p:txBody>
          <a:bodyPr anchor="ctr">
            <a:normAutofit/>
          </a:bodyPr>
          <a:lstStyle>
            <a:lvl1pPr marL="0" indent="0">
              <a:buNone/>
              <a:defRPr sz="2100" b="0"/>
            </a:lvl1pPr>
            <a:lvl2pPr marL="342866" indent="0">
              <a:buNone/>
              <a:defRPr sz="1500" b="1"/>
            </a:lvl2pPr>
            <a:lvl3pPr marL="685734" indent="0">
              <a:buNone/>
              <a:defRPr sz="1300" b="1"/>
            </a:lvl3pPr>
            <a:lvl4pPr marL="1028598" indent="0">
              <a:buNone/>
              <a:defRPr sz="1200" b="1"/>
            </a:lvl4pPr>
            <a:lvl5pPr marL="1371464" indent="0">
              <a:buNone/>
              <a:defRPr sz="1200" b="1"/>
            </a:lvl5pPr>
            <a:lvl6pPr marL="1714964" indent="0">
              <a:buNone/>
              <a:defRPr sz="1200" b="1"/>
            </a:lvl6pPr>
            <a:lvl7pPr marL="2057827" indent="0">
              <a:buNone/>
              <a:defRPr sz="1200" b="1"/>
            </a:lvl7pPr>
            <a:lvl8pPr marL="2400695" indent="0">
              <a:buNone/>
              <a:defRPr sz="1200" b="1"/>
            </a:lvl8pPr>
            <a:lvl9pPr marL="2743562" indent="0">
              <a:buNone/>
              <a:defRPr sz="1200" b="1"/>
            </a:lvl9pPr>
          </a:lstStyle>
          <a:p>
            <a:pPr lvl="0"/>
            <a:r>
              <a:rPr lang="zh-CN" altLang="en-US" noProof="1"/>
              <a:t>单击此处编辑母版文本样式</a:t>
            </a:r>
          </a:p>
        </p:txBody>
      </p:sp>
      <p:sp>
        <p:nvSpPr>
          <p:cNvPr id="4" name="内容占位符 3"/>
          <p:cNvSpPr>
            <a:spLocks noGrp="1"/>
          </p:cNvSpPr>
          <p:nvPr>
            <p:ph sz="half" idx="2"/>
          </p:nvPr>
        </p:nvSpPr>
        <p:spPr>
          <a:xfrm>
            <a:off x="1259854" y="2338397"/>
            <a:ext cx="4702311" cy="3785969"/>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6290250" y="1567348"/>
            <a:ext cx="4702311" cy="710096"/>
          </a:xfrm>
        </p:spPr>
        <p:txBody>
          <a:bodyPr rtlCol="0" anchor="ctr">
            <a:normAutofit/>
          </a:bodyPr>
          <a:lstStyle>
            <a:lvl1pPr marL="171434" indent="-171434">
              <a:buNone/>
              <a:defRPr lang="zh-CN" altLang="en-US" b="0" smtClean="0"/>
            </a:lvl1pPr>
          </a:lstStyle>
          <a:p>
            <a:pPr lvl="0"/>
            <a:r>
              <a:rPr lang="zh-CN" altLang="en-US" noProof="1"/>
              <a:t>单击此处编辑母版文本样式</a:t>
            </a:r>
          </a:p>
        </p:txBody>
      </p:sp>
      <p:sp>
        <p:nvSpPr>
          <p:cNvPr id="6" name="内容占位符 5"/>
          <p:cNvSpPr>
            <a:spLocks noGrp="1"/>
          </p:cNvSpPr>
          <p:nvPr>
            <p:ph sz="quarter" idx="4"/>
          </p:nvPr>
        </p:nvSpPr>
        <p:spPr>
          <a:xfrm>
            <a:off x="6290250" y="2357469"/>
            <a:ext cx="4702311" cy="3766897"/>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35346417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Tree>
    <p:extLst>
      <p:ext uri="{BB962C8B-B14F-4D97-AF65-F5344CB8AC3E}">
        <p14:creationId xmlns:p14="http://schemas.microsoft.com/office/powerpoint/2010/main" val="29633185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132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7" y="457201"/>
            <a:ext cx="3932631" cy="1600203"/>
          </a:xfrm>
        </p:spPr>
        <p:txBody>
          <a:bodyPr anchor="b"/>
          <a:lstStyle>
            <a:lvl1pPr>
              <a:defRPr sz="2400"/>
            </a:lvl1pPr>
          </a:lstStyle>
          <a:p>
            <a:r>
              <a:rPr lang="zh-CN" altLang="en-US" noProof="1"/>
              <a:t>单击此处编辑母版标题样式</a:t>
            </a:r>
          </a:p>
        </p:txBody>
      </p:sp>
      <p:sp>
        <p:nvSpPr>
          <p:cNvPr id="3" name="内容占位符 2"/>
          <p:cNvSpPr>
            <a:spLocks noGrp="1"/>
          </p:cNvSpPr>
          <p:nvPr>
            <p:ph idx="1"/>
          </p:nvPr>
        </p:nvSpPr>
        <p:spPr>
          <a:xfrm>
            <a:off x="5183712" y="987427"/>
            <a:ext cx="6172817" cy="4873632"/>
          </a:xfrm>
        </p:spPr>
        <p:txBody>
          <a:bodyPr/>
          <a:lstStyle>
            <a:lvl1pPr>
              <a:defRPr sz="2400"/>
            </a:lvl1pPr>
            <a:lvl2pPr>
              <a:defRPr sz="2100"/>
            </a:lvl2pPr>
            <a:lvl3pPr>
              <a:defRPr sz="19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839877" y="2057405"/>
            <a:ext cx="3932631" cy="3811595"/>
          </a:xfrm>
        </p:spPr>
        <p:txBody>
          <a:bodyPr/>
          <a:lstStyle>
            <a:lvl1pPr marL="0" indent="0">
              <a:buNone/>
              <a:defRPr sz="1200"/>
            </a:lvl1pPr>
            <a:lvl2pPr marL="342866" indent="0">
              <a:buNone/>
              <a:defRPr sz="1100"/>
            </a:lvl2pPr>
            <a:lvl3pPr marL="685734" indent="0">
              <a:buNone/>
              <a:defRPr sz="900"/>
            </a:lvl3pPr>
            <a:lvl4pPr marL="1028598" indent="0">
              <a:buNone/>
              <a:defRPr sz="800"/>
            </a:lvl4pPr>
            <a:lvl5pPr marL="1371464" indent="0">
              <a:buNone/>
              <a:defRPr sz="800"/>
            </a:lvl5pPr>
            <a:lvl6pPr marL="1714964" indent="0">
              <a:buNone/>
              <a:defRPr sz="800"/>
            </a:lvl6pPr>
            <a:lvl7pPr marL="2057827" indent="0">
              <a:buNone/>
              <a:defRPr sz="800"/>
            </a:lvl7pPr>
            <a:lvl8pPr marL="2400695" indent="0">
              <a:buNone/>
              <a:defRPr sz="800"/>
            </a:lvl8pPr>
            <a:lvl9pPr marL="2743562" indent="0">
              <a:buNone/>
              <a:defRPr sz="800"/>
            </a:lvl9pPr>
          </a:lstStyle>
          <a:p>
            <a:pPr lvl="0"/>
            <a:r>
              <a:rPr lang="zh-CN" altLang="en-US" noProof="1"/>
              <a:t>单击此处编辑母版文本样式</a:t>
            </a:r>
          </a:p>
        </p:txBody>
      </p:sp>
    </p:spTree>
    <p:extLst>
      <p:ext uri="{BB962C8B-B14F-4D97-AF65-F5344CB8AC3E}">
        <p14:creationId xmlns:p14="http://schemas.microsoft.com/office/powerpoint/2010/main" val="1687223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5" y="457201"/>
            <a:ext cx="4261276" cy="1600203"/>
          </a:xfrm>
        </p:spPr>
        <p:txBody>
          <a:bodyPr anchor="t">
            <a:normAutofit/>
          </a:bodyPr>
          <a:lstStyle>
            <a:lvl1pPr>
              <a:defRPr sz="3100"/>
            </a:lvl1pPr>
          </a:lstStyle>
          <a:p>
            <a:r>
              <a:rPr lang="zh-CN" altLang="en-US" noProof="1"/>
              <a:t>单击此处编辑母版标题样式</a:t>
            </a:r>
          </a:p>
        </p:txBody>
      </p:sp>
      <p:sp>
        <p:nvSpPr>
          <p:cNvPr id="3" name="图片占位符 2"/>
          <p:cNvSpPr>
            <a:spLocks noGrp="1"/>
          </p:cNvSpPr>
          <p:nvPr>
            <p:ph type="pic" idx="1"/>
          </p:nvPr>
        </p:nvSpPr>
        <p:spPr>
          <a:xfrm>
            <a:off x="5385339" y="457201"/>
            <a:ext cx="5971184" cy="5403859"/>
          </a:xfrm>
        </p:spPr>
        <p:txBody>
          <a:bodyPr/>
          <a:lstStyle>
            <a:lvl1pPr marL="0" indent="0">
              <a:buNone/>
              <a:defRPr sz="2400"/>
            </a:lvl1pPr>
            <a:lvl2pPr marL="342866" indent="0">
              <a:buNone/>
              <a:defRPr sz="2100"/>
            </a:lvl2pPr>
            <a:lvl3pPr marL="685734" indent="0">
              <a:buNone/>
              <a:defRPr sz="1900"/>
            </a:lvl3pPr>
            <a:lvl4pPr marL="1028598" indent="0">
              <a:buNone/>
              <a:defRPr sz="1500"/>
            </a:lvl4pPr>
            <a:lvl5pPr marL="1371464" indent="0">
              <a:buNone/>
              <a:defRPr sz="1500"/>
            </a:lvl5pPr>
            <a:lvl6pPr marL="1714964" indent="0">
              <a:buNone/>
              <a:defRPr sz="1500"/>
            </a:lvl6pPr>
            <a:lvl7pPr marL="2057827" indent="0">
              <a:buNone/>
              <a:defRPr sz="1500"/>
            </a:lvl7pPr>
            <a:lvl8pPr marL="2400695" indent="0">
              <a:buNone/>
              <a:defRPr sz="1500"/>
            </a:lvl8pPr>
            <a:lvl9pPr marL="2743562" indent="0">
              <a:buNone/>
              <a:defRPr sz="1500"/>
            </a:lvl9pPr>
          </a:lstStyle>
          <a:p>
            <a:endParaRPr lang="zh-CN" altLang="en-US" noProof="1"/>
          </a:p>
        </p:txBody>
      </p:sp>
      <p:sp>
        <p:nvSpPr>
          <p:cNvPr id="4" name="文本占位符 3"/>
          <p:cNvSpPr>
            <a:spLocks noGrp="1"/>
          </p:cNvSpPr>
          <p:nvPr>
            <p:ph type="body" sz="half" idx="2"/>
          </p:nvPr>
        </p:nvSpPr>
        <p:spPr>
          <a:xfrm>
            <a:off x="839875" y="2057405"/>
            <a:ext cx="4261276" cy="3811595"/>
          </a:xfrm>
        </p:spPr>
        <p:txBody>
          <a:bodyPr>
            <a:normAutofit/>
          </a:bodyPr>
          <a:lstStyle>
            <a:lvl1pPr marL="0" indent="0">
              <a:buNone/>
              <a:defRPr sz="1500"/>
            </a:lvl1pPr>
            <a:lvl2pPr marL="342866" indent="0">
              <a:buNone/>
              <a:defRPr sz="1100"/>
            </a:lvl2pPr>
            <a:lvl3pPr marL="685734" indent="0">
              <a:buNone/>
              <a:defRPr sz="900"/>
            </a:lvl3pPr>
            <a:lvl4pPr marL="1028598" indent="0">
              <a:buNone/>
              <a:defRPr sz="800"/>
            </a:lvl4pPr>
            <a:lvl5pPr marL="1371464" indent="0">
              <a:buNone/>
              <a:defRPr sz="800"/>
            </a:lvl5pPr>
            <a:lvl6pPr marL="1714964" indent="0">
              <a:buNone/>
              <a:defRPr sz="800"/>
            </a:lvl6pPr>
            <a:lvl7pPr marL="2057827" indent="0">
              <a:buNone/>
              <a:defRPr sz="800"/>
            </a:lvl7pPr>
            <a:lvl8pPr marL="2400695" indent="0">
              <a:buNone/>
              <a:defRPr sz="800"/>
            </a:lvl8pPr>
            <a:lvl9pPr marL="2743562" indent="0">
              <a:buNone/>
              <a:defRPr sz="800"/>
            </a:lvl9pPr>
          </a:lstStyle>
          <a:p>
            <a:pPr lvl="0"/>
            <a:r>
              <a:rPr lang="zh-CN" altLang="en-US" noProof="1"/>
              <a:t>单击此处编辑母版文本样式</a:t>
            </a:r>
          </a:p>
        </p:txBody>
      </p:sp>
    </p:spTree>
    <p:extLst>
      <p:ext uri="{BB962C8B-B14F-4D97-AF65-F5344CB8AC3E}">
        <p14:creationId xmlns:p14="http://schemas.microsoft.com/office/powerpoint/2010/main" val="36587162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jpe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jpeg"/><Relationship Id="rId18" Type="http://schemas.openxmlformats.org/officeDocument/2006/relationships/image" Target="../media/image6.png"/><Relationship Id="rId26" Type="http://schemas.openxmlformats.org/officeDocument/2006/relationships/image" Target="../media/image14.png"/><Relationship Id="rId3" Type="http://schemas.openxmlformats.org/officeDocument/2006/relationships/slideLayout" Target="../slideLayouts/slideLayout36.xml"/><Relationship Id="rId21" Type="http://schemas.openxmlformats.org/officeDocument/2006/relationships/image" Target="../media/image9.png"/><Relationship Id="rId7" Type="http://schemas.openxmlformats.org/officeDocument/2006/relationships/slideLayout" Target="../slideLayouts/slideLayout40.xml"/><Relationship Id="rId12" Type="http://schemas.openxmlformats.org/officeDocument/2006/relationships/theme" Target="../theme/theme4.xml"/><Relationship Id="rId17" Type="http://schemas.openxmlformats.org/officeDocument/2006/relationships/image" Target="../media/image5.png"/><Relationship Id="rId25" Type="http://schemas.openxmlformats.org/officeDocument/2006/relationships/image" Target="../media/image13.png"/><Relationship Id="rId2" Type="http://schemas.openxmlformats.org/officeDocument/2006/relationships/slideLayout" Target="../slideLayouts/slideLayout35.xml"/><Relationship Id="rId16" Type="http://schemas.openxmlformats.org/officeDocument/2006/relationships/image" Target="../media/image4.png"/><Relationship Id="rId20" Type="http://schemas.openxmlformats.org/officeDocument/2006/relationships/image" Target="../media/image8.png"/><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image" Target="../media/image12.png"/><Relationship Id="rId5" Type="http://schemas.openxmlformats.org/officeDocument/2006/relationships/slideLayout" Target="../slideLayouts/slideLayout38.xml"/><Relationship Id="rId15" Type="http://schemas.openxmlformats.org/officeDocument/2006/relationships/image" Target="../media/image3.png"/><Relationship Id="rId23" Type="http://schemas.openxmlformats.org/officeDocument/2006/relationships/image" Target="../media/image11.png"/><Relationship Id="rId10" Type="http://schemas.openxmlformats.org/officeDocument/2006/relationships/slideLayout" Target="../slideLayouts/slideLayout43.xml"/><Relationship Id="rId19" Type="http://schemas.openxmlformats.org/officeDocument/2006/relationships/image" Target="../media/image7.png"/><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image" Target="../media/image2.png"/><Relationship Id="rId22" Type="http://schemas.openxmlformats.org/officeDocument/2006/relationships/image" Target="../media/image10.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idx="4294967295"/>
          </p:nvPr>
        </p:nvSpPr>
        <p:spPr bwMode="auto">
          <a:xfrm>
            <a:off x="842967" y="590551"/>
            <a:ext cx="1050766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ctr" anchorCtr="0" compatLnSpc="1">
            <a:prstTxWarp prst="textNoShape">
              <a:avLst/>
            </a:prstTxWarp>
          </a:bodyPr>
          <a:lstStyle/>
          <a:p>
            <a:pPr lvl="0"/>
            <a:r>
              <a:rPr lang="zh-CN" altLang="en-US"/>
              <a:t>单击此处编辑母版标题样式</a:t>
            </a:r>
          </a:p>
        </p:txBody>
      </p:sp>
      <p:sp>
        <p:nvSpPr>
          <p:cNvPr id="1027" name="Rectangle 3"/>
          <p:cNvSpPr>
            <a:spLocks noGrp="1" noChangeArrowheads="1"/>
          </p:cNvSpPr>
          <p:nvPr>
            <p:ph type="body" idx="4294967295"/>
          </p:nvPr>
        </p:nvSpPr>
        <p:spPr bwMode="auto">
          <a:xfrm>
            <a:off x="842967" y="1600200"/>
            <a:ext cx="10507663" cy="427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t" anchorCtr="0" compatLnSpc="1">
            <a:prstTxWarp prst="textNoShape">
              <a:avLst/>
            </a:prstTxWarp>
          </a:bodyPr>
          <a:lstStyle/>
          <a:p>
            <a:pPr lvl="0"/>
            <a:r>
              <a:rPr lang="zh-CN" altLang="en-US"/>
              <a:t>单击此处编辑母版文本样式</a:t>
            </a:r>
          </a:p>
          <a:p>
            <a:pPr lvl="1"/>
            <a:r>
              <a:rPr lang="zh-CN" altLang="en-US"/>
              <a:t>第二级</a:t>
            </a:r>
          </a:p>
        </p:txBody>
      </p:sp>
    </p:spTree>
  </p:cSld>
  <p:clrMap bg1="lt1" tx1="dk1" bg2="lt2" tx2="dk2" accent1="accent1" accent2="accent2" accent3="accent3" accent4="accent4" accent5="accent5" accent6="accent6" hlink="hlink" folHlink="folHlink"/>
  <p:sldLayoutIdLst>
    <p:sldLayoutId id="2147483697" r:id="rId1"/>
    <p:sldLayoutId id="2147483696" r:id="rId2"/>
    <p:sldLayoutId id="2147483695" r:id="rId3"/>
    <p:sldLayoutId id="2147483694" r:id="rId4"/>
    <p:sldLayoutId id="2147483693" r:id="rId5"/>
    <p:sldLayoutId id="2147483692" r:id="rId6"/>
    <p:sldLayoutId id="2147483691" r:id="rId7"/>
    <p:sldLayoutId id="2147483690" r:id="rId8"/>
    <p:sldLayoutId id="2147483689" r:id="rId9"/>
    <p:sldLayoutId id="2147483688" r:id="rId10"/>
    <p:sldLayoutId id="2147483687" r:id="rId11"/>
  </p:sldLayoutIdLst>
  <p:txStyles>
    <p:titleStyle>
      <a:lvl1pPr algn="l" rtl="0" eaLnBrk="0" fontAlgn="base" hangingPunct="0">
        <a:spcBef>
          <a:spcPct val="0"/>
        </a:spcBef>
        <a:spcAft>
          <a:spcPct val="0"/>
        </a:spcAft>
        <a:buFont typeface="Arial" pitchFamily="34" charset="0"/>
        <a:defRPr sz="2400" kern="1200">
          <a:solidFill>
            <a:srgbClr val="969696"/>
          </a:solidFill>
          <a:latin typeface="+mj-lt"/>
          <a:ea typeface="+mj-ea"/>
          <a:cs typeface="+mj-cs"/>
        </a:defRPr>
      </a:lvl1pPr>
      <a:lvl2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2pPr>
      <a:lvl3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3pPr>
      <a:lvl4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4pPr>
      <a:lvl5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5pPr>
      <a:lvl6pPr marL="457155"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6pPr>
      <a:lvl7pPr marL="914309"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7pPr>
      <a:lvl8pPr marL="1371464"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8pPr>
      <a:lvl9pPr marL="1828618"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9pPr>
    </p:titleStyle>
    <p:bodyStyle>
      <a:lvl1pPr marL="342866" indent="-342866" algn="l" rtl="0" eaLnBrk="0" fontAlgn="base" hangingPunct="0">
        <a:spcBef>
          <a:spcPct val="20000"/>
        </a:spcBef>
        <a:spcAft>
          <a:spcPct val="0"/>
        </a:spcAft>
        <a:buFont typeface="Arial" pitchFamily="34" charset="0"/>
        <a:buChar char="•"/>
        <a:defRPr sz="2000" kern="1200">
          <a:solidFill>
            <a:srgbClr val="969696"/>
          </a:solidFill>
          <a:latin typeface="+mn-lt"/>
          <a:ea typeface="+mn-ea"/>
          <a:cs typeface="+mn-cs"/>
        </a:defRPr>
      </a:lvl1pPr>
      <a:lvl2pPr marL="742876" lvl="1" indent="-285724" algn="l" rtl="0" eaLnBrk="0" fontAlgn="base" hangingPunct="0">
        <a:spcBef>
          <a:spcPct val="20000"/>
        </a:spcBef>
        <a:spcAft>
          <a:spcPct val="0"/>
        </a:spcAft>
        <a:buFont typeface="Arial" pitchFamily="34" charset="0"/>
        <a:buChar char="–"/>
        <a:defRPr sz="2000" kern="1200">
          <a:solidFill>
            <a:srgbClr val="969696"/>
          </a:solidFill>
          <a:latin typeface="+mn-lt"/>
          <a:ea typeface="+mn-ea"/>
          <a:cs typeface="+mn-cs"/>
        </a:defRPr>
      </a:lvl2pPr>
      <a:lvl3pPr marL="1142886" lvl="2" indent="-228578"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040" lvl="3" indent="-228578"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195" lvl="4" indent="-228578"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349" lvl="5"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504" lvl="6"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8658" lvl="7"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5814" lvl="8"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309" eaLnBrk="0" fontAlgn="base" latinLnBrk="0" hangingPunct="0">
        <a:spcBef>
          <a:spcPct val="0"/>
        </a:spcBef>
        <a:spcAft>
          <a:spcPct val="0"/>
        </a:spcAft>
        <a:buFont typeface="Arial" charset="0"/>
        <a:buNone/>
        <a:defRPr sz="1900" b="0" i="0" u="none" kern="1200" baseline="0">
          <a:solidFill>
            <a:schemeClr val="tx1"/>
          </a:solidFill>
          <a:latin typeface="+mn-lt"/>
          <a:ea typeface="+mn-ea"/>
          <a:cs typeface="+mn-cs"/>
        </a:defRPr>
      </a:lvl1pPr>
      <a:lvl2pPr marL="457155" lvl="1"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2pPr>
      <a:lvl3pPr marL="914309" lvl="2"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3pPr>
      <a:lvl4pPr marL="1371464" lvl="3"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4pPr>
      <a:lvl5pPr marL="1828618" lvl="4"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5pPr>
      <a:lvl6pPr marL="2285774" lvl="5"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6pPr>
      <a:lvl7pPr marL="2742926" lvl="6"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7pPr>
      <a:lvl8pPr marL="3200080" lvl="7"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8pPr>
      <a:lvl9pPr marL="3657235" lvl="8"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accent2"/>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idx="4294967295"/>
          </p:nvPr>
        </p:nvSpPr>
        <p:spPr bwMode="auto">
          <a:xfrm>
            <a:off x="842967" y="590551"/>
            <a:ext cx="1050766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ctr" anchorCtr="0" compatLnSpc="1">
            <a:prstTxWarp prst="textNoShape">
              <a:avLst/>
            </a:prstTxWarp>
          </a:bodyPr>
          <a:lstStyle/>
          <a:p>
            <a:pPr lvl="0"/>
            <a:r>
              <a:rPr lang="zh-CN" altLang="en-US"/>
              <a:t>单击此处编辑母版标题样式</a:t>
            </a:r>
          </a:p>
        </p:txBody>
      </p:sp>
      <p:sp>
        <p:nvSpPr>
          <p:cNvPr id="2051" name="Rectangle 3"/>
          <p:cNvSpPr>
            <a:spLocks noGrp="1" noChangeArrowheads="1"/>
          </p:cNvSpPr>
          <p:nvPr>
            <p:ph type="body" idx="4294967295"/>
          </p:nvPr>
        </p:nvSpPr>
        <p:spPr bwMode="auto">
          <a:xfrm>
            <a:off x="842967" y="1600200"/>
            <a:ext cx="10507663" cy="427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t" anchorCtr="0" compatLnSpc="1">
            <a:prstTxWarp prst="textNoShape">
              <a:avLst/>
            </a:prstTxWarp>
          </a:bodyPr>
          <a:lstStyle/>
          <a:p>
            <a:pPr lvl="0"/>
            <a:r>
              <a:rPr lang="zh-CN" altLang="en-US"/>
              <a:t>单击此处编辑母版文本样式</a:t>
            </a:r>
          </a:p>
          <a:p>
            <a:pPr lvl="1"/>
            <a:r>
              <a:rPr lang="zh-CN" altLang="en-US"/>
              <a:t>第二级</a:t>
            </a:r>
          </a:p>
        </p:txBody>
      </p:sp>
    </p:spTree>
  </p:cSld>
  <p:clrMap bg1="lt1" tx1="dk1" bg2="lt2" tx2="dk2" accent1="accent1" accent2="accent2" accent3="accent3" accent4="accent4" accent5="accent5" accent6="accent6" hlink="hlink" folHlink="folHlink"/>
  <p:sldLayoutIdLst>
    <p:sldLayoutId id="2147483708" r:id="rId1"/>
    <p:sldLayoutId id="2147483707" r:id="rId2"/>
    <p:sldLayoutId id="2147483706" r:id="rId3"/>
    <p:sldLayoutId id="2147483705" r:id="rId4"/>
    <p:sldLayoutId id="2147483704" r:id="rId5"/>
    <p:sldLayoutId id="2147483703" r:id="rId6"/>
    <p:sldLayoutId id="2147483702" r:id="rId7"/>
    <p:sldLayoutId id="2147483701" r:id="rId8"/>
    <p:sldLayoutId id="2147483700" r:id="rId9"/>
    <p:sldLayoutId id="2147483699" r:id="rId10"/>
    <p:sldLayoutId id="2147483698" r:id="rId11"/>
  </p:sldLayoutIdLst>
  <p:txStyles>
    <p:titleStyle>
      <a:lvl1pPr algn="l" rtl="0" eaLnBrk="0" fontAlgn="base" hangingPunct="0">
        <a:spcBef>
          <a:spcPct val="0"/>
        </a:spcBef>
        <a:spcAft>
          <a:spcPct val="0"/>
        </a:spcAft>
        <a:buFont typeface="Arial" pitchFamily="34" charset="0"/>
        <a:defRPr sz="2400" kern="1200">
          <a:solidFill>
            <a:srgbClr val="969696"/>
          </a:solidFill>
          <a:latin typeface="+mj-lt"/>
          <a:ea typeface="+mj-ea"/>
          <a:cs typeface="+mj-cs"/>
        </a:defRPr>
      </a:lvl1pPr>
      <a:lvl2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2pPr>
      <a:lvl3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3pPr>
      <a:lvl4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4pPr>
      <a:lvl5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5pPr>
      <a:lvl6pPr marL="457155"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6pPr>
      <a:lvl7pPr marL="914309"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7pPr>
      <a:lvl8pPr marL="1371464"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8pPr>
      <a:lvl9pPr marL="1828618"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9pPr>
    </p:titleStyle>
    <p:bodyStyle>
      <a:lvl1pPr marL="342866" indent="-342866" algn="l" rtl="0" eaLnBrk="0" fontAlgn="base" hangingPunct="0">
        <a:spcBef>
          <a:spcPct val="20000"/>
        </a:spcBef>
        <a:spcAft>
          <a:spcPct val="0"/>
        </a:spcAft>
        <a:buFont typeface="Arial" pitchFamily="34" charset="0"/>
        <a:buChar char="•"/>
        <a:defRPr sz="2000" kern="1200">
          <a:solidFill>
            <a:srgbClr val="969696"/>
          </a:solidFill>
          <a:latin typeface="+mn-lt"/>
          <a:ea typeface="+mn-ea"/>
          <a:cs typeface="+mn-cs"/>
        </a:defRPr>
      </a:lvl1pPr>
      <a:lvl2pPr marL="742876" lvl="1" indent="-285724" algn="l" rtl="0" eaLnBrk="0" fontAlgn="base" hangingPunct="0">
        <a:spcBef>
          <a:spcPct val="20000"/>
        </a:spcBef>
        <a:spcAft>
          <a:spcPct val="0"/>
        </a:spcAft>
        <a:buFont typeface="Arial" pitchFamily="34" charset="0"/>
        <a:buChar char="–"/>
        <a:defRPr sz="2000" kern="1200">
          <a:solidFill>
            <a:srgbClr val="969696"/>
          </a:solidFill>
          <a:latin typeface="+mn-lt"/>
          <a:ea typeface="+mn-ea"/>
          <a:cs typeface="+mn-cs"/>
        </a:defRPr>
      </a:lvl2pPr>
      <a:lvl3pPr marL="1142886" lvl="2" indent="-228578"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040" lvl="3" indent="-228578"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195" lvl="4" indent="-228578"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349" lvl="5"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504" lvl="6"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8658" lvl="7"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5814" lvl="8"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309" eaLnBrk="0" fontAlgn="base" latinLnBrk="0" hangingPunct="0">
        <a:spcBef>
          <a:spcPct val="0"/>
        </a:spcBef>
        <a:spcAft>
          <a:spcPct val="0"/>
        </a:spcAft>
        <a:buFont typeface="Arial" charset="0"/>
        <a:buNone/>
        <a:defRPr sz="1900" b="0" i="0" u="none" kern="1200" baseline="0">
          <a:solidFill>
            <a:schemeClr val="tx1"/>
          </a:solidFill>
          <a:latin typeface="+mn-lt"/>
          <a:ea typeface="+mn-ea"/>
          <a:cs typeface="+mn-cs"/>
        </a:defRPr>
      </a:lvl1pPr>
      <a:lvl2pPr marL="457155" lvl="1"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2pPr>
      <a:lvl3pPr marL="914309" lvl="2"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3pPr>
      <a:lvl4pPr marL="1371464" lvl="3"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4pPr>
      <a:lvl5pPr marL="1828618" lvl="4"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5pPr>
      <a:lvl6pPr marL="2285774" lvl="5"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6pPr>
      <a:lvl7pPr marL="2742926" lvl="6"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7pPr>
      <a:lvl8pPr marL="3200080" lvl="7"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8pPr>
      <a:lvl9pPr marL="3657235" lvl="8"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3074" name="Freeform 5"/>
          <p:cNvSpPr>
            <a:spLocks noChangeArrowheads="1"/>
          </p:cNvSpPr>
          <p:nvPr userDrawn="1"/>
        </p:nvSpPr>
        <p:spPr bwMode="auto">
          <a:xfrm>
            <a:off x="101601" y="100013"/>
            <a:ext cx="1630363" cy="484187"/>
          </a:xfrm>
          <a:custGeom>
            <a:avLst/>
            <a:gdLst>
              <a:gd name="T0" fmla="*/ 0 w 2132"/>
              <a:gd name="T1" fmla="*/ 0 h 822"/>
              <a:gd name="T2" fmla="*/ 1904 w 2132"/>
              <a:gd name="T3" fmla="*/ 0 h 822"/>
              <a:gd name="T4" fmla="*/ 2132 w 2132"/>
              <a:gd name="T5" fmla="*/ 411 h 822"/>
              <a:gd name="T6" fmla="*/ 1904 w 2132"/>
              <a:gd name="T7" fmla="*/ 822 h 822"/>
              <a:gd name="T8" fmla="*/ 0 w 2132"/>
              <a:gd name="T9" fmla="*/ 822 h 822"/>
              <a:gd name="T10" fmla="*/ 0 w 2132"/>
              <a:gd name="T11" fmla="*/ 0 h 822"/>
            </a:gdLst>
            <a:ahLst/>
            <a:cxnLst>
              <a:cxn ang="0">
                <a:pos x="T0" y="T1"/>
              </a:cxn>
              <a:cxn ang="0">
                <a:pos x="T2" y="T3"/>
              </a:cxn>
              <a:cxn ang="0">
                <a:pos x="T4" y="T5"/>
              </a:cxn>
              <a:cxn ang="0">
                <a:pos x="T6" y="T7"/>
              </a:cxn>
              <a:cxn ang="0">
                <a:pos x="T8" y="T9"/>
              </a:cxn>
              <a:cxn ang="0">
                <a:pos x="T10" y="T11"/>
              </a:cxn>
            </a:cxnLst>
            <a:rect l="0" t="0" r="r" b="b"/>
            <a:pathLst>
              <a:path w="2132" h="822">
                <a:moveTo>
                  <a:pt x="0" y="0"/>
                </a:moveTo>
                <a:lnTo>
                  <a:pt x="1904" y="0"/>
                </a:lnTo>
                <a:lnTo>
                  <a:pt x="2132" y="411"/>
                </a:lnTo>
                <a:lnTo>
                  <a:pt x="1904" y="822"/>
                </a:lnTo>
                <a:lnTo>
                  <a:pt x="0" y="822"/>
                </a:lnTo>
                <a:lnTo>
                  <a:pt x="0" y="0"/>
                </a:lnTo>
                <a:close/>
              </a:path>
            </a:pathLst>
          </a:custGeom>
          <a:solidFill>
            <a:srgbClr val="2B5063"/>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3075" name="Freeform 6"/>
          <p:cNvSpPr>
            <a:spLocks noChangeArrowheads="1"/>
          </p:cNvSpPr>
          <p:nvPr userDrawn="1"/>
        </p:nvSpPr>
        <p:spPr bwMode="auto">
          <a:xfrm>
            <a:off x="1608138" y="100013"/>
            <a:ext cx="9693275" cy="484187"/>
          </a:xfrm>
          <a:custGeom>
            <a:avLst/>
            <a:gdLst>
              <a:gd name="T0" fmla="*/ 0 w 12682"/>
              <a:gd name="T1" fmla="*/ 0 h 822"/>
              <a:gd name="T2" fmla="*/ 12454 w 12682"/>
              <a:gd name="T3" fmla="*/ 0 h 822"/>
              <a:gd name="T4" fmla="*/ 12682 w 12682"/>
              <a:gd name="T5" fmla="*/ 411 h 822"/>
              <a:gd name="T6" fmla="*/ 12454 w 12682"/>
              <a:gd name="T7" fmla="*/ 822 h 822"/>
              <a:gd name="T8" fmla="*/ 0 w 12682"/>
              <a:gd name="T9" fmla="*/ 822 h 822"/>
              <a:gd name="T10" fmla="*/ 228 w 12682"/>
              <a:gd name="T11" fmla="*/ 411 h 822"/>
              <a:gd name="T12" fmla="*/ 0 w 12682"/>
              <a:gd name="T13" fmla="*/ 0 h 822"/>
            </a:gdLst>
            <a:ahLst/>
            <a:cxnLst>
              <a:cxn ang="0">
                <a:pos x="T0" y="T1"/>
              </a:cxn>
              <a:cxn ang="0">
                <a:pos x="T2" y="T3"/>
              </a:cxn>
              <a:cxn ang="0">
                <a:pos x="T4" y="T5"/>
              </a:cxn>
              <a:cxn ang="0">
                <a:pos x="T6" y="T7"/>
              </a:cxn>
              <a:cxn ang="0">
                <a:pos x="T8" y="T9"/>
              </a:cxn>
              <a:cxn ang="0">
                <a:pos x="T10" y="T11"/>
              </a:cxn>
              <a:cxn ang="0">
                <a:pos x="T12" y="T13"/>
              </a:cxn>
            </a:cxnLst>
            <a:rect l="0" t="0" r="r" b="b"/>
            <a:pathLst>
              <a:path w="12682" h="822">
                <a:moveTo>
                  <a:pt x="0" y="0"/>
                </a:moveTo>
                <a:lnTo>
                  <a:pt x="12454" y="0"/>
                </a:lnTo>
                <a:lnTo>
                  <a:pt x="12682" y="411"/>
                </a:lnTo>
                <a:lnTo>
                  <a:pt x="12454" y="822"/>
                </a:lnTo>
                <a:lnTo>
                  <a:pt x="0" y="822"/>
                </a:lnTo>
                <a:lnTo>
                  <a:pt x="228" y="411"/>
                </a:lnTo>
                <a:lnTo>
                  <a:pt x="0" y="0"/>
                </a:lnTo>
                <a:close/>
              </a:path>
            </a:pathLst>
          </a:custGeom>
          <a:solidFill>
            <a:srgbClr val="494F54"/>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3076" name="Freeform 7"/>
          <p:cNvSpPr>
            <a:spLocks noChangeArrowheads="1"/>
          </p:cNvSpPr>
          <p:nvPr userDrawn="1"/>
        </p:nvSpPr>
        <p:spPr bwMode="auto">
          <a:xfrm>
            <a:off x="11179176" y="100013"/>
            <a:ext cx="912813" cy="484187"/>
          </a:xfrm>
          <a:custGeom>
            <a:avLst/>
            <a:gdLst>
              <a:gd name="T0" fmla="*/ 0 w 1191"/>
              <a:gd name="T1" fmla="*/ 0 h 822"/>
              <a:gd name="T2" fmla="*/ 1191 w 1191"/>
              <a:gd name="T3" fmla="*/ 0 h 822"/>
              <a:gd name="T4" fmla="*/ 1191 w 1191"/>
              <a:gd name="T5" fmla="*/ 822 h 822"/>
              <a:gd name="T6" fmla="*/ 0 w 1191"/>
              <a:gd name="T7" fmla="*/ 822 h 822"/>
              <a:gd name="T8" fmla="*/ 228 w 1191"/>
              <a:gd name="T9" fmla="*/ 411 h 822"/>
              <a:gd name="T10" fmla="*/ 0 w 1191"/>
              <a:gd name="T11" fmla="*/ 0 h 822"/>
            </a:gdLst>
            <a:ahLst/>
            <a:cxnLst>
              <a:cxn ang="0">
                <a:pos x="T0" y="T1"/>
              </a:cxn>
              <a:cxn ang="0">
                <a:pos x="T2" y="T3"/>
              </a:cxn>
              <a:cxn ang="0">
                <a:pos x="T4" y="T5"/>
              </a:cxn>
              <a:cxn ang="0">
                <a:pos x="T6" y="T7"/>
              </a:cxn>
              <a:cxn ang="0">
                <a:pos x="T8" y="T9"/>
              </a:cxn>
              <a:cxn ang="0">
                <a:pos x="T10" y="T11"/>
              </a:cxn>
            </a:cxnLst>
            <a:rect l="0" t="0" r="r" b="b"/>
            <a:pathLst>
              <a:path w="1191" h="822">
                <a:moveTo>
                  <a:pt x="0" y="0"/>
                </a:moveTo>
                <a:lnTo>
                  <a:pt x="1191" y="0"/>
                </a:lnTo>
                <a:lnTo>
                  <a:pt x="1191" y="822"/>
                </a:lnTo>
                <a:lnTo>
                  <a:pt x="0" y="822"/>
                </a:lnTo>
                <a:lnTo>
                  <a:pt x="228" y="411"/>
                </a:lnTo>
                <a:lnTo>
                  <a:pt x="0" y="0"/>
                </a:lnTo>
                <a:close/>
              </a:path>
            </a:pathLst>
          </a:custGeom>
          <a:solidFill>
            <a:srgbClr val="494F54"/>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3077" name="TextBox 6"/>
          <p:cNvSpPr txBox="1">
            <a:spLocks noChangeArrowheads="1"/>
          </p:cNvSpPr>
          <p:nvPr userDrawn="1"/>
        </p:nvSpPr>
        <p:spPr bwMode="auto">
          <a:xfrm>
            <a:off x="11376027" y="173041"/>
            <a:ext cx="647700" cy="338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fld id="{A120F6D3-53E0-4B77-BA58-194B2B360A72}" type="slidenum">
              <a:rPr lang="zh-CN" altLang="en-US" sz="1600">
                <a:solidFill>
                  <a:schemeClr val="accent2"/>
                </a:solidFill>
                <a:latin typeface="微软雅黑" pitchFamily="34" charset="-122"/>
                <a:ea typeface="微软雅黑" pitchFamily="34" charset="-122"/>
              </a:rPr>
              <a:pPr algn="ctr"/>
              <a:t>‹#›</a:t>
            </a:fld>
            <a:endParaRPr lang="zh-CN" altLang="en-US" sz="1600">
              <a:solidFill>
                <a:schemeClr val="accent2"/>
              </a:solidFill>
              <a:latin typeface="微软雅黑" pitchFamily="34" charset="-122"/>
              <a:ea typeface="微软雅黑" pitchFamily="34" charset="-122"/>
            </a:endParaRPr>
          </a:p>
        </p:txBody>
      </p:sp>
      <p:sp>
        <p:nvSpPr>
          <p:cNvPr id="3078" name="Rectangle 2"/>
          <p:cNvSpPr>
            <a:spLocks noGrp="1" noChangeArrowheads="1"/>
          </p:cNvSpPr>
          <p:nvPr>
            <p:ph type="title" idx="4294967295"/>
          </p:nvPr>
        </p:nvSpPr>
        <p:spPr bwMode="auto">
          <a:xfrm>
            <a:off x="842967" y="590551"/>
            <a:ext cx="1050766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ctr" anchorCtr="0" compatLnSpc="1">
            <a:prstTxWarp prst="textNoShape">
              <a:avLst/>
            </a:prstTxWarp>
          </a:bodyPr>
          <a:lstStyle/>
          <a:p>
            <a:pPr lvl="0"/>
            <a:r>
              <a:rPr lang="zh-CN" altLang="en-US"/>
              <a:t>单击此处编辑母版标题样式</a:t>
            </a:r>
          </a:p>
        </p:txBody>
      </p:sp>
      <p:sp>
        <p:nvSpPr>
          <p:cNvPr id="3079" name="Rectangle 3"/>
          <p:cNvSpPr>
            <a:spLocks noGrp="1" noChangeArrowheads="1"/>
          </p:cNvSpPr>
          <p:nvPr>
            <p:ph type="body" idx="4294967295"/>
          </p:nvPr>
        </p:nvSpPr>
        <p:spPr bwMode="auto">
          <a:xfrm>
            <a:off x="842967" y="1600200"/>
            <a:ext cx="10507663" cy="427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t" anchorCtr="0" compatLnSpc="1">
            <a:prstTxWarp prst="textNoShape">
              <a:avLst/>
            </a:prstTxWarp>
          </a:bodyPr>
          <a:lstStyle/>
          <a:p>
            <a:pPr lvl="0"/>
            <a:r>
              <a:rPr lang="zh-CN" altLang="en-US"/>
              <a:t>单击此处编辑母版文本样式</a:t>
            </a:r>
          </a:p>
          <a:p>
            <a:pPr lvl="1"/>
            <a:r>
              <a:rPr lang="zh-CN" altLang="en-US"/>
              <a:t>第二级</a:t>
            </a:r>
          </a:p>
        </p:txBody>
      </p:sp>
    </p:spTree>
  </p:cSld>
  <p:clrMap bg1="lt1" tx1="dk1" bg2="lt2" tx2="dk2" accent1="accent1" accent2="accent2" accent3="accent3" accent4="accent4" accent5="accent5" accent6="accent6" hlink="hlink" folHlink="folHlink"/>
  <p:sldLayoutIdLst>
    <p:sldLayoutId id="2147483719" r:id="rId1"/>
    <p:sldLayoutId id="2147483718" r:id="rId2"/>
    <p:sldLayoutId id="2147483717" r:id="rId3"/>
    <p:sldLayoutId id="2147483716" r:id="rId4"/>
    <p:sldLayoutId id="2147483715" r:id="rId5"/>
    <p:sldLayoutId id="2147483714" r:id="rId6"/>
    <p:sldLayoutId id="2147483713" r:id="rId7"/>
    <p:sldLayoutId id="2147483712" r:id="rId8"/>
    <p:sldLayoutId id="2147483711" r:id="rId9"/>
    <p:sldLayoutId id="2147483710" r:id="rId10"/>
    <p:sldLayoutId id="2147483709" r:id="rId11"/>
  </p:sldLayoutIdLst>
  <p:txStyles>
    <p:titleStyle>
      <a:lvl1pPr algn="l" rtl="0" eaLnBrk="0" fontAlgn="base" hangingPunct="0">
        <a:spcBef>
          <a:spcPct val="0"/>
        </a:spcBef>
        <a:spcAft>
          <a:spcPct val="0"/>
        </a:spcAft>
        <a:buFont typeface="Arial" pitchFamily="34" charset="0"/>
        <a:defRPr sz="2400" kern="1200">
          <a:solidFill>
            <a:srgbClr val="969696"/>
          </a:solidFill>
          <a:latin typeface="+mj-lt"/>
          <a:ea typeface="+mj-ea"/>
          <a:cs typeface="+mj-cs"/>
        </a:defRPr>
      </a:lvl1pPr>
      <a:lvl2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2pPr>
      <a:lvl3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3pPr>
      <a:lvl4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4pPr>
      <a:lvl5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5pPr>
      <a:lvl6pPr marL="457155"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6pPr>
      <a:lvl7pPr marL="914309"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7pPr>
      <a:lvl8pPr marL="1371464"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8pPr>
      <a:lvl9pPr marL="1828618"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9pPr>
    </p:titleStyle>
    <p:bodyStyle>
      <a:lvl1pPr marL="342866" indent="-342866" algn="l" rtl="0" eaLnBrk="0" fontAlgn="base" hangingPunct="0">
        <a:spcBef>
          <a:spcPct val="20000"/>
        </a:spcBef>
        <a:spcAft>
          <a:spcPct val="0"/>
        </a:spcAft>
        <a:buFont typeface="Arial" pitchFamily="34" charset="0"/>
        <a:buChar char="•"/>
        <a:defRPr sz="2000" kern="1200">
          <a:solidFill>
            <a:srgbClr val="969696"/>
          </a:solidFill>
          <a:latin typeface="+mn-lt"/>
          <a:ea typeface="+mn-ea"/>
          <a:cs typeface="+mn-cs"/>
        </a:defRPr>
      </a:lvl1pPr>
      <a:lvl2pPr marL="742876" lvl="1" indent="-285724" algn="l" rtl="0" eaLnBrk="0" fontAlgn="base" hangingPunct="0">
        <a:spcBef>
          <a:spcPct val="20000"/>
        </a:spcBef>
        <a:spcAft>
          <a:spcPct val="0"/>
        </a:spcAft>
        <a:buFont typeface="Arial" pitchFamily="34" charset="0"/>
        <a:buChar char="–"/>
        <a:defRPr sz="2000" kern="1200">
          <a:solidFill>
            <a:srgbClr val="969696"/>
          </a:solidFill>
          <a:latin typeface="+mn-lt"/>
          <a:ea typeface="+mn-ea"/>
          <a:cs typeface="+mn-cs"/>
        </a:defRPr>
      </a:lvl2pPr>
      <a:lvl3pPr marL="1142886" lvl="2" indent="-228578"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040" lvl="3" indent="-228578"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195" lvl="4" indent="-228578"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349" lvl="5"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504" lvl="6"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8658" lvl="7"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5814" lvl="8"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309" eaLnBrk="0" fontAlgn="base" latinLnBrk="0" hangingPunct="0">
        <a:spcBef>
          <a:spcPct val="0"/>
        </a:spcBef>
        <a:spcAft>
          <a:spcPct val="0"/>
        </a:spcAft>
        <a:buFont typeface="Arial" charset="0"/>
        <a:buNone/>
        <a:defRPr sz="1900" b="0" i="0" u="none" kern="1200" baseline="0">
          <a:solidFill>
            <a:schemeClr val="tx1"/>
          </a:solidFill>
          <a:latin typeface="+mn-lt"/>
          <a:ea typeface="+mn-ea"/>
          <a:cs typeface="+mn-cs"/>
        </a:defRPr>
      </a:lvl1pPr>
      <a:lvl2pPr marL="457155" lvl="1"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2pPr>
      <a:lvl3pPr marL="914309" lvl="2"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3pPr>
      <a:lvl4pPr marL="1371464" lvl="3"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4pPr>
      <a:lvl5pPr marL="1828618" lvl="4"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5pPr>
      <a:lvl6pPr marL="2285774" lvl="5"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6pPr>
      <a:lvl7pPr marL="2742926" lvl="6"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7pPr>
      <a:lvl8pPr marL="3200080" lvl="7"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8pPr>
      <a:lvl9pPr marL="3657235" lvl="8"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pic>
        <p:nvPicPr>
          <p:cNvPr id="4098" name="Picture 2" descr="PPECLOGO-eff-0-1"/>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4146549" y="2886075"/>
            <a:ext cx="1060451"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3" descr="PPECLOGO-eff-0-2"/>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8428043" y="2757489"/>
            <a:ext cx="1095375" cy="839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0" name="Picture 4" descr="PPECLOGO-eff-0-3"/>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1039813" y="1447800"/>
            <a:ext cx="3013075" cy="2376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1" name="Picture 5" descr="PPECLOGO-eff-0-1"/>
          <p:cNvPicPr>
            <a:picLocks noChangeAspect="1" noChangeArrowheads="1"/>
          </p:cNvPicPr>
          <p:nvPr userDrawn="1"/>
        </p:nvPicPr>
        <p:blipFill>
          <a:blip r:embed="rId17">
            <a:extLst>
              <a:ext uri="{28A0092B-C50C-407E-A947-70E740481C1C}">
                <a14:useLocalDpi xmlns:a14="http://schemas.microsoft.com/office/drawing/2010/main" val="0"/>
              </a:ext>
            </a:extLst>
          </a:blip>
          <a:srcRect/>
          <a:stretch>
            <a:fillRect/>
          </a:stretch>
        </p:blipFill>
        <p:spPr bwMode="auto">
          <a:xfrm>
            <a:off x="4465642" y="3770313"/>
            <a:ext cx="5254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2" name="Picture 6" descr="PPECLOGO-eff-0-1"/>
          <p:cNvPicPr>
            <a:picLocks noChangeAspect="1" noChangeArrowheads="1"/>
          </p:cNvPicPr>
          <p:nvPr userDrawn="1"/>
        </p:nvPicPr>
        <p:blipFill>
          <a:blip r:embed="rId18">
            <a:extLst>
              <a:ext uri="{28A0092B-C50C-407E-A947-70E740481C1C}">
                <a14:useLocalDpi xmlns:a14="http://schemas.microsoft.com/office/drawing/2010/main" val="0"/>
              </a:ext>
            </a:extLst>
          </a:blip>
          <a:srcRect/>
          <a:stretch>
            <a:fillRect/>
          </a:stretch>
        </p:blipFill>
        <p:spPr bwMode="auto">
          <a:xfrm>
            <a:off x="7373940" y="2903539"/>
            <a:ext cx="4016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3" name="Picture 8" descr="PPECLOGO-eff-0-2"/>
          <p:cNvPicPr>
            <a:picLocks noChangeAspect="1" noChangeArrowheads="1"/>
          </p:cNvPicPr>
          <p:nvPr userDrawn="1"/>
        </p:nvPicPr>
        <p:blipFill>
          <a:blip r:embed="rId19">
            <a:extLst>
              <a:ext uri="{28A0092B-C50C-407E-A947-70E740481C1C}">
                <a14:useLocalDpi xmlns:a14="http://schemas.microsoft.com/office/drawing/2010/main" val="0"/>
              </a:ext>
            </a:extLst>
          </a:blip>
          <a:srcRect/>
          <a:stretch>
            <a:fillRect/>
          </a:stretch>
        </p:blipFill>
        <p:spPr bwMode="auto">
          <a:xfrm>
            <a:off x="5276853" y="2574925"/>
            <a:ext cx="981075" cy="750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4" name="Picture 9" descr="PPECLOGO-eff-5-4"/>
          <p:cNvPicPr>
            <a:picLocks noChangeAspect="1" noChangeArrowheads="1"/>
          </p:cNvPicPr>
          <p:nvPr userDrawn="1"/>
        </p:nvPicPr>
        <p:blipFill>
          <a:blip r:embed="rId20">
            <a:extLst>
              <a:ext uri="{28A0092B-C50C-407E-A947-70E740481C1C}">
                <a14:useLocalDpi xmlns:a14="http://schemas.microsoft.com/office/drawing/2010/main" val="0"/>
              </a:ext>
            </a:extLst>
          </a:blip>
          <a:srcRect/>
          <a:stretch>
            <a:fillRect/>
          </a:stretch>
        </p:blipFill>
        <p:spPr bwMode="auto">
          <a:xfrm>
            <a:off x="3260725" y="3206754"/>
            <a:ext cx="1477963" cy="1123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5" name="Picture 10" descr="PPECLOGO-eff-5-2"/>
          <p:cNvPicPr>
            <a:picLocks noChangeAspect="1" noChangeArrowheads="1"/>
          </p:cNvPicPr>
          <p:nvPr userDrawn="1"/>
        </p:nvPicPr>
        <p:blipFill>
          <a:blip r:embed="rId21">
            <a:extLst>
              <a:ext uri="{28A0092B-C50C-407E-A947-70E740481C1C}">
                <a14:useLocalDpi xmlns:a14="http://schemas.microsoft.com/office/drawing/2010/main" val="0"/>
              </a:ext>
            </a:extLst>
          </a:blip>
          <a:srcRect/>
          <a:stretch>
            <a:fillRect/>
          </a:stretch>
        </p:blipFill>
        <p:spPr bwMode="auto">
          <a:xfrm>
            <a:off x="5349879" y="3446463"/>
            <a:ext cx="1835151" cy="143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6" name="Picture 11" descr="PPECLOGO-eff-5-4"/>
          <p:cNvPicPr>
            <a:picLocks noChangeAspect="1" noChangeArrowheads="1"/>
          </p:cNvPicPr>
          <p:nvPr userDrawn="1"/>
        </p:nvPicPr>
        <p:blipFill>
          <a:blip r:embed="rId22">
            <a:extLst>
              <a:ext uri="{28A0092B-C50C-407E-A947-70E740481C1C}">
                <a14:useLocalDpi xmlns:a14="http://schemas.microsoft.com/office/drawing/2010/main" val="0"/>
              </a:ext>
            </a:extLst>
          </a:blip>
          <a:srcRect/>
          <a:stretch>
            <a:fillRect/>
          </a:stretch>
        </p:blipFill>
        <p:spPr bwMode="auto">
          <a:xfrm>
            <a:off x="9883776" y="2725739"/>
            <a:ext cx="1116013" cy="85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7" name="Picture 12" descr="PPECLOGO-eff-0-1"/>
          <p:cNvPicPr>
            <a:picLocks noChangeAspect="1" noChangeArrowheads="1"/>
          </p:cNvPicPr>
          <p:nvPr userDrawn="1"/>
        </p:nvPicPr>
        <p:blipFill>
          <a:blip r:embed="rId23">
            <a:extLst>
              <a:ext uri="{28A0092B-C50C-407E-A947-70E740481C1C}">
                <a14:useLocalDpi xmlns:a14="http://schemas.microsoft.com/office/drawing/2010/main" val="0"/>
              </a:ext>
            </a:extLst>
          </a:blip>
          <a:srcRect/>
          <a:stretch>
            <a:fillRect/>
          </a:stretch>
        </p:blipFill>
        <p:spPr bwMode="auto">
          <a:xfrm>
            <a:off x="7940675" y="3624263"/>
            <a:ext cx="5207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8" name="Picture 13" descr="PPECLOGO-eff-0-1"/>
          <p:cNvPicPr>
            <a:picLocks noChangeAspect="1" noChangeArrowheads="1"/>
          </p:cNvPicPr>
          <p:nvPr userDrawn="1"/>
        </p:nvPicPr>
        <p:blipFill>
          <a:blip r:embed="rId23">
            <a:extLst>
              <a:ext uri="{28A0092B-C50C-407E-A947-70E740481C1C}">
                <a14:useLocalDpi xmlns:a14="http://schemas.microsoft.com/office/drawing/2010/main" val="0"/>
              </a:ext>
            </a:extLst>
          </a:blip>
          <a:srcRect/>
          <a:stretch>
            <a:fillRect/>
          </a:stretch>
        </p:blipFill>
        <p:spPr bwMode="auto">
          <a:xfrm>
            <a:off x="11250613" y="2365381"/>
            <a:ext cx="523875" cy="39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9" name="Picture 14" descr="PPECLOGO-eff2-1-2"/>
          <p:cNvPicPr>
            <a:picLocks noChangeAspect="1" noChangeArrowheads="1"/>
          </p:cNvPicPr>
          <p:nvPr userDrawn="1"/>
        </p:nvPicPr>
        <p:blipFill>
          <a:blip r:embed="rId24">
            <a:extLst>
              <a:ext uri="{28A0092B-C50C-407E-A947-70E740481C1C}">
                <a14:useLocalDpi xmlns:a14="http://schemas.microsoft.com/office/drawing/2010/main" val="0"/>
              </a:ext>
            </a:extLst>
          </a:blip>
          <a:srcRect/>
          <a:stretch>
            <a:fillRect/>
          </a:stretch>
        </p:blipFill>
        <p:spPr bwMode="auto">
          <a:xfrm>
            <a:off x="2052640" y="2795593"/>
            <a:ext cx="1697037" cy="1428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10" name="Picture 15" descr="PPECLOGO-eff2-1-3"/>
          <p:cNvPicPr>
            <a:picLocks noChangeAspect="1" noChangeArrowheads="1"/>
          </p:cNvPicPr>
          <p:nvPr userDrawn="1"/>
        </p:nvPicPr>
        <p:blipFill>
          <a:blip r:embed="rId25">
            <a:extLst>
              <a:ext uri="{28A0092B-C50C-407E-A947-70E740481C1C}">
                <a14:useLocalDpi xmlns:a14="http://schemas.microsoft.com/office/drawing/2010/main" val="0"/>
              </a:ext>
            </a:extLst>
          </a:blip>
          <a:srcRect/>
          <a:stretch>
            <a:fillRect/>
          </a:stretch>
        </p:blipFill>
        <p:spPr bwMode="auto">
          <a:xfrm>
            <a:off x="3983037" y="2786064"/>
            <a:ext cx="436563"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11" name="Picture 16" descr="PPECLOGO-eff2-1-4"/>
          <p:cNvPicPr>
            <a:picLocks noChangeAspect="1" noChangeArrowheads="1"/>
          </p:cNvPicPr>
          <p:nvPr userDrawn="1"/>
        </p:nvPicPr>
        <p:blipFill>
          <a:blip r:embed="rId26">
            <a:extLst>
              <a:ext uri="{28A0092B-C50C-407E-A947-70E740481C1C}">
                <a14:useLocalDpi xmlns:a14="http://schemas.microsoft.com/office/drawing/2010/main" val="0"/>
              </a:ext>
            </a:extLst>
          </a:blip>
          <a:srcRect/>
          <a:stretch>
            <a:fillRect/>
          </a:stretch>
        </p:blipFill>
        <p:spPr bwMode="auto">
          <a:xfrm>
            <a:off x="8516941" y="3325813"/>
            <a:ext cx="701675"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12" name="Picture 17" descr="PPECLOGO-eff2-1-3"/>
          <p:cNvPicPr>
            <a:picLocks noChangeAspect="1" noChangeArrowheads="1"/>
          </p:cNvPicPr>
          <p:nvPr userDrawn="1"/>
        </p:nvPicPr>
        <p:blipFill>
          <a:blip r:embed="rId25">
            <a:extLst>
              <a:ext uri="{28A0092B-C50C-407E-A947-70E740481C1C}">
                <a14:useLocalDpi xmlns:a14="http://schemas.microsoft.com/office/drawing/2010/main" val="0"/>
              </a:ext>
            </a:extLst>
          </a:blip>
          <a:srcRect/>
          <a:stretch>
            <a:fillRect/>
          </a:stretch>
        </p:blipFill>
        <p:spPr bwMode="auto">
          <a:xfrm>
            <a:off x="9236077" y="2909893"/>
            <a:ext cx="360363"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13" name="Picture 18" descr="PPECLOGO-eff2-1-3"/>
          <p:cNvPicPr>
            <a:picLocks noChangeAspect="1" noChangeArrowheads="1"/>
          </p:cNvPicPr>
          <p:nvPr userDrawn="1"/>
        </p:nvPicPr>
        <p:blipFill>
          <a:blip r:embed="rId25">
            <a:extLst>
              <a:ext uri="{28A0092B-C50C-407E-A947-70E740481C1C}">
                <a14:useLocalDpi xmlns:a14="http://schemas.microsoft.com/office/drawing/2010/main" val="0"/>
              </a:ext>
            </a:extLst>
          </a:blip>
          <a:srcRect/>
          <a:stretch>
            <a:fillRect/>
          </a:stretch>
        </p:blipFill>
        <p:spPr bwMode="auto">
          <a:xfrm>
            <a:off x="9742489" y="3446469"/>
            <a:ext cx="280987" cy="236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14" name="Rectangle 2"/>
          <p:cNvSpPr>
            <a:spLocks noGrp="1" noChangeArrowheads="1"/>
          </p:cNvSpPr>
          <p:nvPr>
            <p:ph type="title" idx="4294967295"/>
          </p:nvPr>
        </p:nvSpPr>
        <p:spPr bwMode="auto">
          <a:xfrm>
            <a:off x="842967" y="590551"/>
            <a:ext cx="1050766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ctr" anchorCtr="0" compatLnSpc="1">
            <a:prstTxWarp prst="textNoShape">
              <a:avLst/>
            </a:prstTxWarp>
          </a:bodyPr>
          <a:lstStyle/>
          <a:p>
            <a:pPr lvl="0"/>
            <a:r>
              <a:rPr lang="zh-CN" altLang="en-US"/>
              <a:t>单击此处编辑母版标题样式</a:t>
            </a:r>
          </a:p>
        </p:txBody>
      </p:sp>
      <p:sp>
        <p:nvSpPr>
          <p:cNvPr id="4115" name="Rectangle 3"/>
          <p:cNvSpPr>
            <a:spLocks noGrp="1" noChangeArrowheads="1"/>
          </p:cNvSpPr>
          <p:nvPr>
            <p:ph type="body" idx="4294967295"/>
          </p:nvPr>
        </p:nvSpPr>
        <p:spPr bwMode="auto">
          <a:xfrm>
            <a:off x="842967" y="1600200"/>
            <a:ext cx="10507663" cy="427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t" anchorCtr="0" compatLnSpc="1">
            <a:prstTxWarp prst="textNoShape">
              <a:avLst/>
            </a:prstTxWarp>
          </a:bodyPr>
          <a:lstStyle/>
          <a:p>
            <a:pPr lvl="0"/>
            <a:r>
              <a:rPr lang="zh-CN" altLang="en-US"/>
              <a:t>单击此处编辑母版文本样式</a:t>
            </a:r>
          </a:p>
          <a:p>
            <a:pPr lvl="1"/>
            <a:r>
              <a:rPr lang="zh-CN" altLang="en-US"/>
              <a:t>第二级</a:t>
            </a:r>
          </a:p>
        </p:txBody>
      </p:sp>
    </p:spTree>
  </p:cSld>
  <p:clrMap bg1="lt1" tx1="dk1" bg2="lt2" tx2="dk2" accent1="accent1" accent2="accent2" accent3="accent3" accent4="accent4" accent5="accent5" accent6="accent6" hlink="hlink" folHlink="folHlink"/>
  <p:sldLayoutIdLst>
    <p:sldLayoutId id="2147483730" r:id="rId1"/>
    <p:sldLayoutId id="2147483729" r:id="rId2"/>
    <p:sldLayoutId id="2147483728" r:id="rId3"/>
    <p:sldLayoutId id="2147483727" r:id="rId4"/>
    <p:sldLayoutId id="2147483726" r:id="rId5"/>
    <p:sldLayoutId id="2147483725" r:id="rId6"/>
    <p:sldLayoutId id="2147483724" r:id="rId7"/>
    <p:sldLayoutId id="2147483723" r:id="rId8"/>
    <p:sldLayoutId id="2147483722" r:id="rId9"/>
    <p:sldLayoutId id="2147483721" r:id="rId10"/>
    <p:sldLayoutId id="2147483720" r:id="rId11"/>
  </p:sldLayoutIdLs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4104"/>
                                        </p:tgtEl>
                                        <p:attrNameLst>
                                          <p:attrName>style.visibility</p:attrName>
                                        </p:attrNameLst>
                                      </p:cBhvr>
                                      <p:to>
                                        <p:strVal val="visible"/>
                                      </p:to>
                                    </p:set>
                                    <p:animEffect transition="in" filter="fade">
                                      <p:cBhvr>
                                        <p:cTn id="7" dur="500"/>
                                        <p:tgtEl>
                                          <p:spTgt spid="4104"/>
                                        </p:tgtEl>
                                      </p:cBhvr>
                                    </p:animEffect>
                                  </p:childTnLst>
                                </p:cTn>
                              </p:par>
                              <p:par>
                                <p:cTn id="8" presetID="10" presetClass="entr" presetSubtype="0" fill="hold" nodeType="withEffect">
                                  <p:stCondLst>
                                    <p:cond delay="0"/>
                                  </p:stCondLst>
                                  <p:childTnLst>
                                    <p:set>
                                      <p:cBhvr>
                                        <p:cTn id="9" dur="1" fill="hold">
                                          <p:stCondLst>
                                            <p:cond delay="0"/>
                                          </p:stCondLst>
                                        </p:cTn>
                                        <p:tgtEl>
                                          <p:spTgt spid="4101"/>
                                        </p:tgtEl>
                                        <p:attrNameLst>
                                          <p:attrName>style.visibility</p:attrName>
                                        </p:attrNameLst>
                                      </p:cBhvr>
                                      <p:to>
                                        <p:strVal val="visible"/>
                                      </p:to>
                                    </p:set>
                                    <p:animEffect transition="in" filter="fade">
                                      <p:cBhvr>
                                        <p:cTn id="10" dur="500"/>
                                        <p:tgtEl>
                                          <p:spTgt spid="4101"/>
                                        </p:tgtEl>
                                      </p:cBhvr>
                                    </p:animEffect>
                                  </p:childTnLst>
                                </p:cTn>
                              </p:par>
                              <p:par>
                                <p:cTn id="11" presetID="10" presetClass="entr" presetSubtype="0" fill="hold" nodeType="withEffect">
                                  <p:stCondLst>
                                    <p:cond delay="0"/>
                                  </p:stCondLst>
                                  <p:childTnLst>
                                    <p:set>
                                      <p:cBhvr>
                                        <p:cTn id="12" dur="1" fill="hold">
                                          <p:stCondLst>
                                            <p:cond delay="0"/>
                                          </p:stCondLst>
                                        </p:cTn>
                                        <p:tgtEl>
                                          <p:spTgt spid="4100"/>
                                        </p:tgtEl>
                                        <p:attrNameLst>
                                          <p:attrName>style.visibility</p:attrName>
                                        </p:attrNameLst>
                                      </p:cBhvr>
                                      <p:to>
                                        <p:strVal val="visible"/>
                                      </p:to>
                                    </p:set>
                                    <p:animEffect transition="in" filter="fade">
                                      <p:cBhvr>
                                        <p:cTn id="13" dur="500"/>
                                        <p:tgtEl>
                                          <p:spTgt spid="4100"/>
                                        </p:tgtEl>
                                      </p:cBhvr>
                                    </p:animEffect>
                                  </p:childTnLst>
                                </p:cTn>
                              </p:par>
                              <p:par>
                                <p:cTn id="14" presetID="10" presetClass="entr" presetSubtype="0" fill="hold" nodeType="withEffect">
                                  <p:stCondLst>
                                    <p:cond delay="0"/>
                                  </p:stCondLst>
                                  <p:childTnLst>
                                    <p:set>
                                      <p:cBhvr>
                                        <p:cTn id="15" dur="1" fill="hold">
                                          <p:stCondLst>
                                            <p:cond delay="0"/>
                                          </p:stCondLst>
                                        </p:cTn>
                                        <p:tgtEl>
                                          <p:spTgt spid="4098"/>
                                        </p:tgtEl>
                                        <p:attrNameLst>
                                          <p:attrName>style.visibility</p:attrName>
                                        </p:attrNameLst>
                                      </p:cBhvr>
                                      <p:to>
                                        <p:strVal val="visible"/>
                                      </p:to>
                                    </p:set>
                                    <p:animEffect transition="in" filter="fade">
                                      <p:cBhvr>
                                        <p:cTn id="16" dur="500"/>
                                        <p:tgtEl>
                                          <p:spTgt spid="4098"/>
                                        </p:tgtEl>
                                      </p:cBhvr>
                                    </p:animEffect>
                                  </p:childTnLst>
                                </p:cTn>
                              </p:par>
                              <p:par>
                                <p:cTn id="17" presetID="10" presetClass="entr" presetSubtype="0" fill="hold" nodeType="withEffect">
                                  <p:stCondLst>
                                    <p:cond delay="0"/>
                                  </p:stCondLst>
                                  <p:childTnLst>
                                    <p:set>
                                      <p:cBhvr>
                                        <p:cTn id="18" dur="1" fill="hold">
                                          <p:stCondLst>
                                            <p:cond delay="0"/>
                                          </p:stCondLst>
                                        </p:cTn>
                                        <p:tgtEl>
                                          <p:spTgt spid="4103"/>
                                        </p:tgtEl>
                                        <p:attrNameLst>
                                          <p:attrName>style.visibility</p:attrName>
                                        </p:attrNameLst>
                                      </p:cBhvr>
                                      <p:to>
                                        <p:strVal val="visible"/>
                                      </p:to>
                                    </p:set>
                                    <p:animEffect transition="in" filter="fade">
                                      <p:cBhvr>
                                        <p:cTn id="19" dur="500"/>
                                        <p:tgtEl>
                                          <p:spTgt spid="4103"/>
                                        </p:tgtEl>
                                      </p:cBhvr>
                                    </p:animEffect>
                                  </p:childTnLst>
                                </p:cTn>
                              </p:par>
                              <p:par>
                                <p:cTn id="20" presetID="10" presetClass="entr" presetSubtype="0" fill="hold" nodeType="withEffect">
                                  <p:stCondLst>
                                    <p:cond delay="0"/>
                                  </p:stCondLst>
                                  <p:childTnLst>
                                    <p:set>
                                      <p:cBhvr>
                                        <p:cTn id="21" dur="1" fill="hold">
                                          <p:stCondLst>
                                            <p:cond delay="0"/>
                                          </p:stCondLst>
                                        </p:cTn>
                                        <p:tgtEl>
                                          <p:spTgt spid="4105"/>
                                        </p:tgtEl>
                                        <p:attrNameLst>
                                          <p:attrName>style.visibility</p:attrName>
                                        </p:attrNameLst>
                                      </p:cBhvr>
                                      <p:to>
                                        <p:strVal val="visible"/>
                                      </p:to>
                                    </p:set>
                                    <p:animEffect transition="in" filter="fade">
                                      <p:cBhvr>
                                        <p:cTn id="22" dur="500"/>
                                        <p:tgtEl>
                                          <p:spTgt spid="4105"/>
                                        </p:tgtEl>
                                      </p:cBhvr>
                                    </p:animEffect>
                                  </p:childTnLst>
                                </p:cTn>
                              </p:par>
                              <p:par>
                                <p:cTn id="23" presetID="10" presetClass="entr" presetSubtype="0" fill="hold" nodeType="withEffect">
                                  <p:stCondLst>
                                    <p:cond delay="0"/>
                                  </p:stCondLst>
                                  <p:childTnLst>
                                    <p:set>
                                      <p:cBhvr>
                                        <p:cTn id="24" dur="1" fill="hold">
                                          <p:stCondLst>
                                            <p:cond delay="0"/>
                                          </p:stCondLst>
                                        </p:cTn>
                                        <p:tgtEl>
                                          <p:spTgt spid="4107"/>
                                        </p:tgtEl>
                                        <p:attrNameLst>
                                          <p:attrName>style.visibility</p:attrName>
                                        </p:attrNameLst>
                                      </p:cBhvr>
                                      <p:to>
                                        <p:strVal val="visible"/>
                                      </p:to>
                                    </p:set>
                                    <p:animEffect transition="in" filter="fade">
                                      <p:cBhvr>
                                        <p:cTn id="25" dur="500"/>
                                        <p:tgtEl>
                                          <p:spTgt spid="4107"/>
                                        </p:tgtEl>
                                      </p:cBhvr>
                                    </p:animEffect>
                                  </p:childTnLst>
                                </p:cTn>
                              </p:par>
                              <p:par>
                                <p:cTn id="26" presetID="10" presetClass="entr" presetSubtype="0" fill="hold" nodeType="withEffect">
                                  <p:stCondLst>
                                    <p:cond delay="0"/>
                                  </p:stCondLst>
                                  <p:childTnLst>
                                    <p:set>
                                      <p:cBhvr>
                                        <p:cTn id="27" dur="1" fill="hold">
                                          <p:stCondLst>
                                            <p:cond delay="0"/>
                                          </p:stCondLst>
                                        </p:cTn>
                                        <p:tgtEl>
                                          <p:spTgt spid="4099"/>
                                        </p:tgtEl>
                                        <p:attrNameLst>
                                          <p:attrName>style.visibility</p:attrName>
                                        </p:attrNameLst>
                                      </p:cBhvr>
                                      <p:to>
                                        <p:strVal val="visible"/>
                                      </p:to>
                                    </p:set>
                                    <p:animEffect transition="in" filter="fade">
                                      <p:cBhvr>
                                        <p:cTn id="28" dur="500"/>
                                        <p:tgtEl>
                                          <p:spTgt spid="4099"/>
                                        </p:tgtEl>
                                      </p:cBhvr>
                                    </p:animEffect>
                                  </p:childTnLst>
                                </p:cTn>
                              </p:par>
                              <p:par>
                                <p:cTn id="29" presetID="10" presetClass="entr" presetSubtype="0" fill="hold" nodeType="withEffect">
                                  <p:stCondLst>
                                    <p:cond delay="0"/>
                                  </p:stCondLst>
                                  <p:childTnLst>
                                    <p:set>
                                      <p:cBhvr>
                                        <p:cTn id="30" dur="1" fill="hold">
                                          <p:stCondLst>
                                            <p:cond delay="0"/>
                                          </p:stCondLst>
                                        </p:cTn>
                                        <p:tgtEl>
                                          <p:spTgt spid="4106"/>
                                        </p:tgtEl>
                                        <p:attrNameLst>
                                          <p:attrName>style.visibility</p:attrName>
                                        </p:attrNameLst>
                                      </p:cBhvr>
                                      <p:to>
                                        <p:strVal val="visible"/>
                                      </p:to>
                                    </p:set>
                                    <p:animEffect transition="in" filter="fade">
                                      <p:cBhvr>
                                        <p:cTn id="31" dur="500"/>
                                        <p:tgtEl>
                                          <p:spTgt spid="4106"/>
                                        </p:tgtEl>
                                      </p:cBhvr>
                                    </p:animEffect>
                                  </p:childTnLst>
                                </p:cTn>
                              </p:par>
                              <p:par>
                                <p:cTn id="32" presetID="10" presetClass="entr" presetSubtype="0" fill="hold" nodeType="withEffect">
                                  <p:stCondLst>
                                    <p:cond delay="0"/>
                                  </p:stCondLst>
                                  <p:childTnLst>
                                    <p:set>
                                      <p:cBhvr>
                                        <p:cTn id="33" dur="1" fill="hold">
                                          <p:stCondLst>
                                            <p:cond delay="0"/>
                                          </p:stCondLst>
                                        </p:cTn>
                                        <p:tgtEl>
                                          <p:spTgt spid="4102"/>
                                        </p:tgtEl>
                                        <p:attrNameLst>
                                          <p:attrName>style.visibility</p:attrName>
                                        </p:attrNameLst>
                                      </p:cBhvr>
                                      <p:to>
                                        <p:strVal val="visible"/>
                                      </p:to>
                                    </p:set>
                                    <p:animEffect transition="in" filter="fade">
                                      <p:cBhvr>
                                        <p:cTn id="34" dur="500"/>
                                        <p:tgtEl>
                                          <p:spTgt spid="4102"/>
                                        </p:tgtEl>
                                      </p:cBhvr>
                                    </p:animEffect>
                                  </p:childTnLst>
                                </p:cTn>
                              </p:par>
                              <p:par>
                                <p:cTn id="35" presetID="10" presetClass="entr" presetSubtype="0" fill="hold" nodeType="withEffect">
                                  <p:stCondLst>
                                    <p:cond delay="0"/>
                                  </p:stCondLst>
                                  <p:childTnLst>
                                    <p:set>
                                      <p:cBhvr>
                                        <p:cTn id="36" dur="1" fill="hold">
                                          <p:stCondLst>
                                            <p:cond delay="0"/>
                                          </p:stCondLst>
                                        </p:cTn>
                                        <p:tgtEl>
                                          <p:spTgt spid="4108"/>
                                        </p:tgtEl>
                                        <p:attrNameLst>
                                          <p:attrName>style.visibility</p:attrName>
                                        </p:attrNameLst>
                                      </p:cBhvr>
                                      <p:to>
                                        <p:strVal val="visible"/>
                                      </p:to>
                                    </p:set>
                                    <p:animEffect transition="in" filter="fade">
                                      <p:cBhvr>
                                        <p:cTn id="37" dur="500"/>
                                        <p:tgtEl>
                                          <p:spTgt spid="4108"/>
                                        </p:tgtEl>
                                      </p:cBhvr>
                                    </p:animEffect>
                                  </p:childTnLst>
                                </p:cTn>
                              </p:par>
                              <p:par>
                                <p:cTn id="38" presetID="35" presetClass="path" presetSubtype="0" fill="hold" nodeType="withEffect">
                                  <p:stCondLst>
                                    <p:cond delay="0"/>
                                  </p:stCondLst>
                                  <p:childTnLst>
                                    <p:animMotion origin="layout" path="M 0 0  L -0.25 0  E" pathEditMode="relative" rAng="0" ptsTypes="">
                                      <p:cBhvr>
                                        <p:cTn id="39" dur="3000" fill="hold"/>
                                        <p:tgtEl>
                                          <p:spTgt spid="4106"/>
                                        </p:tgtEl>
                                        <p:attrNameLst>
                                          <p:attrName>ppt_x,ppt_y</p:attrName>
                                        </p:attrNameLst>
                                      </p:cBhvr>
                                      <p:rCtr x="0" y="0"/>
                                    </p:animMotion>
                                  </p:childTnLst>
                                </p:cTn>
                              </p:par>
                              <p:par>
                                <p:cTn id="40" presetID="35" presetClass="path" presetSubtype="0" fill="hold" nodeType="withEffect">
                                  <p:stCondLst>
                                    <p:cond delay="0"/>
                                  </p:stCondLst>
                                  <p:childTnLst>
                                    <p:animMotion origin="layout" path="M 4.16667E-6 3.33333E-6 L -0.31632 3.33333E-6 " pathEditMode="relative" rAng="0" ptsTypes="AA">
                                      <p:cBhvr>
                                        <p:cTn id="41" dur="3000" fill="hold"/>
                                        <p:tgtEl>
                                          <p:spTgt spid="4099"/>
                                        </p:tgtEl>
                                        <p:attrNameLst>
                                          <p:attrName>ppt_x,ppt_y</p:attrName>
                                        </p:attrNameLst>
                                      </p:cBhvr>
                                      <p:rCtr x="-15700" y="0"/>
                                    </p:animMotion>
                                  </p:childTnLst>
                                </p:cTn>
                              </p:par>
                              <p:par>
                                <p:cTn id="42" presetID="35" presetClass="path" presetSubtype="0" fill="hold" nodeType="withEffect">
                                  <p:stCondLst>
                                    <p:cond delay="0"/>
                                  </p:stCondLst>
                                  <p:childTnLst>
                                    <p:animMotion origin="layout" path="M 0.00504 -1.85185E-6 L -0.46684 -1.85185E-6 " pathEditMode="relative" rAng="0" ptsTypes="AA">
                                      <p:cBhvr>
                                        <p:cTn id="43" dur="3000" fill="hold"/>
                                        <p:tgtEl>
                                          <p:spTgt spid="4102"/>
                                        </p:tgtEl>
                                        <p:attrNameLst>
                                          <p:attrName>ppt_x,ppt_y</p:attrName>
                                        </p:attrNameLst>
                                      </p:cBhvr>
                                      <p:rCtr x="-23500" y="0"/>
                                    </p:animMotion>
                                  </p:childTnLst>
                                </p:cTn>
                              </p:par>
                              <p:par>
                                <p:cTn id="44" presetID="35" presetClass="path" presetSubtype="0" fill="hold" nodeType="withEffect">
                                  <p:stCondLst>
                                    <p:cond delay="0"/>
                                  </p:stCondLst>
                                  <p:childTnLst>
                                    <p:animMotion origin="layout" path="M -3.05556E-6 1.11111E-6 L -0.19531 1.11111E-6 " pathEditMode="relative" rAng="0" ptsTypes="AA">
                                      <p:cBhvr>
                                        <p:cTn id="45" dur="3000" fill="hold"/>
                                        <p:tgtEl>
                                          <p:spTgt spid="4103"/>
                                        </p:tgtEl>
                                        <p:attrNameLst>
                                          <p:attrName>ppt_x,ppt_y</p:attrName>
                                        </p:attrNameLst>
                                      </p:cBhvr>
                                      <p:rCtr x="-9700" y="0"/>
                                    </p:animMotion>
                                  </p:childTnLst>
                                </p:cTn>
                              </p:par>
                              <p:par>
                                <p:cTn id="46" presetID="35" presetClass="path" presetSubtype="0" fill="hold" nodeType="withEffect">
                                  <p:stCondLst>
                                    <p:cond delay="0"/>
                                  </p:stCondLst>
                                  <p:childTnLst>
                                    <p:animMotion origin="layout" path="M 5.55556E-7 2.59259E-6 L -0.43594 2.59259E-6 " pathEditMode="relative" rAng="0" ptsTypes="AA">
                                      <p:cBhvr>
                                        <p:cTn id="47" dur="3000" fill="hold"/>
                                        <p:tgtEl>
                                          <p:spTgt spid="4101"/>
                                        </p:tgtEl>
                                        <p:attrNameLst>
                                          <p:attrName>ppt_x,ppt_y</p:attrName>
                                        </p:attrNameLst>
                                      </p:cBhvr>
                                      <p:rCtr x="-21700" y="0"/>
                                    </p:animMotion>
                                  </p:childTnLst>
                                </p:cTn>
                              </p:par>
                              <p:par>
                                <p:cTn id="48" presetID="35" presetClass="path" presetSubtype="0" fill="hold" nodeType="withEffect">
                                  <p:stCondLst>
                                    <p:cond delay="0"/>
                                  </p:stCondLst>
                                  <p:childTnLst>
                                    <p:animMotion origin="layout" path="M 3.05556E-6 -1.85185E-6 L -0.33577 -1.85185E-6 " pathEditMode="relative" rAng="0" ptsTypes="AA">
                                      <p:cBhvr>
                                        <p:cTn id="49" dur="3000" fill="hold"/>
                                        <p:tgtEl>
                                          <p:spTgt spid="4098"/>
                                        </p:tgtEl>
                                        <p:attrNameLst>
                                          <p:attrName>ppt_x,ppt_y</p:attrName>
                                        </p:attrNameLst>
                                      </p:cBhvr>
                                      <p:rCtr x="-16700" y="0"/>
                                    </p:animMotion>
                                  </p:childTnLst>
                                </p:cTn>
                              </p:par>
                              <p:par>
                                <p:cTn id="50" presetID="35" presetClass="path" presetSubtype="0" fill="hold" nodeType="withEffect">
                                  <p:stCondLst>
                                    <p:cond delay="0"/>
                                  </p:stCondLst>
                                  <p:childTnLst>
                                    <p:animMotion origin="layout" path="M 1.66667E-6 -1.85185E-6 L -0.57188 -1.85185E-6 " pathEditMode="relative" rAng="0" ptsTypes="AA">
                                      <p:cBhvr>
                                        <p:cTn id="51" dur="3000" fill="hold"/>
                                        <p:tgtEl>
                                          <p:spTgt spid="4107"/>
                                        </p:tgtEl>
                                        <p:attrNameLst>
                                          <p:attrName>ppt_x,ppt_y</p:attrName>
                                        </p:attrNameLst>
                                      </p:cBhvr>
                                      <p:rCtr x="-28500" y="0"/>
                                    </p:animMotion>
                                  </p:childTnLst>
                                </p:cTn>
                              </p:par>
                              <p:par>
                                <p:cTn id="52" presetID="35" presetClass="path" presetSubtype="0" fill="hold" nodeType="withEffect">
                                  <p:stCondLst>
                                    <p:cond delay="0"/>
                                  </p:stCondLst>
                                  <p:childTnLst>
                                    <p:animMotion origin="layout" path="M 1.66667E-6 -1.85185E-6 L -0.57188 -1.85185E-6 " pathEditMode="relative" rAng="0" ptsTypes="AA">
                                      <p:cBhvr>
                                        <p:cTn id="53" dur="3000" fill="hold"/>
                                        <p:tgtEl>
                                          <p:spTgt spid="4108"/>
                                        </p:tgtEl>
                                        <p:attrNameLst>
                                          <p:attrName>ppt_x,ppt_y</p:attrName>
                                        </p:attrNameLst>
                                      </p:cBhvr>
                                      <p:rCtr x="-28500" y="0"/>
                                    </p:animMotion>
                                  </p:childTnLst>
                                </p:cTn>
                              </p:par>
                              <p:par>
                                <p:cTn id="54" presetID="63" presetClass="path" presetSubtype="0" fill="hold" nodeType="withEffect">
                                  <p:stCondLst>
                                    <p:cond delay="0"/>
                                  </p:stCondLst>
                                  <p:childTnLst>
                                    <p:animMotion origin="layout" path="M 5.55556E-7 2.59259E-6 L 0.43906 2.59259E-6 " pathEditMode="relative" rAng="0" ptsTypes="AA">
                                      <p:cBhvr>
                                        <p:cTn id="55" dur="3000" fill="hold"/>
                                        <p:tgtEl>
                                          <p:spTgt spid="4105"/>
                                        </p:tgtEl>
                                        <p:attrNameLst>
                                          <p:attrName>ppt_x,ppt_y</p:attrName>
                                        </p:attrNameLst>
                                      </p:cBhvr>
                                      <p:rCtr x="21900" y="0"/>
                                    </p:animMotion>
                                  </p:childTnLst>
                                </p:cTn>
                              </p:par>
                              <p:par>
                                <p:cTn id="56" presetID="63" presetClass="path" presetSubtype="0" fill="hold" nodeType="withEffect">
                                  <p:stCondLst>
                                    <p:cond delay="0"/>
                                  </p:stCondLst>
                                  <p:childTnLst>
                                    <p:animMotion origin="layout" path="M -1.38889E-6 2.96296E-6 L 0.62813 2.96296E-6 " pathEditMode="relative" rAng="0" ptsTypes="AA">
                                      <p:cBhvr>
                                        <p:cTn id="57" dur="3000" fill="hold"/>
                                        <p:tgtEl>
                                          <p:spTgt spid="4104"/>
                                        </p:tgtEl>
                                        <p:attrNameLst>
                                          <p:attrName>ppt_x,ppt_y</p:attrName>
                                        </p:attrNameLst>
                                      </p:cBhvr>
                                      <p:rCtr x="31400" y="0"/>
                                    </p:animMotion>
                                  </p:childTnLst>
                                </p:cTn>
                              </p:par>
                              <p:par>
                                <p:cTn id="58" presetID="63" presetClass="path" presetSubtype="0" fill="hold" nodeType="withEffect">
                                  <p:stCondLst>
                                    <p:cond delay="0"/>
                                  </p:stCondLst>
                                  <p:childTnLst>
                                    <p:animMotion origin="layout" path="M 2.77778E-6 -2.96296E-6 L 0.42465 -2.96296E-6 " pathEditMode="relative" rAng="0" ptsTypes="AA">
                                      <p:cBhvr>
                                        <p:cTn id="59" dur="3000" fill="hold"/>
                                        <p:tgtEl>
                                          <p:spTgt spid="4100"/>
                                        </p:tgtEl>
                                        <p:attrNameLst>
                                          <p:attrName>ppt_x,ppt_y</p:attrName>
                                        </p:attrNameLst>
                                      </p:cBhvr>
                                      <p:rCtr x="21200" y="0"/>
                                    </p:animMotion>
                                  </p:childTnLst>
                                </p:cTn>
                              </p:par>
                              <p:par>
                                <p:cTn id="60" presetID="10" presetClass="exit" presetSubtype="0" fill="hold" nodeType="withEffect">
                                  <p:stCondLst>
                                    <p:cond delay="2500"/>
                                  </p:stCondLst>
                                  <p:childTnLst>
                                    <p:animEffect transition="out" filter="fade">
                                      <p:cBhvr>
                                        <p:cTn id="61" dur="500"/>
                                        <p:tgtEl>
                                          <p:spTgt spid="4104"/>
                                        </p:tgtEl>
                                      </p:cBhvr>
                                    </p:animEffect>
                                    <p:set>
                                      <p:cBhvr>
                                        <p:cTn id="62" dur="1" fill="hold">
                                          <p:stCondLst>
                                            <p:cond delay="499"/>
                                          </p:stCondLst>
                                        </p:cTn>
                                        <p:tgtEl>
                                          <p:spTgt spid="4104"/>
                                        </p:tgtEl>
                                        <p:attrNameLst>
                                          <p:attrName>style.visibility</p:attrName>
                                        </p:attrNameLst>
                                      </p:cBhvr>
                                      <p:to>
                                        <p:strVal val="hidden"/>
                                      </p:to>
                                    </p:set>
                                  </p:childTnLst>
                                </p:cTn>
                              </p:par>
                              <p:par>
                                <p:cTn id="63" presetID="10" presetClass="exit" presetSubtype="0" fill="hold" nodeType="withEffect">
                                  <p:stCondLst>
                                    <p:cond delay="2500"/>
                                  </p:stCondLst>
                                  <p:childTnLst>
                                    <p:animEffect transition="out" filter="fade">
                                      <p:cBhvr>
                                        <p:cTn id="64" dur="500"/>
                                        <p:tgtEl>
                                          <p:spTgt spid="4105"/>
                                        </p:tgtEl>
                                      </p:cBhvr>
                                    </p:animEffect>
                                    <p:set>
                                      <p:cBhvr>
                                        <p:cTn id="65" dur="1" fill="hold">
                                          <p:stCondLst>
                                            <p:cond delay="499"/>
                                          </p:stCondLst>
                                        </p:cTn>
                                        <p:tgtEl>
                                          <p:spTgt spid="4105"/>
                                        </p:tgtEl>
                                        <p:attrNameLst>
                                          <p:attrName>style.visibility</p:attrName>
                                        </p:attrNameLst>
                                      </p:cBhvr>
                                      <p:to>
                                        <p:strVal val="hidden"/>
                                      </p:to>
                                    </p:set>
                                  </p:childTnLst>
                                </p:cTn>
                              </p:par>
                              <p:par>
                                <p:cTn id="66" presetID="10" presetClass="exit" presetSubtype="0" fill="hold" nodeType="withEffect">
                                  <p:stCondLst>
                                    <p:cond delay="2500"/>
                                  </p:stCondLst>
                                  <p:childTnLst>
                                    <p:animEffect transition="out" filter="fade">
                                      <p:cBhvr>
                                        <p:cTn id="67" dur="500"/>
                                        <p:tgtEl>
                                          <p:spTgt spid="4107"/>
                                        </p:tgtEl>
                                      </p:cBhvr>
                                    </p:animEffect>
                                    <p:set>
                                      <p:cBhvr>
                                        <p:cTn id="68" dur="1" fill="hold">
                                          <p:stCondLst>
                                            <p:cond delay="499"/>
                                          </p:stCondLst>
                                        </p:cTn>
                                        <p:tgtEl>
                                          <p:spTgt spid="4107"/>
                                        </p:tgtEl>
                                        <p:attrNameLst>
                                          <p:attrName>style.visibility</p:attrName>
                                        </p:attrNameLst>
                                      </p:cBhvr>
                                      <p:to>
                                        <p:strVal val="hidden"/>
                                      </p:to>
                                    </p:set>
                                  </p:childTnLst>
                                </p:cTn>
                              </p:par>
                              <p:par>
                                <p:cTn id="69" presetID="10" presetClass="exit" presetSubtype="0" fill="hold" nodeType="withEffect">
                                  <p:stCondLst>
                                    <p:cond delay="2500"/>
                                  </p:stCondLst>
                                  <p:childTnLst>
                                    <p:animEffect transition="out" filter="fade">
                                      <p:cBhvr>
                                        <p:cTn id="70" dur="500"/>
                                        <p:tgtEl>
                                          <p:spTgt spid="4101"/>
                                        </p:tgtEl>
                                      </p:cBhvr>
                                    </p:animEffect>
                                    <p:set>
                                      <p:cBhvr>
                                        <p:cTn id="71" dur="1" fill="hold">
                                          <p:stCondLst>
                                            <p:cond delay="499"/>
                                          </p:stCondLst>
                                        </p:cTn>
                                        <p:tgtEl>
                                          <p:spTgt spid="4101"/>
                                        </p:tgtEl>
                                        <p:attrNameLst>
                                          <p:attrName>style.visibility</p:attrName>
                                        </p:attrNameLst>
                                      </p:cBhvr>
                                      <p:to>
                                        <p:strVal val="hidden"/>
                                      </p:to>
                                    </p:set>
                                  </p:childTnLst>
                                </p:cTn>
                              </p:par>
                              <p:par>
                                <p:cTn id="72" presetID="10" presetClass="exit" presetSubtype="0" fill="hold" nodeType="withEffect">
                                  <p:stCondLst>
                                    <p:cond delay="2500"/>
                                  </p:stCondLst>
                                  <p:childTnLst>
                                    <p:animEffect transition="out" filter="fade">
                                      <p:cBhvr>
                                        <p:cTn id="73" dur="500"/>
                                        <p:tgtEl>
                                          <p:spTgt spid="4103"/>
                                        </p:tgtEl>
                                      </p:cBhvr>
                                    </p:animEffect>
                                    <p:set>
                                      <p:cBhvr>
                                        <p:cTn id="74" dur="1" fill="hold">
                                          <p:stCondLst>
                                            <p:cond delay="499"/>
                                          </p:stCondLst>
                                        </p:cTn>
                                        <p:tgtEl>
                                          <p:spTgt spid="4103"/>
                                        </p:tgtEl>
                                        <p:attrNameLst>
                                          <p:attrName>style.visibility</p:attrName>
                                        </p:attrNameLst>
                                      </p:cBhvr>
                                      <p:to>
                                        <p:strVal val="hidden"/>
                                      </p:to>
                                    </p:set>
                                  </p:childTnLst>
                                </p:cTn>
                              </p:par>
                              <p:par>
                                <p:cTn id="75" presetID="10" presetClass="exit" presetSubtype="0" fill="hold" nodeType="withEffect">
                                  <p:stCondLst>
                                    <p:cond delay="2500"/>
                                  </p:stCondLst>
                                  <p:childTnLst>
                                    <p:animEffect transition="out" filter="fade">
                                      <p:cBhvr>
                                        <p:cTn id="76" dur="500"/>
                                        <p:tgtEl>
                                          <p:spTgt spid="4099"/>
                                        </p:tgtEl>
                                      </p:cBhvr>
                                    </p:animEffect>
                                    <p:set>
                                      <p:cBhvr>
                                        <p:cTn id="77" dur="1" fill="hold">
                                          <p:stCondLst>
                                            <p:cond delay="499"/>
                                          </p:stCondLst>
                                        </p:cTn>
                                        <p:tgtEl>
                                          <p:spTgt spid="4099"/>
                                        </p:tgtEl>
                                        <p:attrNameLst>
                                          <p:attrName>style.visibility</p:attrName>
                                        </p:attrNameLst>
                                      </p:cBhvr>
                                      <p:to>
                                        <p:strVal val="hidden"/>
                                      </p:to>
                                    </p:set>
                                  </p:childTnLst>
                                </p:cTn>
                              </p:par>
                              <p:par>
                                <p:cTn id="78" presetID="10" presetClass="exit" presetSubtype="0" fill="hold" nodeType="withEffect">
                                  <p:stCondLst>
                                    <p:cond delay="2500"/>
                                  </p:stCondLst>
                                  <p:childTnLst>
                                    <p:animEffect transition="out" filter="fade">
                                      <p:cBhvr>
                                        <p:cTn id="79" dur="500"/>
                                        <p:tgtEl>
                                          <p:spTgt spid="4106"/>
                                        </p:tgtEl>
                                      </p:cBhvr>
                                    </p:animEffect>
                                    <p:set>
                                      <p:cBhvr>
                                        <p:cTn id="80" dur="1" fill="hold">
                                          <p:stCondLst>
                                            <p:cond delay="499"/>
                                          </p:stCondLst>
                                        </p:cTn>
                                        <p:tgtEl>
                                          <p:spTgt spid="4106"/>
                                        </p:tgtEl>
                                        <p:attrNameLst>
                                          <p:attrName>style.visibility</p:attrName>
                                        </p:attrNameLst>
                                      </p:cBhvr>
                                      <p:to>
                                        <p:strVal val="hidden"/>
                                      </p:to>
                                    </p:set>
                                  </p:childTnLst>
                                </p:cTn>
                              </p:par>
                              <p:par>
                                <p:cTn id="81" presetID="10" presetClass="exit" presetSubtype="0" fill="hold" nodeType="withEffect">
                                  <p:stCondLst>
                                    <p:cond delay="2500"/>
                                  </p:stCondLst>
                                  <p:childTnLst>
                                    <p:animEffect transition="out" filter="fade">
                                      <p:cBhvr>
                                        <p:cTn id="82" dur="500"/>
                                        <p:tgtEl>
                                          <p:spTgt spid="4108"/>
                                        </p:tgtEl>
                                      </p:cBhvr>
                                    </p:animEffect>
                                    <p:set>
                                      <p:cBhvr>
                                        <p:cTn id="83" dur="1" fill="hold">
                                          <p:stCondLst>
                                            <p:cond delay="499"/>
                                          </p:stCondLst>
                                        </p:cTn>
                                        <p:tgtEl>
                                          <p:spTgt spid="4108"/>
                                        </p:tgtEl>
                                        <p:attrNameLst>
                                          <p:attrName>style.visibility</p:attrName>
                                        </p:attrNameLst>
                                      </p:cBhvr>
                                      <p:to>
                                        <p:strVal val="hidden"/>
                                      </p:to>
                                    </p:set>
                                  </p:childTnLst>
                                </p:cTn>
                              </p:par>
                              <p:par>
                                <p:cTn id="84" presetID="10" presetClass="exit" presetSubtype="0" fill="hold" nodeType="withEffect">
                                  <p:stCondLst>
                                    <p:cond delay="2500"/>
                                  </p:stCondLst>
                                  <p:childTnLst>
                                    <p:animEffect transition="out" filter="fade">
                                      <p:cBhvr>
                                        <p:cTn id="85" dur="500"/>
                                        <p:tgtEl>
                                          <p:spTgt spid="4100"/>
                                        </p:tgtEl>
                                      </p:cBhvr>
                                    </p:animEffect>
                                    <p:set>
                                      <p:cBhvr>
                                        <p:cTn id="86" dur="1" fill="hold">
                                          <p:stCondLst>
                                            <p:cond delay="499"/>
                                          </p:stCondLst>
                                        </p:cTn>
                                        <p:tgtEl>
                                          <p:spTgt spid="4100"/>
                                        </p:tgtEl>
                                        <p:attrNameLst>
                                          <p:attrName>style.visibility</p:attrName>
                                        </p:attrNameLst>
                                      </p:cBhvr>
                                      <p:to>
                                        <p:strVal val="hidden"/>
                                      </p:to>
                                    </p:set>
                                  </p:childTnLst>
                                </p:cTn>
                              </p:par>
                              <p:par>
                                <p:cTn id="87" presetID="10" presetClass="exit" presetSubtype="0" fill="hold" nodeType="withEffect">
                                  <p:stCondLst>
                                    <p:cond delay="2500"/>
                                  </p:stCondLst>
                                  <p:childTnLst>
                                    <p:animEffect transition="out" filter="fade">
                                      <p:cBhvr>
                                        <p:cTn id="88" dur="500"/>
                                        <p:tgtEl>
                                          <p:spTgt spid="4098"/>
                                        </p:tgtEl>
                                      </p:cBhvr>
                                    </p:animEffect>
                                    <p:set>
                                      <p:cBhvr>
                                        <p:cTn id="89" dur="1" fill="hold">
                                          <p:stCondLst>
                                            <p:cond delay="499"/>
                                          </p:stCondLst>
                                        </p:cTn>
                                        <p:tgtEl>
                                          <p:spTgt spid="4098"/>
                                        </p:tgtEl>
                                        <p:attrNameLst>
                                          <p:attrName>style.visibility</p:attrName>
                                        </p:attrNameLst>
                                      </p:cBhvr>
                                      <p:to>
                                        <p:strVal val="hidden"/>
                                      </p:to>
                                    </p:set>
                                  </p:childTnLst>
                                </p:cTn>
                              </p:par>
                              <p:par>
                                <p:cTn id="90" presetID="10" presetClass="exit" presetSubtype="0" fill="hold" nodeType="withEffect">
                                  <p:stCondLst>
                                    <p:cond delay="2500"/>
                                  </p:stCondLst>
                                  <p:childTnLst>
                                    <p:animEffect transition="out" filter="fade">
                                      <p:cBhvr>
                                        <p:cTn id="91" dur="500"/>
                                        <p:tgtEl>
                                          <p:spTgt spid="4102"/>
                                        </p:tgtEl>
                                      </p:cBhvr>
                                    </p:animEffect>
                                    <p:set>
                                      <p:cBhvr>
                                        <p:cTn id="92" dur="1" fill="hold">
                                          <p:stCondLst>
                                            <p:cond delay="499"/>
                                          </p:stCondLst>
                                        </p:cTn>
                                        <p:tgtEl>
                                          <p:spTgt spid="4102"/>
                                        </p:tgtEl>
                                        <p:attrNameLst>
                                          <p:attrName>style.visibility</p:attrName>
                                        </p:attrNameLst>
                                      </p:cBhvr>
                                      <p:to>
                                        <p:strVal val="hidden"/>
                                      </p:to>
                                    </p:set>
                                  </p:childTnLst>
                                </p:cTn>
                              </p:par>
                              <p:par>
                                <p:cTn id="93" presetID="10" presetClass="entr" presetSubtype="0" fill="hold" nodeType="withEffect">
                                  <p:stCondLst>
                                    <p:cond delay="0"/>
                                  </p:stCondLst>
                                  <p:childTnLst>
                                    <p:set>
                                      <p:cBhvr>
                                        <p:cTn id="94" dur="1" fill="hold">
                                          <p:stCondLst>
                                            <p:cond delay="0"/>
                                          </p:stCondLst>
                                        </p:cTn>
                                        <p:tgtEl>
                                          <p:spTgt spid="4109"/>
                                        </p:tgtEl>
                                        <p:attrNameLst>
                                          <p:attrName>style.visibility</p:attrName>
                                        </p:attrNameLst>
                                      </p:cBhvr>
                                      <p:to>
                                        <p:strVal val="visible"/>
                                      </p:to>
                                    </p:set>
                                    <p:animEffect transition="in" filter="fade">
                                      <p:cBhvr>
                                        <p:cTn id="95" dur="100"/>
                                        <p:tgtEl>
                                          <p:spTgt spid="4109"/>
                                        </p:tgtEl>
                                      </p:cBhvr>
                                    </p:animEffect>
                                  </p:childTnLst>
                                </p:cTn>
                              </p:par>
                              <p:par>
                                <p:cTn id="96" presetID="10" presetClass="entr" presetSubtype="0" fill="hold" nodeType="withEffect">
                                  <p:stCondLst>
                                    <p:cond delay="600"/>
                                  </p:stCondLst>
                                  <p:childTnLst>
                                    <p:set>
                                      <p:cBhvr>
                                        <p:cTn id="97" dur="1" fill="hold">
                                          <p:stCondLst>
                                            <p:cond delay="0"/>
                                          </p:stCondLst>
                                        </p:cTn>
                                        <p:tgtEl>
                                          <p:spTgt spid="4110"/>
                                        </p:tgtEl>
                                        <p:attrNameLst>
                                          <p:attrName>style.visibility</p:attrName>
                                        </p:attrNameLst>
                                      </p:cBhvr>
                                      <p:to>
                                        <p:strVal val="visible"/>
                                      </p:to>
                                    </p:set>
                                    <p:animEffect transition="in" filter="fade">
                                      <p:cBhvr>
                                        <p:cTn id="98" dur="100"/>
                                        <p:tgtEl>
                                          <p:spTgt spid="4110"/>
                                        </p:tgtEl>
                                      </p:cBhvr>
                                    </p:animEffect>
                                  </p:childTnLst>
                                </p:cTn>
                              </p:par>
                              <p:par>
                                <p:cTn id="99" presetID="10" presetClass="entr" presetSubtype="0" fill="hold" nodeType="withEffect">
                                  <p:stCondLst>
                                    <p:cond delay="200"/>
                                  </p:stCondLst>
                                  <p:childTnLst>
                                    <p:set>
                                      <p:cBhvr>
                                        <p:cTn id="100" dur="1" fill="hold">
                                          <p:stCondLst>
                                            <p:cond delay="0"/>
                                          </p:stCondLst>
                                        </p:cTn>
                                        <p:tgtEl>
                                          <p:spTgt spid="4111"/>
                                        </p:tgtEl>
                                        <p:attrNameLst>
                                          <p:attrName>style.visibility</p:attrName>
                                        </p:attrNameLst>
                                      </p:cBhvr>
                                      <p:to>
                                        <p:strVal val="visible"/>
                                      </p:to>
                                    </p:set>
                                    <p:animEffect transition="in" filter="fade">
                                      <p:cBhvr>
                                        <p:cTn id="101" dur="100"/>
                                        <p:tgtEl>
                                          <p:spTgt spid="4111"/>
                                        </p:tgtEl>
                                      </p:cBhvr>
                                    </p:animEffect>
                                  </p:childTnLst>
                                </p:cTn>
                              </p:par>
                              <p:par>
                                <p:cTn id="102" presetID="10" presetClass="entr" presetSubtype="0" fill="hold" nodeType="withEffect">
                                  <p:stCondLst>
                                    <p:cond delay="1800"/>
                                  </p:stCondLst>
                                  <p:childTnLst>
                                    <p:set>
                                      <p:cBhvr>
                                        <p:cTn id="103" dur="1" fill="hold">
                                          <p:stCondLst>
                                            <p:cond delay="0"/>
                                          </p:stCondLst>
                                        </p:cTn>
                                        <p:tgtEl>
                                          <p:spTgt spid="4112"/>
                                        </p:tgtEl>
                                        <p:attrNameLst>
                                          <p:attrName>style.visibility</p:attrName>
                                        </p:attrNameLst>
                                      </p:cBhvr>
                                      <p:to>
                                        <p:strVal val="visible"/>
                                      </p:to>
                                    </p:set>
                                    <p:animEffect transition="in" filter="fade">
                                      <p:cBhvr>
                                        <p:cTn id="104" dur="100"/>
                                        <p:tgtEl>
                                          <p:spTgt spid="4112"/>
                                        </p:tgtEl>
                                      </p:cBhvr>
                                    </p:animEffect>
                                  </p:childTnLst>
                                </p:cTn>
                              </p:par>
                              <p:par>
                                <p:cTn id="105" presetID="10" presetClass="entr" presetSubtype="0" fill="hold" nodeType="withEffect">
                                  <p:stCondLst>
                                    <p:cond delay="2200"/>
                                  </p:stCondLst>
                                  <p:childTnLst>
                                    <p:set>
                                      <p:cBhvr>
                                        <p:cTn id="106" dur="1" fill="hold">
                                          <p:stCondLst>
                                            <p:cond delay="0"/>
                                          </p:stCondLst>
                                        </p:cTn>
                                        <p:tgtEl>
                                          <p:spTgt spid="4113"/>
                                        </p:tgtEl>
                                        <p:attrNameLst>
                                          <p:attrName>style.visibility</p:attrName>
                                        </p:attrNameLst>
                                      </p:cBhvr>
                                      <p:to>
                                        <p:strVal val="visible"/>
                                      </p:to>
                                    </p:set>
                                    <p:animEffect transition="in" filter="fade">
                                      <p:cBhvr>
                                        <p:cTn id="107" dur="100"/>
                                        <p:tgtEl>
                                          <p:spTgt spid="4113"/>
                                        </p:tgtEl>
                                      </p:cBhvr>
                                    </p:animEffect>
                                  </p:childTnLst>
                                </p:cTn>
                              </p:par>
                              <p:par>
                                <p:cTn id="108" presetID="53" presetClass="exit" presetSubtype="0" fill="hold" nodeType="withEffect">
                                  <p:stCondLst>
                                    <p:cond delay="100"/>
                                  </p:stCondLst>
                                  <p:childTnLst>
                                    <p:anim calcmode="lin" valueType="num">
                                      <p:cBhvr>
                                        <p:cTn id="109" dur="1000"/>
                                        <p:tgtEl>
                                          <p:spTgt spid="4109"/>
                                        </p:tgtEl>
                                        <p:attrNameLst>
                                          <p:attrName>ppt_w</p:attrName>
                                        </p:attrNameLst>
                                      </p:cBhvr>
                                      <p:tavLst>
                                        <p:tav tm="0">
                                          <p:val>
                                            <p:strVal val="ppt_w"/>
                                          </p:val>
                                        </p:tav>
                                        <p:tav tm="100000">
                                          <p:val>
                                            <p:fltVal val="0"/>
                                          </p:val>
                                        </p:tav>
                                      </p:tavLst>
                                    </p:anim>
                                    <p:anim calcmode="lin" valueType="num">
                                      <p:cBhvr>
                                        <p:cTn id="110" dur="1000"/>
                                        <p:tgtEl>
                                          <p:spTgt spid="4109"/>
                                        </p:tgtEl>
                                        <p:attrNameLst>
                                          <p:attrName>ppt_h</p:attrName>
                                        </p:attrNameLst>
                                      </p:cBhvr>
                                      <p:tavLst>
                                        <p:tav tm="0">
                                          <p:val>
                                            <p:strVal val="ppt_h"/>
                                          </p:val>
                                        </p:tav>
                                        <p:tav tm="100000">
                                          <p:val>
                                            <p:fltVal val="0"/>
                                          </p:val>
                                        </p:tav>
                                      </p:tavLst>
                                    </p:anim>
                                    <p:animEffect transition="out" filter="fade">
                                      <p:cBhvr>
                                        <p:cTn id="111" dur="1000"/>
                                        <p:tgtEl>
                                          <p:spTgt spid="4109"/>
                                        </p:tgtEl>
                                      </p:cBhvr>
                                    </p:animEffect>
                                    <p:set>
                                      <p:cBhvr>
                                        <p:cTn id="112" dur="1" fill="hold">
                                          <p:stCondLst>
                                            <p:cond delay="999"/>
                                          </p:stCondLst>
                                        </p:cTn>
                                        <p:tgtEl>
                                          <p:spTgt spid="4109"/>
                                        </p:tgtEl>
                                        <p:attrNameLst>
                                          <p:attrName>style.visibility</p:attrName>
                                        </p:attrNameLst>
                                      </p:cBhvr>
                                      <p:to>
                                        <p:strVal val="hidden"/>
                                      </p:to>
                                    </p:set>
                                  </p:childTnLst>
                                </p:cTn>
                              </p:par>
                              <p:par>
                                <p:cTn id="113" presetID="53" presetClass="exit" presetSubtype="0" fill="hold" nodeType="withEffect">
                                  <p:stCondLst>
                                    <p:cond delay="700"/>
                                  </p:stCondLst>
                                  <p:childTnLst>
                                    <p:anim calcmode="lin" valueType="num">
                                      <p:cBhvr>
                                        <p:cTn id="114" dur="500"/>
                                        <p:tgtEl>
                                          <p:spTgt spid="4110"/>
                                        </p:tgtEl>
                                        <p:attrNameLst>
                                          <p:attrName>ppt_w</p:attrName>
                                        </p:attrNameLst>
                                      </p:cBhvr>
                                      <p:tavLst>
                                        <p:tav tm="0">
                                          <p:val>
                                            <p:strVal val="ppt_w"/>
                                          </p:val>
                                        </p:tav>
                                        <p:tav tm="100000">
                                          <p:val>
                                            <p:fltVal val="0"/>
                                          </p:val>
                                        </p:tav>
                                      </p:tavLst>
                                    </p:anim>
                                    <p:anim calcmode="lin" valueType="num">
                                      <p:cBhvr>
                                        <p:cTn id="115" dur="500"/>
                                        <p:tgtEl>
                                          <p:spTgt spid="4110"/>
                                        </p:tgtEl>
                                        <p:attrNameLst>
                                          <p:attrName>ppt_h</p:attrName>
                                        </p:attrNameLst>
                                      </p:cBhvr>
                                      <p:tavLst>
                                        <p:tav tm="0">
                                          <p:val>
                                            <p:strVal val="ppt_h"/>
                                          </p:val>
                                        </p:tav>
                                        <p:tav tm="100000">
                                          <p:val>
                                            <p:fltVal val="0"/>
                                          </p:val>
                                        </p:tav>
                                      </p:tavLst>
                                    </p:anim>
                                    <p:animEffect transition="out" filter="fade">
                                      <p:cBhvr>
                                        <p:cTn id="116" dur="500"/>
                                        <p:tgtEl>
                                          <p:spTgt spid="4110"/>
                                        </p:tgtEl>
                                      </p:cBhvr>
                                    </p:animEffect>
                                    <p:set>
                                      <p:cBhvr>
                                        <p:cTn id="117" dur="1" fill="hold">
                                          <p:stCondLst>
                                            <p:cond delay="499"/>
                                          </p:stCondLst>
                                        </p:cTn>
                                        <p:tgtEl>
                                          <p:spTgt spid="4110"/>
                                        </p:tgtEl>
                                        <p:attrNameLst>
                                          <p:attrName>style.visibility</p:attrName>
                                        </p:attrNameLst>
                                      </p:cBhvr>
                                      <p:to>
                                        <p:strVal val="hidden"/>
                                      </p:to>
                                    </p:set>
                                  </p:childTnLst>
                                </p:cTn>
                              </p:par>
                              <p:par>
                                <p:cTn id="118" presetID="53" presetClass="exit" presetSubtype="0" fill="hold" nodeType="withEffect">
                                  <p:stCondLst>
                                    <p:cond delay="300"/>
                                  </p:stCondLst>
                                  <p:childTnLst>
                                    <p:anim calcmode="lin" valueType="num">
                                      <p:cBhvr>
                                        <p:cTn id="119" dur="500"/>
                                        <p:tgtEl>
                                          <p:spTgt spid="4111"/>
                                        </p:tgtEl>
                                        <p:attrNameLst>
                                          <p:attrName>ppt_w</p:attrName>
                                        </p:attrNameLst>
                                      </p:cBhvr>
                                      <p:tavLst>
                                        <p:tav tm="0">
                                          <p:val>
                                            <p:strVal val="ppt_w"/>
                                          </p:val>
                                        </p:tav>
                                        <p:tav tm="100000">
                                          <p:val>
                                            <p:fltVal val="0"/>
                                          </p:val>
                                        </p:tav>
                                      </p:tavLst>
                                    </p:anim>
                                    <p:anim calcmode="lin" valueType="num">
                                      <p:cBhvr>
                                        <p:cTn id="120" dur="500"/>
                                        <p:tgtEl>
                                          <p:spTgt spid="4111"/>
                                        </p:tgtEl>
                                        <p:attrNameLst>
                                          <p:attrName>ppt_h</p:attrName>
                                        </p:attrNameLst>
                                      </p:cBhvr>
                                      <p:tavLst>
                                        <p:tav tm="0">
                                          <p:val>
                                            <p:strVal val="ppt_h"/>
                                          </p:val>
                                        </p:tav>
                                        <p:tav tm="100000">
                                          <p:val>
                                            <p:fltVal val="0"/>
                                          </p:val>
                                        </p:tav>
                                      </p:tavLst>
                                    </p:anim>
                                    <p:animEffect transition="out" filter="fade">
                                      <p:cBhvr>
                                        <p:cTn id="121" dur="500"/>
                                        <p:tgtEl>
                                          <p:spTgt spid="4111"/>
                                        </p:tgtEl>
                                      </p:cBhvr>
                                    </p:animEffect>
                                    <p:set>
                                      <p:cBhvr>
                                        <p:cTn id="122" dur="1" fill="hold">
                                          <p:stCondLst>
                                            <p:cond delay="499"/>
                                          </p:stCondLst>
                                        </p:cTn>
                                        <p:tgtEl>
                                          <p:spTgt spid="4111"/>
                                        </p:tgtEl>
                                        <p:attrNameLst>
                                          <p:attrName>style.visibility</p:attrName>
                                        </p:attrNameLst>
                                      </p:cBhvr>
                                      <p:to>
                                        <p:strVal val="hidden"/>
                                      </p:to>
                                    </p:set>
                                  </p:childTnLst>
                                </p:cTn>
                              </p:par>
                              <p:par>
                                <p:cTn id="123" presetID="53" presetClass="exit" presetSubtype="0" fill="hold" nodeType="withEffect">
                                  <p:stCondLst>
                                    <p:cond delay="1900"/>
                                  </p:stCondLst>
                                  <p:childTnLst>
                                    <p:anim calcmode="lin" valueType="num">
                                      <p:cBhvr>
                                        <p:cTn id="124" dur="500"/>
                                        <p:tgtEl>
                                          <p:spTgt spid="4112"/>
                                        </p:tgtEl>
                                        <p:attrNameLst>
                                          <p:attrName>ppt_w</p:attrName>
                                        </p:attrNameLst>
                                      </p:cBhvr>
                                      <p:tavLst>
                                        <p:tav tm="0">
                                          <p:val>
                                            <p:strVal val="ppt_w"/>
                                          </p:val>
                                        </p:tav>
                                        <p:tav tm="100000">
                                          <p:val>
                                            <p:fltVal val="0"/>
                                          </p:val>
                                        </p:tav>
                                      </p:tavLst>
                                    </p:anim>
                                    <p:anim calcmode="lin" valueType="num">
                                      <p:cBhvr>
                                        <p:cTn id="125" dur="500"/>
                                        <p:tgtEl>
                                          <p:spTgt spid="4112"/>
                                        </p:tgtEl>
                                        <p:attrNameLst>
                                          <p:attrName>ppt_h</p:attrName>
                                        </p:attrNameLst>
                                      </p:cBhvr>
                                      <p:tavLst>
                                        <p:tav tm="0">
                                          <p:val>
                                            <p:strVal val="ppt_h"/>
                                          </p:val>
                                        </p:tav>
                                        <p:tav tm="100000">
                                          <p:val>
                                            <p:fltVal val="0"/>
                                          </p:val>
                                        </p:tav>
                                      </p:tavLst>
                                    </p:anim>
                                    <p:animEffect transition="out" filter="fade">
                                      <p:cBhvr>
                                        <p:cTn id="126" dur="500"/>
                                        <p:tgtEl>
                                          <p:spTgt spid="4112"/>
                                        </p:tgtEl>
                                      </p:cBhvr>
                                    </p:animEffect>
                                    <p:set>
                                      <p:cBhvr>
                                        <p:cTn id="127" dur="1" fill="hold">
                                          <p:stCondLst>
                                            <p:cond delay="499"/>
                                          </p:stCondLst>
                                        </p:cTn>
                                        <p:tgtEl>
                                          <p:spTgt spid="4112"/>
                                        </p:tgtEl>
                                        <p:attrNameLst>
                                          <p:attrName>style.visibility</p:attrName>
                                        </p:attrNameLst>
                                      </p:cBhvr>
                                      <p:to>
                                        <p:strVal val="hidden"/>
                                      </p:to>
                                    </p:set>
                                  </p:childTnLst>
                                </p:cTn>
                              </p:par>
                              <p:par>
                                <p:cTn id="128" presetID="53" presetClass="exit" presetSubtype="0" fill="hold" nodeType="withEffect">
                                  <p:stCondLst>
                                    <p:cond delay="2300"/>
                                  </p:stCondLst>
                                  <p:childTnLst>
                                    <p:anim calcmode="lin" valueType="num">
                                      <p:cBhvr>
                                        <p:cTn id="129" dur="500"/>
                                        <p:tgtEl>
                                          <p:spTgt spid="4113"/>
                                        </p:tgtEl>
                                        <p:attrNameLst>
                                          <p:attrName>ppt_w</p:attrName>
                                        </p:attrNameLst>
                                      </p:cBhvr>
                                      <p:tavLst>
                                        <p:tav tm="0">
                                          <p:val>
                                            <p:strVal val="ppt_w"/>
                                          </p:val>
                                        </p:tav>
                                        <p:tav tm="100000">
                                          <p:val>
                                            <p:fltVal val="0"/>
                                          </p:val>
                                        </p:tav>
                                      </p:tavLst>
                                    </p:anim>
                                    <p:anim calcmode="lin" valueType="num">
                                      <p:cBhvr>
                                        <p:cTn id="130" dur="500"/>
                                        <p:tgtEl>
                                          <p:spTgt spid="4113"/>
                                        </p:tgtEl>
                                        <p:attrNameLst>
                                          <p:attrName>ppt_h</p:attrName>
                                        </p:attrNameLst>
                                      </p:cBhvr>
                                      <p:tavLst>
                                        <p:tav tm="0">
                                          <p:val>
                                            <p:strVal val="ppt_h"/>
                                          </p:val>
                                        </p:tav>
                                        <p:tav tm="100000">
                                          <p:val>
                                            <p:fltVal val="0"/>
                                          </p:val>
                                        </p:tav>
                                      </p:tavLst>
                                    </p:anim>
                                    <p:animEffect transition="out" filter="fade">
                                      <p:cBhvr>
                                        <p:cTn id="131" dur="500"/>
                                        <p:tgtEl>
                                          <p:spTgt spid="4113"/>
                                        </p:tgtEl>
                                      </p:cBhvr>
                                    </p:animEffect>
                                    <p:set>
                                      <p:cBhvr>
                                        <p:cTn id="132" dur="1" fill="hold">
                                          <p:stCondLst>
                                            <p:cond delay="499"/>
                                          </p:stCondLst>
                                        </p:cTn>
                                        <p:tgtEl>
                                          <p:spTgt spid="41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rtl="0" eaLnBrk="0" fontAlgn="base" hangingPunct="0">
        <a:spcBef>
          <a:spcPct val="0"/>
        </a:spcBef>
        <a:spcAft>
          <a:spcPct val="0"/>
        </a:spcAft>
        <a:buFont typeface="Arial" pitchFamily="34" charset="0"/>
        <a:defRPr sz="2400" kern="1200">
          <a:solidFill>
            <a:srgbClr val="969696"/>
          </a:solidFill>
          <a:latin typeface="+mj-lt"/>
          <a:ea typeface="+mj-ea"/>
          <a:cs typeface="+mj-cs"/>
        </a:defRPr>
      </a:lvl1pPr>
      <a:lvl2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2pPr>
      <a:lvl3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3pPr>
      <a:lvl4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4pPr>
      <a:lvl5pPr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5pPr>
      <a:lvl6pPr marL="457155"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6pPr>
      <a:lvl7pPr marL="914309"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7pPr>
      <a:lvl8pPr marL="1371464"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8pPr>
      <a:lvl9pPr marL="1828618" algn="l" rtl="0" eaLnBrk="0" fontAlgn="base" hangingPunct="0">
        <a:spcBef>
          <a:spcPct val="0"/>
        </a:spcBef>
        <a:spcAft>
          <a:spcPct val="0"/>
        </a:spcAft>
        <a:buFont typeface="Arial" pitchFamily="34" charset="0"/>
        <a:defRPr sz="2400">
          <a:solidFill>
            <a:srgbClr val="969696"/>
          </a:solidFill>
          <a:latin typeface="Arial" pitchFamily="34" charset="0"/>
          <a:ea typeface="宋体" pitchFamily="2" charset="-122"/>
        </a:defRPr>
      </a:lvl9pPr>
    </p:titleStyle>
    <p:bodyStyle>
      <a:lvl1pPr marL="342866" indent="-342866" algn="l" rtl="0" eaLnBrk="0" fontAlgn="base" hangingPunct="0">
        <a:spcBef>
          <a:spcPct val="20000"/>
        </a:spcBef>
        <a:spcAft>
          <a:spcPct val="0"/>
        </a:spcAft>
        <a:buFont typeface="Arial" pitchFamily="34" charset="0"/>
        <a:buChar char="•"/>
        <a:defRPr sz="2000" kern="1200">
          <a:solidFill>
            <a:srgbClr val="969696"/>
          </a:solidFill>
          <a:latin typeface="+mn-lt"/>
          <a:ea typeface="+mn-ea"/>
          <a:cs typeface="+mn-cs"/>
        </a:defRPr>
      </a:lvl1pPr>
      <a:lvl2pPr marL="742876" lvl="1" indent="-285724" algn="l" rtl="0" eaLnBrk="0" fontAlgn="base" hangingPunct="0">
        <a:spcBef>
          <a:spcPct val="20000"/>
        </a:spcBef>
        <a:spcAft>
          <a:spcPct val="0"/>
        </a:spcAft>
        <a:buFont typeface="Arial" pitchFamily="34" charset="0"/>
        <a:buChar char="–"/>
        <a:defRPr sz="2000" kern="1200">
          <a:solidFill>
            <a:srgbClr val="969696"/>
          </a:solidFill>
          <a:latin typeface="+mn-lt"/>
          <a:ea typeface="+mn-ea"/>
          <a:cs typeface="+mn-cs"/>
        </a:defRPr>
      </a:lvl2pPr>
      <a:lvl3pPr marL="1142886" lvl="2" indent="-228578"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040" lvl="3" indent="-228578"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195" lvl="4" indent="-228578"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349" lvl="5"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504" lvl="6"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8658" lvl="7"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5814" lvl="8" indent="-228578" algn="l" defTabSz="914309"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309" eaLnBrk="0" fontAlgn="base" latinLnBrk="0" hangingPunct="0">
        <a:spcBef>
          <a:spcPct val="0"/>
        </a:spcBef>
        <a:spcAft>
          <a:spcPct val="0"/>
        </a:spcAft>
        <a:buFont typeface="Arial" charset="0"/>
        <a:buNone/>
        <a:defRPr sz="1900" b="0" i="0" u="none" kern="1200" baseline="0">
          <a:solidFill>
            <a:schemeClr val="tx1"/>
          </a:solidFill>
          <a:latin typeface="+mn-lt"/>
          <a:ea typeface="+mn-ea"/>
          <a:cs typeface="+mn-cs"/>
        </a:defRPr>
      </a:lvl1pPr>
      <a:lvl2pPr marL="457155" lvl="1"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2pPr>
      <a:lvl3pPr marL="914309" lvl="2"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3pPr>
      <a:lvl4pPr marL="1371464" lvl="3"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4pPr>
      <a:lvl5pPr marL="1828618" lvl="4"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5pPr>
      <a:lvl6pPr marL="2285774" lvl="5"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6pPr>
      <a:lvl7pPr marL="2742926" lvl="6"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7pPr>
      <a:lvl8pPr marL="3200080" lvl="7"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8pPr>
      <a:lvl9pPr marL="3657235" lvl="8" indent="0" algn="l" defTabSz="914309" eaLnBrk="1" fontAlgn="base" latinLnBrk="0" hangingPunct="1">
        <a:spcBef>
          <a:spcPct val="0"/>
        </a:spcBef>
        <a:spcAft>
          <a:spcPct val="0"/>
        </a:spcAft>
        <a:buFont typeface="Arial" charset="0"/>
        <a:buNone/>
        <a:defRPr sz="1900" b="0"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7.jpg"/><Relationship Id="rId4" Type="http://schemas.openxmlformats.org/officeDocument/2006/relationships/image" Target="../media/image16.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0.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9.xml"/><Relationship Id="rId1" Type="http://schemas.openxmlformats.org/officeDocument/2006/relationships/vmlDrawing" Target="../drawings/vmlDrawing2.vml"/><Relationship Id="rId5" Type="http://schemas.openxmlformats.org/officeDocument/2006/relationships/image" Target="../media/image23.emf"/><Relationship Id="rId4" Type="http://schemas.openxmlformats.org/officeDocument/2006/relationships/package" Target="../embeddings/Microsoft_Visio_Drawing2.vsdx"/></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9.xml"/><Relationship Id="rId1" Type="http://schemas.openxmlformats.org/officeDocument/2006/relationships/vmlDrawing" Target="../drawings/vmlDrawing3.vml"/><Relationship Id="rId5" Type="http://schemas.openxmlformats.org/officeDocument/2006/relationships/image" Target="../media/image24.emf"/><Relationship Id="rId4" Type="http://schemas.openxmlformats.org/officeDocument/2006/relationships/package" Target="../embeddings/Microsoft_Visio_Drawing3.vsdx"/></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9.xml"/><Relationship Id="rId1" Type="http://schemas.openxmlformats.org/officeDocument/2006/relationships/vmlDrawing" Target="../drawings/vmlDrawing4.vml"/><Relationship Id="rId5" Type="http://schemas.openxmlformats.org/officeDocument/2006/relationships/image" Target="../media/image25.emf"/><Relationship Id="rId4" Type="http://schemas.openxmlformats.org/officeDocument/2006/relationships/package" Target="../embeddings/Microsoft_Visio_Drawing4.vsdx"/></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9.xml"/><Relationship Id="rId1" Type="http://schemas.openxmlformats.org/officeDocument/2006/relationships/vmlDrawing" Target="../drawings/vmlDrawing5.vml"/><Relationship Id="rId5" Type="http://schemas.openxmlformats.org/officeDocument/2006/relationships/image" Target="../media/image26.emf"/><Relationship Id="rId4" Type="http://schemas.openxmlformats.org/officeDocument/2006/relationships/package" Target="../embeddings/Microsoft_Visio_Drawing5.vsdx"/></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0.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19.xml"/><Relationship Id="rId1" Type="http://schemas.openxmlformats.org/officeDocument/2006/relationships/slideLayout" Target="../slideLayouts/slideLayout29.xml"/><Relationship Id="rId4" Type="http://schemas.openxmlformats.org/officeDocument/2006/relationships/image" Target="../media/image28.gif"/></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29.xml"/><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29.xml"/><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29.xml"/><Relationship Id="rId5" Type="http://schemas.openxmlformats.org/officeDocument/2006/relationships/image" Target="../media/image36.png"/><Relationship Id="rId4" Type="http://schemas.openxmlformats.org/officeDocument/2006/relationships/image" Target="../media/image35.png"/></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0.jpe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0.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22.emf"/><Relationship Id="rId2" Type="http://schemas.openxmlformats.org/officeDocument/2006/relationships/slideLayout" Target="../slideLayouts/slideLayout29.xml"/><Relationship Id="rId1" Type="http://schemas.openxmlformats.org/officeDocument/2006/relationships/vmlDrawing" Target="../drawings/vmlDrawing1.vml"/><Relationship Id="rId6" Type="http://schemas.openxmlformats.org/officeDocument/2006/relationships/package" Target="../embeddings/Microsoft_Visio_Drawing1.vsdx"/><Relationship Id="rId5" Type="http://schemas.openxmlformats.org/officeDocument/2006/relationships/image" Target="../media/image21.emf"/><Relationship Id="rId4" Type="http://schemas.openxmlformats.org/officeDocument/2006/relationships/package" Target="../embeddings/Microsoft_Visio_Drawing.vsdx"/></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146" name="Freeform 5"/>
          <p:cNvSpPr>
            <a:spLocks noChangeArrowheads="1"/>
          </p:cNvSpPr>
          <p:nvPr/>
        </p:nvSpPr>
        <p:spPr bwMode="auto">
          <a:xfrm>
            <a:off x="4691063" y="3262315"/>
            <a:ext cx="1193800" cy="735012"/>
          </a:xfrm>
          <a:custGeom>
            <a:avLst/>
            <a:gdLst>
              <a:gd name="T0" fmla="*/ 157 w 2126"/>
              <a:gd name="T1" fmla="*/ 0 h 1304"/>
              <a:gd name="T2" fmla="*/ 1969 w 2126"/>
              <a:gd name="T3" fmla="*/ 0 h 1304"/>
              <a:gd name="T4" fmla="*/ 2126 w 2126"/>
              <a:gd name="T5" fmla="*/ 122 h 1304"/>
              <a:gd name="T6" fmla="*/ 2126 w 2126"/>
              <a:gd name="T7" fmla="*/ 1304 h 1304"/>
              <a:gd name="T8" fmla="*/ 0 w 2126"/>
              <a:gd name="T9" fmla="*/ 1304 h 1304"/>
              <a:gd name="T10" fmla="*/ 0 w 2126"/>
              <a:gd name="T11" fmla="*/ 122 h 1304"/>
              <a:gd name="T12" fmla="*/ 157 w 2126"/>
              <a:gd name="T13" fmla="*/ 0 h 1304"/>
            </a:gdLst>
            <a:ahLst/>
            <a:cxnLst>
              <a:cxn ang="0">
                <a:pos x="T0" y="T1"/>
              </a:cxn>
              <a:cxn ang="0">
                <a:pos x="T2" y="T3"/>
              </a:cxn>
              <a:cxn ang="0">
                <a:pos x="T4" y="T5"/>
              </a:cxn>
              <a:cxn ang="0">
                <a:pos x="T6" y="T7"/>
              </a:cxn>
              <a:cxn ang="0">
                <a:pos x="T8" y="T9"/>
              </a:cxn>
              <a:cxn ang="0">
                <a:pos x="T10" y="T11"/>
              </a:cxn>
              <a:cxn ang="0">
                <a:pos x="T12" y="T13"/>
              </a:cxn>
            </a:cxnLst>
            <a:rect l="0" t="0" r="r" b="b"/>
            <a:pathLst>
              <a:path w="2126" h="1304">
                <a:moveTo>
                  <a:pt x="157" y="0"/>
                </a:moveTo>
                <a:lnTo>
                  <a:pt x="1969" y="0"/>
                </a:lnTo>
                <a:cubicBezTo>
                  <a:pt x="2055" y="0"/>
                  <a:pt x="2126" y="55"/>
                  <a:pt x="2126" y="122"/>
                </a:cubicBezTo>
                <a:lnTo>
                  <a:pt x="2126" y="1304"/>
                </a:lnTo>
                <a:lnTo>
                  <a:pt x="0" y="1304"/>
                </a:lnTo>
                <a:lnTo>
                  <a:pt x="0" y="122"/>
                </a:lnTo>
                <a:cubicBezTo>
                  <a:pt x="0" y="55"/>
                  <a:pt x="71" y="0"/>
                  <a:pt x="157"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6147" name="Freeform 6"/>
          <p:cNvSpPr>
            <a:spLocks noChangeArrowheads="1"/>
          </p:cNvSpPr>
          <p:nvPr/>
        </p:nvSpPr>
        <p:spPr bwMode="auto">
          <a:xfrm>
            <a:off x="5884863" y="2760667"/>
            <a:ext cx="1193800" cy="1236663"/>
          </a:xfrm>
          <a:custGeom>
            <a:avLst/>
            <a:gdLst>
              <a:gd name="T0" fmla="*/ 157 w 2126"/>
              <a:gd name="T1" fmla="*/ 0 h 2194"/>
              <a:gd name="T2" fmla="*/ 1969 w 2126"/>
              <a:gd name="T3" fmla="*/ 0 h 2194"/>
              <a:gd name="T4" fmla="*/ 2126 w 2126"/>
              <a:gd name="T5" fmla="*/ 122 h 2194"/>
              <a:gd name="T6" fmla="*/ 2126 w 2126"/>
              <a:gd name="T7" fmla="*/ 2194 h 2194"/>
              <a:gd name="T8" fmla="*/ 0 w 2126"/>
              <a:gd name="T9" fmla="*/ 2194 h 2194"/>
              <a:gd name="T10" fmla="*/ 0 w 2126"/>
              <a:gd name="T11" fmla="*/ 122 h 2194"/>
              <a:gd name="T12" fmla="*/ 157 w 2126"/>
              <a:gd name="T13" fmla="*/ 0 h 2194"/>
            </a:gdLst>
            <a:ahLst/>
            <a:cxnLst>
              <a:cxn ang="0">
                <a:pos x="T0" y="T1"/>
              </a:cxn>
              <a:cxn ang="0">
                <a:pos x="T2" y="T3"/>
              </a:cxn>
              <a:cxn ang="0">
                <a:pos x="T4" y="T5"/>
              </a:cxn>
              <a:cxn ang="0">
                <a:pos x="T6" y="T7"/>
              </a:cxn>
              <a:cxn ang="0">
                <a:pos x="T8" y="T9"/>
              </a:cxn>
              <a:cxn ang="0">
                <a:pos x="T10" y="T11"/>
              </a:cxn>
              <a:cxn ang="0">
                <a:pos x="T12" y="T13"/>
              </a:cxn>
            </a:cxnLst>
            <a:rect l="0" t="0" r="r" b="b"/>
            <a:pathLst>
              <a:path w="2126" h="2194">
                <a:moveTo>
                  <a:pt x="157" y="0"/>
                </a:moveTo>
                <a:lnTo>
                  <a:pt x="1969" y="0"/>
                </a:lnTo>
                <a:cubicBezTo>
                  <a:pt x="2056" y="0"/>
                  <a:pt x="2126" y="55"/>
                  <a:pt x="2126" y="122"/>
                </a:cubicBezTo>
                <a:lnTo>
                  <a:pt x="2126" y="2194"/>
                </a:lnTo>
                <a:lnTo>
                  <a:pt x="0" y="2194"/>
                </a:lnTo>
                <a:lnTo>
                  <a:pt x="0" y="122"/>
                </a:lnTo>
                <a:cubicBezTo>
                  <a:pt x="0" y="55"/>
                  <a:pt x="71" y="0"/>
                  <a:pt x="157"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6148" name="Freeform 7"/>
          <p:cNvSpPr>
            <a:spLocks noChangeArrowheads="1"/>
          </p:cNvSpPr>
          <p:nvPr/>
        </p:nvSpPr>
        <p:spPr bwMode="auto">
          <a:xfrm>
            <a:off x="7078663" y="2211393"/>
            <a:ext cx="1193800" cy="1785937"/>
          </a:xfrm>
          <a:custGeom>
            <a:avLst/>
            <a:gdLst>
              <a:gd name="T0" fmla="*/ 158 w 2127"/>
              <a:gd name="T1" fmla="*/ 0 h 3168"/>
              <a:gd name="T2" fmla="*/ 1969 w 2127"/>
              <a:gd name="T3" fmla="*/ 0 h 3168"/>
              <a:gd name="T4" fmla="*/ 2127 w 2127"/>
              <a:gd name="T5" fmla="*/ 122 h 3168"/>
              <a:gd name="T6" fmla="*/ 2127 w 2127"/>
              <a:gd name="T7" fmla="*/ 3168 h 3168"/>
              <a:gd name="T8" fmla="*/ 0 w 2127"/>
              <a:gd name="T9" fmla="*/ 3168 h 3168"/>
              <a:gd name="T10" fmla="*/ 0 w 2127"/>
              <a:gd name="T11" fmla="*/ 122 h 3168"/>
              <a:gd name="T12" fmla="*/ 158 w 2127"/>
              <a:gd name="T13" fmla="*/ 0 h 3168"/>
            </a:gdLst>
            <a:ahLst/>
            <a:cxnLst>
              <a:cxn ang="0">
                <a:pos x="T0" y="T1"/>
              </a:cxn>
              <a:cxn ang="0">
                <a:pos x="T2" y="T3"/>
              </a:cxn>
              <a:cxn ang="0">
                <a:pos x="T4" y="T5"/>
              </a:cxn>
              <a:cxn ang="0">
                <a:pos x="T6" y="T7"/>
              </a:cxn>
              <a:cxn ang="0">
                <a:pos x="T8" y="T9"/>
              </a:cxn>
              <a:cxn ang="0">
                <a:pos x="T10" y="T11"/>
              </a:cxn>
              <a:cxn ang="0">
                <a:pos x="T12" y="T13"/>
              </a:cxn>
            </a:cxnLst>
            <a:rect l="0" t="0" r="r" b="b"/>
            <a:pathLst>
              <a:path w="2127" h="3168">
                <a:moveTo>
                  <a:pt x="158" y="0"/>
                </a:moveTo>
                <a:lnTo>
                  <a:pt x="1969" y="0"/>
                </a:lnTo>
                <a:cubicBezTo>
                  <a:pt x="2056" y="0"/>
                  <a:pt x="2127" y="55"/>
                  <a:pt x="2127" y="122"/>
                </a:cubicBezTo>
                <a:lnTo>
                  <a:pt x="2127" y="3168"/>
                </a:lnTo>
                <a:lnTo>
                  <a:pt x="0" y="3168"/>
                </a:lnTo>
                <a:lnTo>
                  <a:pt x="0" y="122"/>
                </a:lnTo>
                <a:cubicBezTo>
                  <a:pt x="0" y="55"/>
                  <a:pt x="71" y="0"/>
                  <a:pt x="15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6149" name="Freeform 8"/>
          <p:cNvSpPr>
            <a:spLocks noChangeArrowheads="1"/>
          </p:cNvSpPr>
          <p:nvPr/>
        </p:nvSpPr>
        <p:spPr bwMode="auto">
          <a:xfrm>
            <a:off x="8272463" y="1662115"/>
            <a:ext cx="1193800" cy="2335212"/>
          </a:xfrm>
          <a:custGeom>
            <a:avLst/>
            <a:gdLst>
              <a:gd name="T0" fmla="*/ 157 w 2126"/>
              <a:gd name="T1" fmla="*/ 0 h 4142"/>
              <a:gd name="T2" fmla="*/ 1969 w 2126"/>
              <a:gd name="T3" fmla="*/ 0 h 4142"/>
              <a:gd name="T4" fmla="*/ 2126 w 2126"/>
              <a:gd name="T5" fmla="*/ 122 h 4142"/>
              <a:gd name="T6" fmla="*/ 2126 w 2126"/>
              <a:gd name="T7" fmla="*/ 4142 h 4142"/>
              <a:gd name="T8" fmla="*/ 0 w 2126"/>
              <a:gd name="T9" fmla="*/ 4142 h 4142"/>
              <a:gd name="T10" fmla="*/ 0 w 2126"/>
              <a:gd name="T11" fmla="*/ 122 h 4142"/>
              <a:gd name="T12" fmla="*/ 157 w 2126"/>
              <a:gd name="T13" fmla="*/ 0 h 4142"/>
            </a:gdLst>
            <a:ahLst/>
            <a:cxnLst>
              <a:cxn ang="0">
                <a:pos x="T0" y="T1"/>
              </a:cxn>
              <a:cxn ang="0">
                <a:pos x="T2" y="T3"/>
              </a:cxn>
              <a:cxn ang="0">
                <a:pos x="T4" y="T5"/>
              </a:cxn>
              <a:cxn ang="0">
                <a:pos x="T6" y="T7"/>
              </a:cxn>
              <a:cxn ang="0">
                <a:pos x="T8" y="T9"/>
              </a:cxn>
              <a:cxn ang="0">
                <a:pos x="T10" y="T11"/>
              </a:cxn>
              <a:cxn ang="0">
                <a:pos x="T12" y="T13"/>
              </a:cxn>
            </a:cxnLst>
            <a:rect l="0" t="0" r="r" b="b"/>
            <a:pathLst>
              <a:path w="2126" h="4142">
                <a:moveTo>
                  <a:pt x="157" y="0"/>
                </a:moveTo>
                <a:lnTo>
                  <a:pt x="1969" y="0"/>
                </a:lnTo>
                <a:cubicBezTo>
                  <a:pt x="2055" y="0"/>
                  <a:pt x="2126" y="55"/>
                  <a:pt x="2126" y="122"/>
                </a:cubicBezTo>
                <a:lnTo>
                  <a:pt x="2126" y="4142"/>
                </a:lnTo>
                <a:lnTo>
                  <a:pt x="0" y="4142"/>
                </a:lnTo>
                <a:lnTo>
                  <a:pt x="0" y="122"/>
                </a:lnTo>
                <a:cubicBezTo>
                  <a:pt x="0" y="55"/>
                  <a:pt x="70" y="0"/>
                  <a:pt x="157"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6150" name="Freeform 9"/>
          <p:cNvSpPr>
            <a:spLocks noChangeArrowheads="1"/>
          </p:cNvSpPr>
          <p:nvPr/>
        </p:nvSpPr>
        <p:spPr bwMode="auto">
          <a:xfrm>
            <a:off x="9466263" y="1112843"/>
            <a:ext cx="1193800" cy="2884487"/>
          </a:xfrm>
          <a:custGeom>
            <a:avLst/>
            <a:gdLst>
              <a:gd name="T0" fmla="*/ 157 w 2126"/>
              <a:gd name="T1" fmla="*/ 0 h 5116"/>
              <a:gd name="T2" fmla="*/ 1969 w 2126"/>
              <a:gd name="T3" fmla="*/ 0 h 5116"/>
              <a:gd name="T4" fmla="*/ 2126 w 2126"/>
              <a:gd name="T5" fmla="*/ 122 h 5116"/>
              <a:gd name="T6" fmla="*/ 2126 w 2126"/>
              <a:gd name="T7" fmla="*/ 5116 h 5116"/>
              <a:gd name="T8" fmla="*/ 0 w 2126"/>
              <a:gd name="T9" fmla="*/ 5116 h 5116"/>
              <a:gd name="T10" fmla="*/ 0 w 2126"/>
              <a:gd name="T11" fmla="*/ 122 h 5116"/>
              <a:gd name="T12" fmla="*/ 157 w 2126"/>
              <a:gd name="T13" fmla="*/ 0 h 5116"/>
            </a:gdLst>
            <a:ahLst/>
            <a:cxnLst>
              <a:cxn ang="0">
                <a:pos x="T0" y="T1"/>
              </a:cxn>
              <a:cxn ang="0">
                <a:pos x="T2" y="T3"/>
              </a:cxn>
              <a:cxn ang="0">
                <a:pos x="T4" y="T5"/>
              </a:cxn>
              <a:cxn ang="0">
                <a:pos x="T6" y="T7"/>
              </a:cxn>
              <a:cxn ang="0">
                <a:pos x="T8" y="T9"/>
              </a:cxn>
              <a:cxn ang="0">
                <a:pos x="T10" y="T11"/>
              </a:cxn>
              <a:cxn ang="0">
                <a:pos x="T12" y="T13"/>
              </a:cxn>
            </a:cxnLst>
            <a:rect l="0" t="0" r="r" b="b"/>
            <a:pathLst>
              <a:path w="2126" h="5116">
                <a:moveTo>
                  <a:pt x="157" y="0"/>
                </a:moveTo>
                <a:lnTo>
                  <a:pt x="1969" y="0"/>
                </a:lnTo>
                <a:cubicBezTo>
                  <a:pt x="2055" y="0"/>
                  <a:pt x="2126" y="55"/>
                  <a:pt x="2126" y="122"/>
                </a:cubicBezTo>
                <a:lnTo>
                  <a:pt x="2126" y="5116"/>
                </a:lnTo>
                <a:lnTo>
                  <a:pt x="0" y="5116"/>
                </a:lnTo>
                <a:lnTo>
                  <a:pt x="0" y="122"/>
                </a:lnTo>
                <a:cubicBezTo>
                  <a:pt x="0" y="55"/>
                  <a:pt x="71" y="0"/>
                  <a:pt x="157" y="0"/>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6151" name="Freeform 10"/>
          <p:cNvSpPr>
            <a:spLocks noEditPoints="1" noChangeArrowheads="1"/>
          </p:cNvSpPr>
          <p:nvPr/>
        </p:nvSpPr>
        <p:spPr bwMode="auto">
          <a:xfrm>
            <a:off x="6532565" y="898530"/>
            <a:ext cx="984251" cy="1382713"/>
          </a:xfrm>
          <a:custGeom>
            <a:avLst/>
            <a:gdLst>
              <a:gd name="T0" fmla="*/ 928 w 1753"/>
              <a:gd name="T1" fmla="*/ 698 h 2452"/>
              <a:gd name="T2" fmla="*/ 1129 w 1753"/>
              <a:gd name="T3" fmla="*/ 265 h 2452"/>
              <a:gd name="T4" fmla="*/ 696 w 1753"/>
              <a:gd name="T5" fmla="*/ 64 h 2452"/>
              <a:gd name="T6" fmla="*/ 495 w 1753"/>
              <a:gd name="T7" fmla="*/ 497 h 2452"/>
              <a:gd name="T8" fmla="*/ 928 w 1753"/>
              <a:gd name="T9" fmla="*/ 698 h 2452"/>
              <a:gd name="T10" fmla="*/ 1680 w 1753"/>
              <a:gd name="T11" fmla="*/ 1096 h 2452"/>
              <a:gd name="T12" fmla="*/ 1735 w 1753"/>
              <a:gd name="T13" fmla="*/ 976 h 2452"/>
              <a:gd name="T14" fmla="*/ 1614 w 1753"/>
              <a:gd name="T15" fmla="*/ 921 h 2452"/>
              <a:gd name="T16" fmla="*/ 1233 w 1753"/>
              <a:gd name="T17" fmla="*/ 1064 h 2452"/>
              <a:gd name="T18" fmla="*/ 912 w 1753"/>
              <a:gd name="T19" fmla="*/ 815 h 2452"/>
              <a:gd name="T20" fmla="*/ 881 w 1753"/>
              <a:gd name="T21" fmla="*/ 799 h 2452"/>
              <a:gd name="T22" fmla="*/ 864 w 1753"/>
              <a:gd name="T23" fmla="*/ 795 h 2452"/>
              <a:gd name="T24" fmla="*/ 651 w 1753"/>
              <a:gd name="T25" fmla="*/ 764 h 2452"/>
              <a:gd name="T26" fmla="*/ 651 w 1753"/>
              <a:gd name="T27" fmla="*/ 764 h 2452"/>
              <a:gd name="T28" fmla="*/ 592 w 1753"/>
              <a:gd name="T29" fmla="*/ 765 h 2452"/>
              <a:gd name="T30" fmla="*/ 160 w 1753"/>
              <a:gd name="T31" fmla="*/ 923 h 2452"/>
              <a:gd name="T32" fmla="*/ 99 w 1753"/>
              <a:gd name="T33" fmla="*/ 1007 h 2452"/>
              <a:gd name="T34" fmla="*/ 10 w 1753"/>
              <a:gd name="T35" fmla="*/ 1442 h 2452"/>
              <a:gd name="T36" fmla="*/ 83 w 1753"/>
              <a:gd name="T37" fmla="*/ 1553 h 2452"/>
              <a:gd name="T38" fmla="*/ 194 w 1753"/>
              <a:gd name="T39" fmla="*/ 1480 h 2452"/>
              <a:gd name="T40" fmla="*/ 275 w 1753"/>
              <a:gd name="T41" fmla="*/ 1080 h 2452"/>
              <a:gd name="T42" fmla="*/ 495 w 1753"/>
              <a:gd name="T43" fmla="*/ 1000 h 2452"/>
              <a:gd name="T44" fmla="*/ 425 w 1753"/>
              <a:gd name="T45" fmla="*/ 1480 h 2452"/>
              <a:gd name="T46" fmla="*/ 423 w 1753"/>
              <a:gd name="T47" fmla="*/ 1511 h 2452"/>
              <a:gd name="T48" fmla="*/ 429 w 1753"/>
              <a:gd name="T49" fmla="*/ 1562 h 2452"/>
              <a:gd name="T50" fmla="*/ 574 w 1753"/>
              <a:gd name="T51" fmla="*/ 1958 h 2452"/>
              <a:gd name="T52" fmla="*/ 248 w 1753"/>
              <a:gd name="T53" fmla="*/ 2236 h 2452"/>
              <a:gd name="T54" fmla="*/ 235 w 1753"/>
              <a:gd name="T55" fmla="*/ 2398 h 2452"/>
              <a:gd name="T56" fmla="*/ 396 w 1753"/>
              <a:gd name="T57" fmla="*/ 2411 h 2452"/>
              <a:gd name="T58" fmla="*/ 776 w 1753"/>
              <a:gd name="T59" fmla="*/ 2087 h 2452"/>
              <a:gd name="T60" fmla="*/ 794 w 1753"/>
              <a:gd name="T61" fmla="*/ 2069 h 2452"/>
              <a:gd name="T62" fmla="*/ 816 w 1753"/>
              <a:gd name="T63" fmla="*/ 1953 h 2452"/>
              <a:gd name="T64" fmla="*/ 714 w 1753"/>
              <a:gd name="T65" fmla="*/ 1674 h 2452"/>
              <a:gd name="T66" fmla="*/ 997 w 1753"/>
              <a:gd name="T67" fmla="*/ 1672 h 2452"/>
              <a:gd name="T68" fmla="*/ 1104 w 1753"/>
              <a:gd name="T69" fmla="*/ 1950 h 2452"/>
              <a:gd name="T70" fmla="*/ 1252 w 1753"/>
              <a:gd name="T71" fmla="*/ 2017 h 2452"/>
              <a:gd name="T72" fmla="*/ 1318 w 1753"/>
              <a:gd name="T73" fmla="*/ 1869 h 2452"/>
              <a:gd name="T74" fmla="*/ 1186 w 1753"/>
              <a:gd name="T75" fmla="*/ 1524 h 2452"/>
              <a:gd name="T76" fmla="*/ 1174 w 1753"/>
              <a:gd name="T77" fmla="*/ 1502 h 2452"/>
              <a:gd name="T78" fmla="*/ 1073 w 1753"/>
              <a:gd name="T79" fmla="*/ 1442 h 2452"/>
              <a:gd name="T80" fmla="*/ 890 w 1753"/>
              <a:gd name="T81" fmla="*/ 1443 h 2452"/>
              <a:gd name="T82" fmla="*/ 944 w 1753"/>
              <a:gd name="T83" fmla="*/ 1076 h 2452"/>
              <a:gd name="T84" fmla="*/ 1161 w 1753"/>
              <a:gd name="T85" fmla="*/ 1245 h 2452"/>
              <a:gd name="T86" fmla="*/ 1265 w 1753"/>
              <a:gd name="T87" fmla="*/ 1252 h 2452"/>
              <a:gd name="T88" fmla="*/ 1680 w 1753"/>
              <a:gd name="T89" fmla="*/ 1096 h 2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53" h="2452">
                <a:moveTo>
                  <a:pt x="928" y="698"/>
                </a:moveTo>
                <a:cubicBezTo>
                  <a:pt x="1103" y="634"/>
                  <a:pt x="1193" y="440"/>
                  <a:pt x="1129" y="265"/>
                </a:cubicBezTo>
                <a:cubicBezTo>
                  <a:pt x="1065" y="90"/>
                  <a:pt x="871" y="0"/>
                  <a:pt x="696" y="64"/>
                </a:cubicBezTo>
                <a:cubicBezTo>
                  <a:pt x="521" y="128"/>
                  <a:pt x="431" y="322"/>
                  <a:pt x="495" y="497"/>
                </a:cubicBezTo>
                <a:cubicBezTo>
                  <a:pt x="559" y="672"/>
                  <a:pt x="753" y="762"/>
                  <a:pt x="928" y="698"/>
                </a:cubicBezTo>
                <a:close/>
                <a:moveTo>
                  <a:pt x="1680" y="1096"/>
                </a:moveTo>
                <a:cubicBezTo>
                  <a:pt x="1729" y="1078"/>
                  <a:pt x="1753" y="1024"/>
                  <a:pt x="1735" y="976"/>
                </a:cubicBezTo>
                <a:cubicBezTo>
                  <a:pt x="1717" y="927"/>
                  <a:pt x="1663" y="903"/>
                  <a:pt x="1614" y="921"/>
                </a:cubicBezTo>
                <a:lnTo>
                  <a:pt x="1233" y="1064"/>
                </a:lnTo>
                <a:lnTo>
                  <a:pt x="912" y="815"/>
                </a:lnTo>
                <a:cubicBezTo>
                  <a:pt x="903" y="808"/>
                  <a:pt x="892" y="803"/>
                  <a:pt x="881" y="799"/>
                </a:cubicBezTo>
                <a:cubicBezTo>
                  <a:pt x="876" y="797"/>
                  <a:pt x="870" y="796"/>
                  <a:pt x="864" y="795"/>
                </a:cubicBezTo>
                <a:lnTo>
                  <a:pt x="651" y="764"/>
                </a:lnTo>
                <a:cubicBezTo>
                  <a:pt x="651" y="763"/>
                  <a:pt x="651" y="763"/>
                  <a:pt x="651" y="764"/>
                </a:cubicBezTo>
                <a:cubicBezTo>
                  <a:pt x="632" y="758"/>
                  <a:pt x="611" y="758"/>
                  <a:pt x="592" y="765"/>
                </a:cubicBezTo>
                <a:lnTo>
                  <a:pt x="160" y="923"/>
                </a:lnTo>
                <a:cubicBezTo>
                  <a:pt x="124" y="936"/>
                  <a:pt x="100" y="970"/>
                  <a:pt x="99" y="1007"/>
                </a:cubicBezTo>
                <a:lnTo>
                  <a:pt x="10" y="1442"/>
                </a:lnTo>
                <a:cubicBezTo>
                  <a:pt x="0" y="1493"/>
                  <a:pt x="33" y="1542"/>
                  <a:pt x="83" y="1553"/>
                </a:cubicBezTo>
                <a:cubicBezTo>
                  <a:pt x="134" y="1563"/>
                  <a:pt x="183" y="1531"/>
                  <a:pt x="194" y="1480"/>
                </a:cubicBezTo>
                <a:lnTo>
                  <a:pt x="275" y="1080"/>
                </a:lnTo>
                <a:lnTo>
                  <a:pt x="495" y="1000"/>
                </a:lnTo>
                <a:lnTo>
                  <a:pt x="425" y="1480"/>
                </a:lnTo>
                <a:cubicBezTo>
                  <a:pt x="423" y="1490"/>
                  <a:pt x="423" y="1501"/>
                  <a:pt x="423" y="1511"/>
                </a:cubicBezTo>
                <a:cubicBezTo>
                  <a:pt x="421" y="1528"/>
                  <a:pt x="423" y="1545"/>
                  <a:pt x="429" y="1562"/>
                </a:cubicBezTo>
                <a:lnTo>
                  <a:pt x="574" y="1958"/>
                </a:lnTo>
                <a:lnTo>
                  <a:pt x="248" y="2236"/>
                </a:lnTo>
                <a:cubicBezTo>
                  <a:pt x="200" y="2277"/>
                  <a:pt x="194" y="2349"/>
                  <a:pt x="235" y="2398"/>
                </a:cubicBezTo>
                <a:cubicBezTo>
                  <a:pt x="276" y="2446"/>
                  <a:pt x="348" y="2452"/>
                  <a:pt x="396" y="2411"/>
                </a:cubicBezTo>
                <a:lnTo>
                  <a:pt x="776" y="2087"/>
                </a:lnTo>
                <a:cubicBezTo>
                  <a:pt x="783" y="2082"/>
                  <a:pt x="789" y="2075"/>
                  <a:pt x="794" y="2069"/>
                </a:cubicBezTo>
                <a:cubicBezTo>
                  <a:pt x="821" y="2038"/>
                  <a:pt x="831" y="1994"/>
                  <a:pt x="816" y="1953"/>
                </a:cubicBezTo>
                <a:lnTo>
                  <a:pt x="714" y="1674"/>
                </a:lnTo>
                <a:lnTo>
                  <a:pt x="997" y="1672"/>
                </a:lnTo>
                <a:lnTo>
                  <a:pt x="1104" y="1950"/>
                </a:lnTo>
                <a:cubicBezTo>
                  <a:pt x="1126" y="2010"/>
                  <a:pt x="1193" y="2039"/>
                  <a:pt x="1252" y="2017"/>
                </a:cubicBezTo>
                <a:cubicBezTo>
                  <a:pt x="1311" y="1994"/>
                  <a:pt x="1340" y="1928"/>
                  <a:pt x="1318" y="1869"/>
                </a:cubicBezTo>
                <a:lnTo>
                  <a:pt x="1186" y="1524"/>
                </a:lnTo>
                <a:cubicBezTo>
                  <a:pt x="1183" y="1516"/>
                  <a:pt x="1179" y="1509"/>
                  <a:pt x="1174" y="1502"/>
                </a:cubicBezTo>
                <a:cubicBezTo>
                  <a:pt x="1155" y="1466"/>
                  <a:pt x="1116" y="1441"/>
                  <a:pt x="1073" y="1442"/>
                </a:cubicBezTo>
                <a:lnTo>
                  <a:pt x="890" y="1443"/>
                </a:lnTo>
                <a:lnTo>
                  <a:pt x="944" y="1076"/>
                </a:lnTo>
                <a:lnTo>
                  <a:pt x="1161" y="1245"/>
                </a:lnTo>
                <a:cubicBezTo>
                  <a:pt x="1192" y="1269"/>
                  <a:pt x="1233" y="1271"/>
                  <a:pt x="1265" y="1252"/>
                </a:cubicBezTo>
                <a:lnTo>
                  <a:pt x="1680" y="10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grpSp>
        <p:nvGrpSpPr>
          <p:cNvPr id="6152" name="组合 31"/>
          <p:cNvGrpSpPr>
            <a:grpSpLocks/>
          </p:cNvGrpSpPr>
          <p:nvPr/>
        </p:nvGrpSpPr>
        <p:grpSpPr bwMode="auto">
          <a:xfrm>
            <a:off x="9913941" y="1300165"/>
            <a:ext cx="382587" cy="382587"/>
            <a:chOff x="0" y="0"/>
            <a:chExt cx="382588" cy="382588"/>
          </a:xfrm>
        </p:grpSpPr>
        <p:sp>
          <p:nvSpPr>
            <p:cNvPr id="6153" name="Oval 11"/>
            <p:cNvSpPr>
              <a:spLocks noChangeArrowheads="1"/>
            </p:cNvSpPr>
            <p:nvPr/>
          </p:nvSpPr>
          <p:spPr bwMode="auto">
            <a:xfrm>
              <a:off x="0" y="0"/>
              <a:ext cx="382588"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154" name="Freeform 12"/>
            <p:cNvSpPr>
              <a:spLocks noEditPoints="1" noChangeArrowheads="1"/>
            </p:cNvSpPr>
            <p:nvPr/>
          </p:nvSpPr>
          <p:spPr bwMode="auto">
            <a:xfrm>
              <a:off x="92075" y="119062"/>
              <a:ext cx="211138" cy="163513"/>
            </a:xfrm>
            <a:custGeom>
              <a:avLst/>
              <a:gdLst>
                <a:gd name="T0" fmla="*/ 244 w 377"/>
                <a:gd name="T1" fmla="*/ 56 h 291"/>
                <a:gd name="T2" fmla="*/ 58 w 377"/>
                <a:gd name="T3" fmla="*/ 67 h 291"/>
                <a:gd name="T4" fmla="*/ 58 w 377"/>
                <a:gd name="T5" fmla="*/ 99 h 291"/>
                <a:gd name="T6" fmla="*/ 244 w 377"/>
                <a:gd name="T7" fmla="*/ 110 h 291"/>
                <a:gd name="T8" fmla="*/ 58 w 377"/>
                <a:gd name="T9" fmla="*/ 99 h 291"/>
                <a:gd name="T10" fmla="*/ 215 w 377"/>
                <a:gd name="T11" fmla="*/ 140 h 291"/>
                <a:gd name="T12" fmla="*/ 58 w 377"/>
                <a:gd name="T13" fmla="*/ 151 h 291"/>
                <a:gd name="T14" fmla="*/ 298 w 377"/>
                <a:gd name="T15" fmla="*/ 192 h 291"/>
                <a:gd name="T16" fmla="*/ 298 w 377"/>
                <a:gd name="T17" fmla="*/ 226 h 291"/>
                <a:gd name="T18" fmla="*/ 264 w 377"/>
                <a:gd name="T19" fmla="*/ 226 h 291"/>
                <a:gd name="T20" fmla="*/ 264 w 377"/>
                <a:gd name="T21" fmla="*/ 192 h 291"/>
                <a:gd name="T22" fmla="*/ 298 w 377"/>
                <a:gd name="T23" fmla="*/ 192 h 291"/>
                <a:gd name="T24" fmla="*/ 305 w 377"/>
                <a:gd name="T25" fmla="*/ 68 h 291"/>
                <a:gd name="T26" fmla="*/ 340 w 377"/>
                <a:gd name="T27" fmla="*/ 67 h 291"/>
                <a:gd name="T28" fmla="*/ 308 w 377"/>
                <a:gd name="T29" fmla="*/ 0 h 291"/>
                <a:gd name="T30" fmla="*/ 318 w 377"/>
                <a:gd name="T31" fmla="*/ 5 h 291"/>
                <a:gd name="T32" fmla="*/ 377 w 377"/>
                <a:gd name="T33" fmla="*/ 61 h 291"/>
                <a:gd name="T34" fmla="*/ 377 w 377"/>
                <a:gd name="T35" fmla="*/ 240 h 291"/>
                <a:gd name="T36" fmla="*/ 362 w 377"/>
                <a:gd name="T37" fmla="*/ 254 h 291"/>
                <a:gd name="T38" fmla="*/ 324 w 377"/>
                <a:gd name="T39" fmla="*/ 280 h 291"/>
                <a:gd name="T40" fmla="*/ 297 w 377"/>
                <a:gd name="T41" fmla="*/ 291 h 291"/>
                <a:gd name="T42" fmla="*/ 281 w 377"/>
                <a:gd name="T43" fmla="*/ 255 h 291"/>
                <a:gd name="T44" fmla="*/ 265 w 377"/>
                <a:gd name="T45" fmla="*/ 291 h 291"/>
                <a:gd name="T46" fmla="*/ 238 w 377"/>
                <a:gd name="T47" fmla="*/ 280 h 291"/>
                <a:gd name="T48" fmla="*/ 149 w 377"/>
                <a:gd name="T49" fmla="*/ 254 h 291"/>
                <a:gd name="T50" fmla="*/ 0 w 377"/>
                <a:gd name="T51" fmla="*/ 0 h 291"/>
                <a:gd name="T52" fmla="*/ 149 w 377"/>
                <a:gd name="T53" fmla="*/ 225 h 291"/>
                <a:gd name="T54" fmla="*/ 235 w 377"/>
                <a:gd name="T55" fmla="*/ 209 h 291"/>
                <a:gd name="T56" fmla="*/ 281 w 377"/>
                <a:gd name="T57" fmla="*/ 163 h 291"/>
                <a:gd name="T58" fmla="*/ 327 w 377"/>
                <a:gd name="T59" fmla="*/ 209 h 291"/>
                <a:gd name="T60" fmla="*/ 348 w 377"/>
                <a:gd name="T61" fmla="*/ 225 h 291"/>
                <a:gd name="T62" fmla="*/ 297 w 377"/>
                <a:gd name="T63" fmla="*/ 83 h 291"/>
                <a:gd name="T64" fmla="*/ 289 w 377"/>
                <a:gd name="T65" fmla="*/ 75 h 291"/>
                <a:gd name="T66" fmla="*/ 29 w 377"/>
                <a:gd name="T67" fmla="*/ 3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7" h="291">
                  <a:moveTo>
                    <a:pt x="58" y="56"/>
                  </a:moveTo>
                  <a:lnTo>
                    <a:pt x="244" y="56"/>
                  </a:lnTo>
                  <a:lnTo>
                    <a:pt x="244" y="67"/>
                  </a:lnTo>
                  <a:lnTo>
                    <a:pt x="58" y="67"/>
                  </a:lnTo>
                  <a:lnTo>
                    <a:pt x="58" y="56"/>
                  </a:lnTo>
                  <a:close/>
                  <a:moveTo>
                    <a:pt x="58" y="99"/>
                  </a:moveTo>
                  <a:lnTo>
                    <a:pt x="244" y="99"/>
                  </a:lnTo>
                  <a:lnTo>
                    <a:pt x="244" y="110"/>
                  </a:lnTo>
                  <a:lnTo>
                    <a:pt x="58" y="110"/>
                  </a:lnTo>
                  <a:lnTo>
                    <a:pt x="58" y="99"/>
                  </a:lnTo>
                  <a:close/>
                  <a:moveTo>
                    <a:pt x="58" y="140"/>
                  </a:moveTo>
                  <a:lnTo>
                    <a:pt x="215" y="140"/>
                  </a:lnTo>
                  <a:lnTo>
                    <a:pt x="215" y="151"/>
                  </a:lnTo>
                  <a:lnTo>
                    <a:pt x="58" y="151"/>
                  </a:lnTo>
                  <a:lnTo>
                    <a:pt x="58" y="140"/>
                  </a:lnTo>
                  <a:close/>
                  <a:moveTo>
                    <a:pt x="298" y="192"/>
                  </a:moveTo>
                  <a:cubicBezTo>
                    <a:pt x="302" y="197"/>
                    <a:pt x="305" y="203"/>
                    <a:pt x="305" y="209"/>
                  </a:cubicBezTo>
                  <a:cubicBezTo>
                    <a:pt x="305" y="216"/>
                    <a:pt x="302" y="222"/>
                    <a:pt x="298" y="226"/>
                  </a:cubicBezTo>
                  <a:cubicBezTo>
                    <a:pt x="294" y="231"/>
                    <a:pt x="288" y="233"/>
                    <a:pt x="281" y="233"/>
                  </a:cubicBezTo>
                  <a:cubicBezTo>
                    <a:pt x="274" y="233"/>
                    <a:pt x="268" y="231"/>
                    <a:pt x="264" y="226"/>
                  </a:cubicBezTo>
                  <a:cubicBezTo>
                    <a:pt x="260" y="222"/>
                    <a:pt x="257" y="216"/>
                    <a:pt x="257" y="209"/>
                  </a:cubicBezTo>
                  <a:cubicBezTo>
                    <a:pt x="257" y="203"/>
                    <a:pt x="260" y="197"/>
                    <a:pt x="264" y="192"/>
                  </a:cubicBezTo>
                  <a:cubicBezTo>
                    <a:pt x="268" y="188"/>
                    <a:pt x="274" y="185"/>
                    <a:pt x="281" y="185"/>
                  </a:cubicBezTo>
                  <a:cubicBezTo>
                    <a:pt x="288" y="185"/>
                    <a:pt x="294" y="188"/>
                    <a:pt x="298" y="192"/>
                  </a:cubicBezTo>
                  <a:close/>
                  <a:moveTo>
                    <a:pt x="340" y="67"/>
                  </a:moveTo>
                  <a:lnTo>
                    <a:pt x="305" y="68"/>
                  </a:lnTo>
                  <a:lnTo>
                    <a:pt x="308" y="35"/>
                  </a:lnTo>
                  <a:lnTo>
                    <a:pt x="340" y="67"/>
                  </a:lnTo>
                  <a:close/>
                  <a:moveTo>
                    <a:pt x="0" y="0"/>
                  </a:moveTo>
                  <a:lnTo>
                    <a:pt x="308" y="0"/>
                  </a:lnTo>
                  <a:lnTo>
                    <a:pt x="314" y="0"/>
                  </a:lnTo>
                  <a:lnTo>
                    <a:pt x="318" y="5"/>
                  </a:lnTo>
                  <a:lnTo>
                    <a:pt x="372" y="57"/>
                  </a:lnTo>
                  <a:lnTo>
                    <a:pt x="377" y="61"/>
                  </a:lnTo>
                  <a:lnTo>
                    <a:pt x="377" y="67"/>
                  </a:lnTo>
                  <a:lnTo>
                    <a:pt x="377" y="240"/>
                  </a:lnTo>
                  <a:lnTo>
                    <a:pt x="377" y="254"/>
                  </a:lnTo>
                  <a:lnTo>
                    <a:pt x="362" y="254"/>
                  </a:lnTo>
                  <a:lnTo>
                    <a:pt x="314" y="254"/>
                  </a:lnTo>
                  <a:lnTo>
                    <a:pt x="324" y="280"/>
                  </a:lnTo>
                  <a:lnTo>
                    <a:pt x="306" y="280"/>
                  </a:lnTo>
                  <a:lnTo>
                    <a:pt x="297" y="291"/>
                  </a:lnTo>
                  <a:lnTo>
                    <a:pt x="281" y="255"/>
                  </a:lnTo>
                  <a:lnTo>
                    <a:pt x="265" y="291"/>
                  </a:lnTo>
                  <a:lnTo>
                    <a:pt x="256" y="280"/>
                  </a:lnTo>
                  <a:lnTo>
                    <a:pt x="238" y="280"/>
                  </a:lnTo>
                  <a:lnTo>
                    <a:pt x="248" y="254"/>
                  </a:lnTo>
                  <a:lnTo>
                    <a:pt x="149" y="254"/>
                  </a:lnTo>
                  <a:lnTo>
                    <a:pt x="0" y="254"/>
                  </a:lnTo>
                  <a:lnTo>
                    <a:pt x="0" y="0"/>
                  </a:lnTo>
                  <a:close/>
                  <a:moveTo>
                    <a:pt x="29" y="225"/>
                  </a:moveTo>
                  <a:lnTo>
                    <a:pt x="149" y="225"/>
                  </a:lnTo>
                  <a:lnTo>
                    <a:pt x="238" y="225"/>
                  </a:lnTo>
                  <a:cubicBezTo>
                    <a:pt x="236" y="220"/>
                    <a:pt x="235" y="215"/>
                    <a:pt x="235" y="209"/>
                  </a:cubicBezTo>
                  <a:cubicBezTo>
                    <a:pt x="235" y="197"/>
                    <a:pt x="240" y="185"/>
                    <a:pt x="249" y="177"/>
                  </a:cubicBezTo>
                  <a:cubicBezTo>
                    <a:pt x="257" y="168"/>
                    <a:pt x="268" y="163"/>
                    <a:pt x="281" y="163"/>
                  </a:cubicBezTo>
                  <a:cubicBezTo>
                    <a:pt x="294" y="163"/>
                    <a:pt x="305" y="168"/>
                    <a:pt x="314" y="177"/>
                  </a:cubicBezTo>
                  <a:cubicBezTo>
                    <a:pt x="322" y="185"/>
                    <a:pt x="327" y="197"/>
                    <a:pt x="327" y="209"/>
                  </a:cubicBezTo>
                  <a:cubicBezTo>
                    <a:pt x="327" y="215"/>
                    <a:pt x="326" y="220"/>
                    <a:pt x="324" y="225"/>
                  </a:cubicBezTo>
                  <a:lnTo>
                    <a:pt x="348" y="225"/>
                  </a:lnTo>
                  <a:lnTo>
                    <a:pt x="348" y="81"/>
                  </a:lnTo>
                  <a:lnTo>
                    <a:pt x="297" y="83"/>
                  </a:lnTo>
                  <a:lnTo>
                    <a:pt x="289" y="83"/>
                  </a:lnTo>
                  <a:lnTo>
                    <a:pt x="289" y="75"/>
                  </a:lnTo>
                  <a:lnTo>
                    <a:pt x="293" y="30"/>
                  </a:lnTo>
                  <a:lnTo>
                    <a:pt x="29" y="30"/>
                  </a:lnTo>
                  <a:lnTo>
                    <a:pt x="29" y="225"/>
                  </a:lnTo>
                  <a:close/>
                </a:path>
              </a:pathLst>
            </a:custGeom>
            <a:solidFill>
              <a:srgbClr val="E8550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6155" name="组合 32"/>
          <p:cNvGrpSpPr>
            <a:grpSpLocks/>
          </p:cNvGrpSpPr>
          <p:nvPr/>
        </p:nvGrpSpPr>
        <p:grpSpPr bwMode="auto">
          <a:xfrm>
            <a:off x="8696327" y="1833565"/>
            <a:ext cx="382588" cy="382587"/>
            <a:chOff x="0" y="0"/>
            <a:chExt cx="382588" cy="382588"/>
          </a:xfrm>
        </p:grpSpPr>
        <p:sp>
          <p:nvSpPr>
            <p:cNvPr id="6156" name="Oval 13"/>
            <p:cNvSpPr>
              <a:spLocks noChangeArrowheads="1"/>
            </p:cNvSpPr>
            <p:nvPr/>
          </p:nvSpPr>
          <p:spPr bwMode="auto">
            <a:xfrm>
              <a:off x="0" y="0"/>
              <a:ext cx="382588"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157" name="Freeform 14"/>
            <p:cNvSpPr>
              <a:spLocks noEditPoints="1" noChangeArrowheads="1"/>
            </p:cNvSpPr>
            <p:nvPr/>
          </p:nvSpPr>
          <p:spPr bwMode="auto">
            <a:xfrm>
              <a:off x="58738" y="69850"/>
              <a:ext cx="269875" cy="231775"/>
            </a:xfrm>
            <a:custGeom>
              <a:avLst/>
              <a:gdLst>
                <a:gd name="T0" fmla="*/ 298 w 480"/>
                <a:gd name="T1" fmla="*/ 86 h 410"/>
                <a:gd name="T2" fmla="*/ 287 w 480"/>
                <a:gd name="T3" fmla="*/ 112 h 410"/>
                <a:gd name="T4" fmla="*/ 272 w 480"/>
                <a:gd name="T5" fmla="*/ 124 h 410"/>
                <a:gd name="T6" fmla="*/ 261 w 480"/>
                <a:gd name="T7" fmla="*/ 128 h 410"/>
                <a:gd name="T8" fmla="*/ 247 w 480"/>
                <a:gd name="T9" fmla="*/ 129 h 410"/>
                <a:gd name="T10" fmla="*/ 226 w 480"/>
                <a:gd name="T11" fmla="*/ 122 h 410"/>
                <a:gd name="T12" fmla="*/ 213 w 480"/>
                <a:gd name="T13" fmla="*/ 110 h 410"/>
                <a:gd name="T14" fmla="*/ 204 w 480"/>
                <a:gd name="T15" fmla="*/ 92 h 410"/>
                <a:gd name="T16" fmla="*/ 203 w 480"/>
                <a:gd name="T17" fmla="*/ 78 h 410"/>
                <a:gd name="T18" fmla="*/ 209 w 480"/>
                <a:gd name="T19" fmla="*/ 58 h 410"/>
                <a:gd name="T20" fmla="*/ 221 w 480"/>
                <a:gd name="T21" fmla="*/ 45 h 410"/>
                <a:gd name="T22" fmla="*/ 239 w 480"/>
                <a:gd name="T23" fmla="*/ 36 h 410"/>
                <a:gd name="T24" fmla="*/ 252 w 480"/>
                <a:gd name="T25" fmla="*/ 34 h 410"/>
                <a:gd name="T26" fmla="*/ 269 w 480"/>
                <a:gd name="T27" fmla="*/ 38 h 410"/>
                <a:gd name="T28" fmla="*/ 286 w 480"/>
                <a:gd name="T29" fmla="*/ 50 h 410"/>
                <a:gd name="T30" fmla="*/ 296 w 480"/>
                <a:gd name="T31" fmla="*/ 67 h 410"/>
                <a:gd name="T32" fmla="*/ 312 w 480"/>
                <a:gd name="T33" fmla="*/ 57 h 410"/>
                <a:gd name="T34" fmla="*/ 193 w 480"/>
                <a:gd name="T35" fmla="*/ 23 h 410"/>
                <a:gd name="T36" fmla="*/ 225 w 480"/>
                <a:gd name="T37" fmla="*/ 142 h 410"/>
                <a:gd name="T38" fmla="*/ 333 w 480"/>
                <a:gd name="T39" fmla="*/ 82 h 410"/>
                <a:gd name="T40" fmla="*/ 225 w 480"/>
                <a:gd name="T41" fmla="*/ 292 h 410"/>
                <a:gd name="T42" fmla="*/ 195 w 480"/>
                <a:gd name="T43" fmla="*/ 332 h 410"/>
                <a:gd name="T44" fmla="*/ 163 w 480"/>
                <a:gd name="T45" fmla="*/ 347 h 410"/>
                <a:gd name="T46" fmla="*/ 142 w 480"/>
                <a:gd name="T47" fmla="*/ 348 h 410"/>
                <a:gd name="T48" fmla="*/ 118 w 480"/>
                <a:gd name="T49" fmla="*/ 344 h 410"/>
                <a:gd name="T50" fmla="*/ 85 w 480"/>
                <a:gd name="T51" fmla="*/ 323 h 410"/>
                <a:gd name="T52" fmla="*/ 68 w 480"/>
                <a:gd name="T53" fmla="*/ 297 h 410"/>
                <a:gd name="T54" fmla="*/ 61 w 480"/>
                <a:gd name="T55" fmla="*/ 261 h 410"/>
                <a:gd name="T56" fmla="*/ 65 w 480"/>
                <a:gd name="T57" fmla="*/ 237 h 410"/>
                <a:gd name="T58" fmla="*/ 84 w 480"/>
                <a:gd name="T59" fmla="*/ 206 h 410"/>
                <a:gd name="T60" fmla="*/ 110 w 480"/>
                <a:gd name="T61" fmla="*/ 187 h 410"/>
                <a:gd name="T62" fmla="*/ 145 w 480"/>
                <a:gd name="T63" fmla="*/ 179 h 410"/>
                <a:gd name="T64" fmla="*/ 169 w 480"/>
                <a:gd name="T65" fmla="*/ 183 h 410"/>
                <a:gd name="T66" fmla="*/ 197 w 480"/>
                <a:gd name="T67" fmla="*/ 197 h 410"/>
                <a:gd name="T68" fmla="*/ 221 w 480"/>
                <a:gd name="T69" fmla="*/ 225 h 410"/>
                <a:gd name="T70" fmla="*/ 230 w 480"/>
                <a:gd name="T71" fmla="*/ 258 h 410"/>
                <a:gd name="T72" fmla="*/ 262 w 480"/>
                <a:gd name="T73" fmla="*/ 249 h 410"/>
                <a:gd name="T74" fmla="*/ 72 w 480"/>
                <a:gd name="T75" fmla="*/ 138 h 410"/>
                <a:gd name="T76" fmla="*/ 73 w 480"/>
                <a:gd name="T77" fmla="*/ 357 h 410"/>
                <a:gd name="T78" fmla="*/ 287 w 480"/>
                <a:gd name="T79" fmla="*/ 301 h 410"/>
                <a:gd name="T80" fmla="*/ 434 w 480"/>
                <a:gd name="T81" fmla="*/ 246 h 410"/>
                <a:gd name="T82" fmla="*/ 413 w 480"/>
                <a:gd name="T83" fmla="*/ 273 h 410"/>
                <a:gd name="T84" fmla="*/ 390 w 480"/>
                <a:gd name="T85" fmla="*/ 284 h 410"/>
                <a:gd name="T86" fmla="*/ 375 w 480"/>
                <a:gd name="T87" fmla="*/ 285 h 410"/>
                <a:gd name="T88" fmla="*/ 359 w 480"/>
                <a:gd name="T89" fmla="*/ 282 h 410"/>
                <a:gd name="T90" fmla="*/ 335 w 480"/>
                <a:gd name="T91" fmla="*/ 267 h 410"/>
                <a:gd name="T92" fmla="*/ 323 w 480"/>
                <a:gd name="T93" fmla="*/ 249 h 410"/>
                <a:gd name="T94" fmla="*/ 318 w 480"/>
                <a:gd name="T95" fmla="*/ 223 h 410"/>
                <a:gd name="T96" fmla="*/ 322 w 480"/>
                <a:gd name="T97" fmla="*/ 206 h 410"/>
                <a:gd name="T98" fmla="*/ 335 w 480"/>
                <a:gd name="T99" fmla="*/ 185 h 410"/>
                <a:gd name="T100" fmla="*/ 353 w 480"/>
                <a:gd name="T101" fmla="*/ 172 h 410"/>
                <a:gd name="T102" fmla="*/ 377 w 480"/>
                <a:gd name="T103" fmla="*/ 166 h 410"/>
                <a:gd name="T104" fmla="*/ 394 w 480"/>
                <a:gd name="T105" fmla="*/ 168 h 410"/>
                <a:gd name="T106" fmla="*/ 414 w 480"/>
                <a:gd name="T107" fmla="*/ 178 h 410"/>
                <a:gd name="T108" fmla="*/ 431 w 480"/>
                <a:gd name="T109" fmla="*/ 198 h 410"/>
                <a:gd name="T110" fmla="*/ 437 w 480"/>
                <a:gd name="T111" fmla="*/ 221 h 410"/>
                <a:gd name="T112" fmla="*/ 460 w 480"/>
                <a:gd name="T113" fmla="*/ 215 h 410"/>
                <a:gd name="T114" fmla="*/ 326 w 480"/>
                <a:gd name="T115" fmla="*/ 137 h 410"/>
                <a:gd name="T116" fmla="*/ 327 w 480"/>
                <a:gd name="T117" fmla="*/ 291 h 410"/>
                <a:gd name="T118" fmla="*/ 477 w 480"/>
                <a:gd name="T119" fmla="*/ 252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0" h="410">
                  <a:moveTo>
                    <a:pt x="298" y="76"/>
                  </a:moveTo>
                  <a:cubicBezTo>
                    <a:pt x="298" y="76"/>
                    <a:pt x="298" y="76"/>
                    <a:pt x="298" y="77"/>
                  </a:cubicBezTo>
                  <a:cubicBezTo>
                    <a:pt x="298" y="77"/>
                    <a:pt x="298" y="78"/>
                    <a:pt x="298" y="78"/>
                  </a:cubicBezTo>
                  <a:cubicBezTo>
                    <a:pt x="298" y="78"/>
                    <a:pt x="298" y="79"/>
                    <a:pt x="298" y="79"/>
                  </a:cubicBezTo>
                  <a:cubicBezTo>
                    <a:pt x="298" y="80"/>
                    <a:pt x="298" y="80"/>
                    <a:pt x="298" y="81"/>
                  </a:cubicBezTo>
                  <a:cubicBezTo>
                    <a:pt x="298" y="81"/>
                    <a:pt x="298" y="81"/>
                    <a:pt x="298" y="81"/>
                  </a:cubicBezTo>
                  <a:cubicBezTo>
                    <a:pt x="298" y="82"/>
                    <a:pt x="298" y="82"/>
                    <a:pt x="298" y="83"/>
                  </a:cubicBezTo>
                  <a:cubicBezTo>
                    <a:pt x="298" y="83"/>
                    <a:pt x="298" y="84"/>
                    <a:pt x="298" y="84"/>
                  </a:cubicBezTo>
                  <a:cubicBezTo>
                    <a:pt x="298" y="84"/>
                    <a:pt x="298" y="85"/>
                    <a:pt x="298" y="85"/>
                  </a:cubicBezTo>
                  <a:cubicBezTo>
                    <a:pt x="298" y="86"/>
                    <a:pt x="298" y="86"/>
                    <a:pt x="298" y="86"/>
                  </a:cubicBezTo>
                  <a:cubicBezTo>
                    <a:pt x="298" y="90"/>
                    <a:pt x="297" y="93"/>
                    <a:pt x="296" y="96"/>
                  </a:cubicBezTo>
                  <a:cubicBezTo>
                    <a:pt x="295" y="97"/>
                    <a:pt x="295" y="97"/>
                    <a:pt x="295" y="98"/>
                  </a:cubicBezTo>
                  <a:cubicBezTo>
                    <a:pt x="295" y="98"/>
                    <a:pt x="295" y="98"/>
                    <a:pt x="295" y="98"/>
                  </a:cubicBezTo>
                  <a:cubicBezTo>
                    <a:pt x="295" y="99"/>
                    <a:pt x="295" y="99"/>
                    <a:pt x="294" y="100"/>
                  </a:cubicBezTo>
                  <a:cubicBezTo>
                    <a:pt x="294" y="100"/>
                    <a:pt x="294" y="100"/>
                    <a:pt x="294" y="100"/>
                  </a:cubicBezTo>
                  <a:cubicBezTo>
                    <a:pt x="294" y="102"/>
                    <a:pt x="293" y="103"/>
                    <a:pt x="292" y="104"/>
                  </a:cubicBezTo>
                  <a:cubicBezTo>
                    <a:pt x="292" y="105"/>
                    <a:pt x="292" y="105"/>
                    <a:pt x="292" y="105"/>
                  </a:cubicBezTo>
                  <a:cubicBezTo>
                    <a:pt x="292" y="105"/>
                    <a:pt x="292" y="106"/>
                    <a:pt x="291" y="106"/>
                  </a:cubicBezTo>
                  <a:cubicBezTo>
                    <a:pt x="291" y="106"/>
                    <a:pt x="291" y="106"/>
                    <a:pt x="291" y="106"/>
                  </a:cubicBezTo>
                  <a:cubicBezTo>
                    <a:pt x="290" y="108"/>
                    <a:pt x="289" y="110"/>
                    <a:pt x="287" y="112"/>
                  </a:cubicBezTo>
                  <a:cubicBezTo>
                    <a:pt x="287" y="112"/>
                    <a:pt x="287" y="112"/>
                    <a:pt x="287" y="112"/>
                  </a:cubicBezTo>
                  <a:cubicBezTo>
                    <a:pt x="287" y="112"/>
                    <a:pt x="286" y="113"/>
                    <a:pt x="286" y="113"/>
                  </a:cubicBezTo>
                  <a:cubicBezTo>
                    <a:pt x="286" y="113"/>
                    <a:pt x="286" y="113"/>
                    <a:pt x="286" y="113"/>
                  </a:cubicBezTo>
                  <a:cubicBezTo>
                    <a:pt x="285" y="115"/>
                    <a:pt x="283" y="116"/>
                    <a:pt x="282" y="117"/>
                  </a:cubicBezTo>
                  <a:cubicBezTo>
                    <a:pt x="282" y="117"/>
                    <a:pt x="282" y="117"/>
                    <a:pt x="282" y="117"/>
                  </a:cubicBezTo>
                  <a:cubicBezTo>
                    <a:pt x="282" y="117"/>
                    <a:pt x="281" y="118"/>
                    <a:pt x="281" y="118"/>
                  </a:cubicBezTo>
                  <a:cubicBezTo>
                    <a:pt x="281" y="118"/>
                    <a:pt x="281" y="118"/>
                    <a:pt x="281" y="118"/>
                  </a:cubicBezTo>
                  <a:cubicBezTo>
                    <a:pt x="280" y="119"/>
                    <a:pt x="280" y="119"/>
                    <a:pt x="279" y="119"/>
                  </a:cubicBezTo>
                  <a:cubicBezTo>
                    <a:pt x="277" y="121"/>
                    <a:pt x="275" y="123"/>
                    <a:pt x="272" y="124"/>
                  </a:cubicBezTo>
                  <a:cubicBezTo>
                    <a:pt x="271" y="124"/>
                    <a:pt x="271" y="125"/>
                    <a:pt x="270" y="125"/>
                  </a:cubicBezTo>
                  <a:cubicBezTo>
                    <a:pt x="270" y="125"/>
                    <a:pt x="270" y="125"/>
                    <a:pt x="269" y="125"/>
                  </a:cubicBezTo>
                  <a:cubicBezTo>
                    <a:pt x="269" y="125"/>
                    <a:pt x="269" y="125"/>
                    <a:pt x="268" y="126"/>
                  </a:cubicBezTo>
                  <a:cubicBezTo>
                    <a:pt x="268" y="126"/>
                    <a:pt x="268" y="126"/>
                    <a:pt x="267" y="126"/>
                  </a:cubicBezTo>
                  <a:cubicBezTo>
                    <a:pt x="267" y="126"/>
                    <a:pt x="266" y="126"/>
                    <a:pt x="266" y="127"/>
                  </a:cubicBezTo>
                  <a:cubicBezTo>
                    <a:pt x="266" y="127"/>
                    <a:pt x="266" y="127"/>
                    <a:pt x="265" y="127"/>
                  </a:cubicBezTo>
                  <a:cubicBezTo>
                    <a:pt x="265" y="127"/>
                    <a:pt x="264" y="127"/>
                    <a:pt x="263" y="127"/>
                  </a:cubicBezTo>
                  <a:cubicBezTo>
                    <a:pt x="263" y="127"/>
                    <a:pt x="263" y="127"/>
                    <a:pt x="263" y="127"/>
                  </a:cubicBezTo>
                  <a:cubicBezTo>
                    <a:pt x="262" y="128"/>
                    <a:pt x="262" y="128"/>
                    <a:pt x="261" y="128"/>
                  </a:cubicBezTo>
                  <a:cubicBezTo>
                    <a:pt x="261" y="128"/>
                    <a:pt x="261" y="128"/>
                    <a:pt x="261" y="128"/>
                  </a:cubicBezTo>
                  <a:cubicBezTo>
                    <a:pt x="260" y="128"/>
                    <a:pt x="259" y="128"/>
                    <a:pt x="258" y="128"/>
                  </a:cubicBezTo>
                  <a:cubicBezTo>
                    <a:pt x="258" y="128"/>
                    <a:pt x="257" y="129"/>
                    <a:pt x="256" y="129"/>
                  </a:cubicBezTo>
                  <a:cubicBezTo>
                    <a:pt x="256" y="129"/>
                    <a:pt x="256" y="129"/>
                    <a:pt x="256" y="129"/>
                  </a:cubicBezTo>
                  <a:cubicBezTo>
                    <a:pt x="255" y="129"/>
                    <a:pt x="255" y="129"/>
                    <a:pt x="254" y="129"/>
                  </a:cubicBezTo>
                  <a:cubicBezTo>
                    <a:pt x="254" y="129"/>
                    <a:pt x="254" y="129"/>
                    <a:pt x="253" y="129"/>
                  </a:cubicBezTo>
                  <a:cubicBezTo>
                    <a:pt x="253" y="129"/>
                    <a:pt x="252" y="129"/>
                    <a:pt x="251" y="129"/>
                  </a:cubicBezTo>
                  <a:cubicBezTo>
                    <a:pt x="251" y="129"/>
                    <a:pt x="251" y="129"/>
                    <a:pt x="251" y="129"/>
                  </a:cubicBezTo>
                  <a:cubicBezTo>
                    <a:pt x="250" y="129"/>
                    <a:pt x="250" y="129"/>
                    <a:pt x="249" y="129"/>
                  </a:cubicBezTo>
                  <a:cubicBezTo>
                    <a:pt x="249" y="129"/>
                    <a:pt x="249" y="129"/>
                    <a:pt x="248" y="129"/>
                  </a:cubicBezTo>
                  <a:cubicBezTo>
                    <a:pt x="248" y="129"/>
                    <a:pt x="247" y="129"/>
                    <a:pt x="247" y="129"/>
                  </a:cubicBezTo>
                  <a:cubicBezTo>
                    <a:pt x="247" y="129"/>
                    <a:pt x="247" y="129"/>
                    <a:pt x="246" y="129"/>
                  </a:cubicBezTo>
                  <a:cubicBezTo>
                    <a:pt x="246" y="129"/>
                    <a:pt x="245" y="129"/>
                    <a:pt x="244" y="129"/>
                  </a:cubicBezTo>
                  <a:cubicBezTo>
                    <a:pt x="241" y="128"/>
                    <a:pt x="239" y="127"/>
                    <a:pt x="236" y="127"/>
                  </a:cubicBezTo>
                  <a:cubicBezTo>
                    <a:pt x="235" y="126"/>
                    <a:pt x="235" y="126"/>
                    <a:pt x="234" y="126"/>
                  </a:cubicBezTo>
                  <a:cubicBezTo>
                    <a:pt x="234" y="126"/>
                    <a:pt x="234" y="126"/>
                    <a:pt x="234" y="126"/>
                  </a:cubicBezTo>
                  <a:cubicBezTo>
                    <a:pt x="233" y="126"/>
                    <a:pt x="233" y="126"/>
                    <a:pt x="232" y="125"/>
                  </a:cubicBezTo>
                  <a:cubicBezTo>
                    <a:pt x="232" y="125"/>
                    <a:pt x="232" y="125"/>
                    <a:pt x="232" y="125"/>
                  </a:cubicBezTo>
                  <a:cubicBezTo>
                    <a:pt x="231" y="125"/>
                    <a:pt x="229" y="124"/>
                    <a:pt x="228" y="123"/>
                  </a:cubicBezTo>
                  <a:cubicBezTo>
                    <a:pt x="228" y="123"/>
                    <a:pt x="228" y="123"/>
                    <a:pt x="228" y="123"/>
                  </a:cubicBezTo>
                  <a:cubicBezTo>
                    <a:pt x="227" y="123"/>
                    <a:pt x="227" y="122"/>
                    <a:pt x="226" y="122"/>
                  </a:cubicBezTo>
                  <a:cubicBezTo>
                    <a:pt x="226" y="122"/>
                    <a:pt x="226" y="122"/>
                    <a:pt x="226" y="122"/>
                  </a:cubicBezTo>
                  <a:cubicBezTo>
                    <a:pt x="224" y="121"/>
                    <a:pt x="222" y="119"/>
                    <a:pt x="221" y="118"/>
                  </a:cubicBezTo>
                  <a:cubicBezTo>
                    <a:pt x="220" y="118"/>
                    <a:pt x="220" y="118"/>
                    <a:pt x="220" y="118"/>
                  </a:cubicBezTo>
                  <a:cubicBezTo>
                    <a:pt x="220" y="118"/>
                    <a:pt x="219" y="117"/>
                    <a:pt x="219" y="117"/>
                  </a:cubicBezTo>
                  <a:cubicBezTo>
                    <a:pt x="219" y="117"/>
                    <a:pt x="219" y="117"/>
                    <a:pt x="219" y="117"/>
                  </a:cubicBezTo>
                  <a:cubicBezTo>
                    <a:pt x="218" y="116"/>
                    <a:pt x="216" y="114"/>
                    <a:pt x="215" y="113"/>
                  </a:cubicBezTo>
                  <a:cubicBezTo>
                    <a:pt x="215" y="113"/>
                    <a:pt x="215" y="113"/>
                    <a:pt x="215" y="113"/>
                  </a:cubicBezTo>
                  <a:cubicBezTo>
                    <a:pt x="215" y="113"/>
                    <a:pt x="215" y="112"/>
                    <a:pt x="214" y="112"/>
                  </a:cubicBezTo>
                  <a:cubicBezTo>
                    <a:pt x="214" y="112"/>
                    <a:pt x="214" y="112"/>
                    <a:pt x="214" y="111"/>
                  </a:cubicBezTo>
                  <a:cubicBezTo>
                    <a:pt x="214" y="111"/>
                    <a:pt x="213" y="111"/>
                    <a:pt x="213" y="110"/>
                  </a:cubicBezTo>
                  <a:cubicBezTo>
                    <a:pt x="211" y="107"/>
                    <a:pt x="209" y="104"/>
                    <a:pt x="207" y="101"/>
                  </a:cubicBezTo>
                  <a:cubicBezTo>
                    <a:pt x="207" y="101"/>
                    <a:pt x="207" y="101"/>
                    <a:pt x="207" y="100"/>
                  </a:cubicBezTo>
                  <a:cubicBezTo>
                    <a:pt x="207" y="100"/>
                    <a:pt x="207" y="99"/>
                    <a:pt x="207" y="99"/>
                  </a:cubicBezTo>
                  <a:cubicBezTo>
                    <a:pt x="207" y="99"/>
                    <a:pt x="206" y="99"/>
                    <a:pt x="206" y="98"/>
                  </a:cubicBezTo>
                  <a:cubicBezTo>
                    <a:pt x="206" y="98"/>
                    <a:pt x="206" y="97"/>
                    <a:pt x="206" y="97"/>
                  </a:cubicBezTo>
                  <a:cubicBezTo>
                    <a:pt x="206" y="97"/>
                    <a:pt x="206" y="96"/>
                    <a:pt x="206" y="96"/>
                  </a:cubicBezTo>
                  <a:cubicBezTo>
                    <a:pt x="205" y="96"/>
                    <a:pt x="205" y="95"/>
                    <a:pt x="205" y="94"/>
                  </a:cubicBezTo>
                  <a:cubicBezTo>
                    <a:pt x="205" y="94"/>
                    <a:pt x="205" y="94"/>
                    <a:pt x="205" y="94"/>
                  </a:cubicBezTo>
                  <a:cubicBezTo>
                    <a:pt x="205" y="93"/>
                    <a:pt x="205" y="93"/>
                    <a:pt x="204" y="92"/>
                  </a:cubicBezTo>
                  <a:cubicBezTo>
                    <a:pt x="204" y="92"/>
                    <a:pt x="204" y="92"/>
                    <a:pt x="204" y="92"/>
                  </a:cubicBezTo>
                  <a:cubicBezTo>
                    <a:pt x="204" y="91"/>
                    <a:pt x="204" y="90"/>
                    <a:pt x="204" y="89"/>
                  </a:cubicBezTo>
                  <a:cubicBezTo>
                    <a:pt x="204" y="89"/>
                    <a:pt x="204" y="88"/>
                    <a:pt x="204" y="87"/>
                  </a:cubicBezTo>
                  <a:cubicBezTo>
                    <a:pt x="204" y="87"/>
                    <a:pt x="204" y="87"/>
                    <a:pt x="204" y="87"/>
                  </a:cubicBezTo>
                  <a:cubicBezTo>
                    <a:pt x="204" y="86"/>
                    <a:pt x="203" y="85"/>
                    <a:pt x="203" y="85"/>
                  </a:cubicBezTo>
                  <a:cubicBezTo>
                    <a:pt x="203" y="85"/>
                    <a:pt x="203" y="85"/>
                    <a:pt x="203" y="84"/>
                  </a:cubicBezTo>
                  <a:cubicBezTo>
                    <a:pt x="203" y="84"/>
                    <a:pt x="203" y="83"/>
                    <a:pt x="203" y="82"/>
                  </a:cubicBezTo>
                  <a:cubicBezTo>
                    <a:pt x="203" y="82"/>
                    <a:pt x="203" y="82"/>
                    <a:pt x="203" y="82"/>
                  </a:cubicBezTo>
                  <a:cubicBezTo>
                    <a:pt x="203" y="81"/>
                    <a:pt x="203" y="81"/>
                    <a:pt x="203" y="80"/>
                  </a:cubicBezTo>
                  <a:cubicBezTo>
                    <a:pt x="203" y="80"/>
                    <a:pt x="203" y="80"/>
                    <a:pt x="203" y="79"/>
                  </a:cubicBezTo>
                  <a:cubicBezTo>
                    <a:pt x="203" y="79"/>
                    <a:pt x="203" y="78"/>
                    <a:pt x="203" y="78"/>
                  </a:cubicBezTo>
                  <a:cubicBezTo>
                    <a:pt x="203" y="78"/>
                    <a:pt x="203" y="77"/>
                    <a:pt x="204" y="77"/>
                  </a:cubicBezTo>
                  <a:cubicBezTo>
                    <a:pt x="204" y="77"/>
                    <a:pt x="204" y="76"/>
                    <a:pt x="204" y="75"/>
                  </a:cubicBezTo>
                  <a:cubicBezTo>
                    <a:pt x="204" y="75"/>
                    <a:pt x="204" y="75"/>
                    <a:pt x="204" y="75"/>
                  </a:cubicBezTo>
                  <a:cubicBezTo>
                    <a:pt x="204" y="72"/>
                    <a:pt x="205" y="69"/>
                    <a:pt x="206" y="67"/>
                  </a:cubicBezTo>
                  <a:cubicBezTo>
                    <a:pt x="206" y="66"/>
                    <a:pt x="206" y="66"/>
                    <a:pt x="206" y="65"/>
                  </a:cubicBezTo>
                  <a:cubicBezTo>
                    <a:pt x="206" y="65"/>
                    <a:pt x="206" y="65"/>
                    <a:pt x="206" y="65"/>
                  </a:cubicBezTo>
                  <a:cubicBezTo>
                    <a:pt x="207" y="64"/>
                    <a:pt x="207" y="64"/>
                    <a:pt x="207" y="63"/>
                  </a:cubicBezTo>
                  <a:cubicBezTo>
                    <a:pt x="207" y="63"/>
                    <a:pt x="207" y="63"/>
                    <a:pt x="207" y="63"/>
                  </a:cubicBezTo>
                  <a:cubicBezTo>
                    <a:pt x="208" y="62"/>
                    <a:pt x="208" y="60"/>
                    <a:pt x="209" y="59"/>
                  </a:cubicBezTo>
                  <a:cubicBezTo>
                    <a:pt x="209" y="59"/>
                    <a:pt x="209" y="59"/>
                    <a:pt x="209" y="58"/>
                  </a:cubicBezTo>
                  <a:cubicBezTo>
                    <a:pt x="210" y="58"/>
                    <a:pt x="210" y="58"/>
                    <a:pt x="210" y="57"/>
                  </a:cubicBezTo>
                  <a:cubicBezTo>
                    <a:pt x="210" y="57"/>
                    <a:pt x="210" y="57"/>
                    <a:pt x="210" y="57"/>
                  </a:cubicBezTo>
                  <a:cubicBezTo>
                    <a:pt x="211" y="55"/>
                    <a:pt x="213" y="53"/>
                    <a:pt x="214" y="51"/>
                  </a:cubicBezTo>
                  <a:cubicBezTo>
                    <a:pt x="214" y="51"/>
                    <a:pt x="214" y="51"/>
                    <a:pt x="214" y="51"/>
                  </a:cubicBezTo>
                  <a:cubicBezTo>
                    <a:pt x="215" y="51"/>
                    <a:pt x="215" y="50"/>
                    <a:pt x="215" y="50"/>
                  </a:cubicBezTo>
                  <a:cubicBezTo>
                    <a:pt x="215" y="50"/>
                    <a:pt x="216" y="50"/>
                    <a:pt x="216" y="50"/>
                  </a:cubicBezTo>
                  <a:cubicBezTo>
                    <a:pt x="217" y="49"/>
                    <a:pt x="218" y="47"/>
                    <a:pt x="219" y="46"/>
                  </a:cubicBezTo>
                  <a:cubicBezTo>
                    <a:pt x="219" y="46"/>
                    <a:pt x="219" y="46"/>
                    <a:pt x="219" y="46"/>
                  </a:cubicBezTo>
                  <a:cubicBezTo>
                    <a:pt x="220" y="46"/>
                    <a:pt x="220" y="45"/>
                    <a:pt x="221" y="45"/>
                  </a:cubicBezTo>
                  <a:cubicBezTo>
                    <a:pt x="221" y="45"/>
                    <a:pt x="221" y="45"/>
                    <a:pt x="221" y="45"/>
                  </a:cubicBezTo>
                  <a:cubicBezTo>
                    <a:pt x="221" y="45"/>
                    <a:pt x="222" y="44"/>
                    <a:pt x="222" y="44"/>
                  </a:cubicBezTo>
                  <a:cubicBezTo>
                    <a:pt x="224" y="42"/>
                    <a:pt x="227" y="41"/>
                    <a:pt x="229" y="39"/>
                  </a:cubicBezTo>
                  <a:cubicBezTo>
                    <a:pt x="230" y="39"/>
                    <a:pt x="231" y="39"/>
                    <a:pt x="231" y="38"/>
                  </a:cubicBezTo>
                  <a:cubicBezTo>
                    <a:pt x="231" y="38"/>
                    <a:pt x="232" y="38"/>
                    <a:pt x="232" y="38"/>
                  </a:cubicBezTo>
                  <a:cubicBezTo>
                    <a:pt x="232" y="38"/>
                    <a:pt x="233" y="38"/>
                    <a:pt x="233" y="38"/>
                  </a:cubicBezTo>
                  <a:cubicBezTo>
                    <a:pt x="233" y="37"/>
                    <a:pt x="234" y="37"/>
                    <a:pt x="234" y="37"/>
                  </a:cubicBezTo>
                  <a:cubicBezTo>
                    <a:pt x="235" y="37"/>
                    <a:pt x="235" y="37"/>
                    <a:pt x="236" y="37"/>
                  </a:cubicBezTo>
                  <a:cubicBezTo>
                    <a:pt x="236" y="37"/>
                    <a:pt x="236" y="37"/>
                    <a:pt x="236" y="37"/>
                  </a:cubicBezTo>
                  <a:cubicBezTo>
                    <a:pt x="237" y="36"/>
                    <a:pt x="237" y="36"/>
                    <a:pt x="238" y="36"/>
                  </a:cubicBezTo>
                  <a:cubicBezTo>
                    <a:pt x="238" y="36"/>
                    <a:pt x="238" y="36"/>
                    <a:pt x="239" y="36"/>
                  </a:cubicBezTo>
                  <a:cubicBezTo>
                    <a:pt x="239" y="36"/>
                    <a:pt x="240" y="36"/>
                    <a:pt x="240" y="35"/>
                  </a:cubicBezTo>
                  <a:cubicBezTo>
                    <a:pt x="240" y="35"/>
                    <a:pt x="241" y="35"/>
                    <a:pt x="241" y="35"/>
                  </a:cubicBezTo>
                  <a:cubicBezTo>
                    <a:pt x="241" y="35"/>
                    <a:pt x="242" y="35"/>
                    <a:pt x="243" y="35"/>
                  </a:cubicBezTo>
                  <a:cubicBezTo>
                    <a:pt x="244" y="35"/>
                    <a:pt x="244" y="35"/>
                    <a:pt x="245" y="35"/>
                  </a:cubicBezTo>
                  <a:cubicBezTo>
                    <a:pt x="245" y="35"/>
                    <a:pt x="246" y="34"/>
                    <a:pt x="246" y="34"/>
                  </a:cubicBezTo>
                  <a:cubicBezTo>
                    <a:pt x="246" y="34"/>
                    <a:pt x="247" y="34"/>
                    <a:pt x="247" y="34"/>
                  </a:cubicBezTo>
                  <a:cubicBezTo>
                    <a:pt x="248" y="34"/>
                    <a:pt x="248" y="34"/>
                    <a:pt x="248" y="34"/>
                  </a:cubicBezTo>
                  <a:cubicBezTo>
                    <a:pt x="249" y="34"/>
                    <a:pt x="249" y="34"/>
                    <a:pt x="250" y="34"/>
                  </a:cubicBezTo>
                  <a:cubicBezTo>
                    <a:pt x="250" y="34"/>
                    <a:pt x="250" y="34"/>
                    <a:pt x="250" y="34"/>
                  </a:cubicBezTo>
                  <a:cubicBezTo>
                    <a:pt x="251" y="34"/>
                    <a:pt x="252" y="34"/>
                    <a:pt x="252" y="34"/>
                  </a:cubicBezTo>
                  <a:cubicBezTo>
                    <a:pt x="252" y="34"/>
                    <a:pt x="253" y="34"/>
                    <a:pt x="253" y="34"/>
                  </a:cubicBezTo>
                  <a:cubicBezTo>
                    <a:pt x="253" y="34"/>
                    <a:pt x="254" y="34"/>
                    <a:pt x="254" y="34"/>
                  </a:cubicBezTo>
                  <a:cubicBezTo>
                    <a:pt x="255" y="34"/>
                    <a:pt x="255" y="34"/>
                    <a:pt x="255" y="34"/>
                  </a:cubicBezTo>
                  <a:cubicBezTo>
                    <a:pt x="256" y="34"/>
                    <a:pt x="256" y="35"/>
                    <a:pt x="257" y="35"/>
                  </a:cubicBezTo>
                  <a:cubicBezTo>
                    <a:pt x="260" y="35"/>
                    <a:pt x="263" y="36"/>
                    <a:pt x="266" y="37"/>
                  </a:cubicBezTo>
                  <a:cubicBezTo>
                    <a:pt x="266" y="37"/>
                    <a:pt x="267" y="37"/>
                    <a:pt x="267" y="37"/>
                  </a:cubicBezTo>
                  <a:cubicBezTo>
                    <a:pt x="267" y="37"/>
                    <a:pt x="267" y="37"/>
                    <a:pt x="267" y="37"/>
                  </a:cubicBezTo>
                  <a:cubicBezTo>
                    <a:pt x="268" y="37"/>
                    <a:pt x="268" y="38"/>
                    <a:pt x="269" y="38"/>
                  </a:cubicBezTo>
                  <a:cubicBezTo>
                    <a:pt x="269" y="38"/>
                    <a:pt x="269" y="38"/>
                    <a:pt x="269" y="38"/>
                  </a:cubicBezTo>
                  <a:cubicBezTo>
                    <a:pt x="271" y="39"/>
                    <a:pt x="272" y="39"/>
                    <a:pt x="274" y="40"/>
                  </a:cubicBezTo>
                  <a:cubicBezTo>
                    <a:pt x="274" y="40"/>
                    <a:pt x="274" y="40"/>
                    <a:pt x="274" y="40"/>
                  </a:cubicBezTo>
                  <a:cubicBezTo>
                    <a:pt x="274" y="40"/>
                    <a:pt x="275" y="41"/>
                    <a:pt x="275" y="41"/>
                  </a:cubicBezTo>
                  <a:cubicBezTo>
                    <a:pt x="275" y="41"/>
                    <a:pt x="275" y="41"/>
                    <a:pt x="275" y="41"/>
                  </a:cubicBezTo>
                  <a:cubicBezTo>
                    <a:pt x="277" y="42"/>
                    <a:pt x="279" y="44"/>
                    <a:pt x="281" y="45"/>
                  </a:cubicBezTo>
                  <a:cubicBezTo>
                    <a:pt x="281" y="45"/>
                    <a:pt x="281" y="45"/>
                    <a:pt x="281" y="45"/>
                  </a:cubicBezTo>
                  <a:cubicBezTo>
                    <a:pt x="282" y="46"/>
                    <a:pt x="282" y="46"/>
                    <a:pt x="282" y="46"/>
                  </a:cubicBezTo>
                  <a:cubicBezTo>
                    <a:pt x="282" y="46"/>
                    <a:pt x="282" y="46"/>
                    <a:pt x="283" y="47"/>
                  </a:cubicBezTo>
                  <a:cubicBezTo>
                    <a:pt x="284" y="48"/>
                    <a:pt x="285" y="49"/>
                    <a:pt x="286" y="50"/>
                  </a:cubicBezTo>
                  <a:cubicBezTo>
                    <a:pt x="286" y="50"/>
                    <a:pt x="286" y="50"/>
                    <a:pt x="286" y="50"/>
                  </a:cubicBezTo>
                  <a:cubicBezTo>
                    <a:pt x="287" y="51"/>
                    <a:pt x="287" y="51"/>
                    <a:pt x="287" y="51"/>
                  </a:cubicBezTo>
                  <a:cubicBezTo>
                    <a:pt x="287" y="51"/>
                    <a:pt x="287" y="52"/>
                    <a:pt x="287" y="52"/>
                  </a:cubicBezTo>
                  <a:cubicBezTo>
                    <a:pt x="288" y="52"/>
                    <a:pt x="288" y="53"/>
                    <a:pt x="288" y="53"/>
                  </a:cubicBezTo>
                  <a:cubicBezTo>
                    <a:pt x="290" y="55"/>
                    <a:pt x="292" y="58"/>
                    <a:pt x="293" y="60"/>
                  </a:cubicBezTo>
                  <a:cubicBezTo>
                    <a:pt x="293" y="61"/>
                    <a:pt x="294" y="62"/>
                    <a:pt x="294" y="62"/>
                  </a:cubicBezTo>
                  <a:cubicBezTo>
                    <a:pt x="294" y="62"/>
                    <a:pt x="294" y="63"/>
                    <a:pt x="294" y="63"/>
                  </a:cubicBezTo>
                  <a:cubicBezTo>
                    <a:pt x="294" y="63"/>
                    <a:pt x="295" y="64"/>
                    <a:pt x="295" y="64"/>
                  </a:cubicBezTo>
                  <a:cubicBezTo>
                    <a:pt x="295" y="64"/>
                    <a:pt x="295" y="65"/>
                    <a:pt x="295" y="65"/>
                  </a:cubicBezTo>
                  <a:cubicBezTo>
                    <a:pt x="295" y="65"/>
                    <a:pt x="295" y="66"/>
                    <a:pt x="296" y="67"/>
                  </a:cubicBezTo>
                  <a:cubicBezTo>
                    <a:pt x="296" y="67"/>
                    <a:pt x="296" y="67"/>
                    <a:pt x="296" y="67"/>
                  </a:cubicBezTo>
                  <a:cubicBezTo>
                    <a:pt x="296" y="67"/>
                    <a:pt x="296" y="68"/>
                    <a:pt x="296" y="69"/>
                  </a:cubicBezTo>
                  <a:cubicBezTo>
                    <a:pt x="297" y="70"/>
                    <a:pt x="297" y="71"/>
                    <a:pt x="297" y="71"/>
                  </a:cubicBezTo>
                  <a:cubicBezTo>
                    <a:pt x="297" y="71"/>
                    <a:pt x="297" y="71"/>
                    <a:pt x="297" y="72"/>
                  </a:cubicBezTo>
                  <a:cubicBezTo>
                    <a:pt x="297" y="72"/>
                    <a:pt x="297" y="73"/>
                    <a:pt x="297" y="74"/>
                  </a:cubicBezTo>
                  <a:cubicBezTo>
                    <a:pt x="298" y="75"/>
                    <a:pt x="298" y="75"/>
                    <a:pt x="298" y="76"/>
                  </a:cubicBezTo>
                  <a:close/>
                  <a:moveTo>
                    <a:pt x="333" y="82"/>
                  </a:moveTo>
                  <a:lnTo>
                    <a:pt x="328" y="55"/>
                  </a:lnTo>
                  <a:lnTo>
                    <a:pt x="312" y="57"/>
                  </a:lnTo>
                  <a:cubicBezTo>
                    <a:pt x="309" y="50"/>
                    <a:pt x="305" y="43"/>
                    <a:pt x="300" y="37"/>
                  </a:cubicBezTo>
                  <a:lnTo>
                    <a:pt x="309" y="24"/>
                  </a:lnTo>
                  <a:lnTo>
                    <a:pt x="286" y="8"/>
                  </a:lnTo>
                  <a:lnTo>
                    <a:pt x="277" y="21"/>
                  </a:lnTo>
                  <a:cubicBezTo>
                    <a:pt x="270" y="18"/>
                    <a:pt x="262" y="16"/>
                    <a:pt x="254" y="16"/>
                  </a:cubicBezTo>
                  <a:lnTo>
                    <a:pt x="251" y="0"/>
                  </a:lnTo>
                  <a:lnTo>
                    <a:pt x="224" y="4"/>
                  </a:lnTo>
                  <a:lnTo>
                    <a:pt x="226" y="20"/>
                  </a:lnTo>
                  <a:cubicBezTo>
                    <a:pt x="219" y="23"/>
                    <a:pt x="212" y="27"/>
                    <a:pt x="206" y="33"/>
                  </a:cubicBezTo>
                  <a:lnTo>
                    <a:pt x="193" y="23"/>
                  </a:lnTo>
                  <a:lnTo>
                    <a:pt x="177" y="46"/>
                  </a:lnTo>
                  <a:lnTo>
                    <a:pt x="190" y="56"/>
                  </a:lnTo>
                  <a:cubicBezTo>
                    <a:pt x="187" y="63"/>
                    <a:pt x="185" y="70"/>
                    <a:pt x="185" y="78"/>
                  </a:cubicBezTo>
                  <a:lnTo>
                    <a:pt x="169" y="81"/>
                  </a:lnTo>
                  <a:lnTo>
                    <a:pt x="173" y="109"/>
                  </a:lnTo>
                  <a:lnTo>
                    <a:pt x="189" y="106"/>
                  </a:lnTo>
                  <a:cubicBezTo>
                    <a:pt x="192" y="113"/>
                    <a:pt x="197" y="120"/>
                    <a:pt x="202" y="126"/>
                  </a:cubicBezTo>
                  <a:lnTo>
                    <a:pt x="192" y="139"/>
                  </a:lnTo>
                  <a:lnTo>
                    <a:pt x="215" y="155"/>
                  </a:lnTo>
                  <a:lnTo>
                    <a:pt x="225" y="142"/>
                  </a:lnTo>
                  <a:cubicBezTo>
                    <a:pt x="232" y="145"/>
                    <a:pt x="239" y="147"/>
                    <a:pt x="247" y="147"/>
                  </a:cubicBezTo>
                  <a:lnTo>
                    <a:pt x="250" y="163"/>
                  </a:lnTo>
                  <a:lnTo>
                    <a:pt x="278" y="159"/>
                  </a:lnTo>
                  <a:lnTo>
                    <a:pt x="275" y="143"/>
                  </a:lnTo>
                  <a:cubicBezTo>
                    <a:pt x="283" y="140"/>
                    <a:pt x="289" y="136"/>
                    <a:pt x="295" y="130"/>
                  </a:cubicBezTo>
                  <a:lnTo>
                    <a:pt x="308" y="140"/>
                  </a:lnTo>
                  <a:lnTo>
                    <a:pt x="324" y="117"/>
                  </a:lnTo>
                  <a:lnTo>
                    <a:pt x="311" y="108"/>
                  </a:lnTo>
                  <a:cubicBezTo>
                    <a:pt x="314" y="101"/>
                    <a:pt x="316" y="93"/>
                    <a:pt x="317" y="85"/>
                  </a:cubicBezTo>
                  <a:lnTo>
                    <a:pt x="333" y="82"/>
                  </a:lnTo>
                  <a:close/>
                  <a:moveTo>
                    <a:pt x="229" y="275"/>
                  </a:moveTo>
                  <a:cubicBezTo>
                    <a:pt x="229" y="276"/>
                    <a:pt x="229" y="276"/>
                    <a:pt x="229" y="276"/>
                  </a:cubicBezTo>
                  <a:cubicBezTo>
                    <a:pt x="229" y="277"/>
                    <a:pt x="229" y="278"/>
                    <a:pt x="229" y="279"/>
                  </a:cubicBezTo>
                  <a:cubicBezTo>
                    <a:pt x="229" y="279"/>
                    <a:pt x="228" y="280"/>
                    <a:pt x="228" y="280"/>
                  </a:cubicBezTo>
                  <a:cubicBezTo>
                    <a:pt x="228" y="281"/>
                    <a:pt x="228" y="283"/>
                    <a:pt x="228" y="284"/>
                  </a:cubicBezTo>
                  <a:cubicBezTo>
                    <a:pt x="228" y="284"/>
                    <a:pt x="228" y="284"/>
                    <a:pt x="227" y="284"/>
                  </a:cubicBezTo>
                  <a:cubicBezTo>
                    <a:pt x="227" y="285"/>
                    <a:pt x="227" y="287"/>
                    <a:pt x="227" y="288"/>
                  </a:cubicBezTo>
                  <a:cubicBezTo>
                    <a:pt x="226" y="288"/>
                    <a:pt x="226" y="288"/>
                    <a:pt x="226" y="289"/>
                  </a:cubicBezTo>
                  <a:cubicBezTo>
                    <a:pt x="226" y="290"/>
                    <a:pt x="226" y="290"/>
                    <a:pt x="225" y="291"/>
                  </a:cubicBezTo>
                  <a:cubicBezTo>
                    <a:pt x="225" y="292"/>
                    <a:pt x="225" y="292"/>
                    <a:pt x="225" y="292"/>
                  </a:cubicBezTo>
                  <a:cubicBezTo>
                    <a:pt x="223" y="299"/>
                    <a:pt x="220" y="304"/>
                    <a:pt x="217" y="310"/>
                  </a:cubicBezTo>
                  <a:cubicBezTo>
                    <a:pt x="216" y="310"/>
                    <a:pt x="215" y="311"/>
                    <a:pt x="215" y="312"/>
                  </a:cubicBezTo>
                  <a:cubicBezTo>
                    <a:pt x="215" y="312"/>
                    <a:pt x="215" y="312"/>
                    <a:pt x="215" y="313"/>
                  </a:cubicBezTo>
                  <a:cubicBezTo>
                    <a:pt x="214" y="313"/>
                    <a:pt x="214" y="314"/>
                    <a:pt x="213" y="315"/>
                  </a:cubicBezTo>
                  <a:cubicBezTo>
                    <a:pt x="213" y="315"/>
                    <a:pt x="213" y="315"/>
                    <a:pt x="213" y="315"/>
                  </a:cubicBezTo>
                  <a:cubicBezTo>
                    <a:pt x="211" y="317"/>
                    <a:pt x="209" y="320"/>
                    <a:pt x="207" y="322"/>
                  </a:cubicBezTo>
                  <a:cubicBezTo>
                    <a:pt x="207" y="322"/>
                    <a:pt x="207" y="322"/>
                    <a:pt x="207" y="322"/>
                  </a:cubicBezTo>
                  <a:cubicBezTo>
                    <a:pt x="206" y="323"/>
                    <a:pt x="205" y="324"/>
                    <a:pt x="205" y="324"/>
                  </a:cubicBezTo>
                  <a:cubicBezTo>
                    <a:pt x="205" y="324"/>
                    <a:pt x="204" y="325"/>
                    <a:pt x="204" y="325"/>
                  </a:cubicBezTo>
                  <a:cubicBezTo>
                    <a:pt x="201" y="327"/>
                    <a:pt x="198" y="330"/>
                    <a:pt x="195" y="332"/>
                  </a:cubicBezTo>
                  <a:cubicBezTo>
                    <a:pt x="195" y="332"/>
                    <a:pt x="195" y="333"/>
                    <a:pt x="195" y="333"/>
                  </a:cubicBezTo>
                  <a:cubicBezTo>
                    <a:pt x="194" y="333"/>
                    <a:pt x="193" y="334"/>
                    <a:pt x="192" y="334"/>
                  </a:cubicBezTo>
                  <a:cubicBezTo>
                    <a:pt x="192" y="334"/>
                    <a:pt x="192" y="334"/>
                    <a:pt x="192" y="335"/>
                  </a:cubicBezTo>
                  <a:cubicBezTo>
                    <a:pt x="189" y="336"/>
                    <a:pt x="187" y="338"/>
                    <a:pt x="184" y="339"/>
                  </a:cubicBezTo>
                  <a:cubicBezTo>
                    <a:pt x="184" y="339"/>
                    <a:pt x="184" y="339"/>
                    <a:pt x="184" y="339"/>
                  </a:cubicBezTo>
                  <a:cubicBezTo>
                    <a:pt x="183" y="340"/>
                    <a:pt x="182" y="340"/>
                    <a:pt x="181" y="340"/>
                  </a:cubicBezTo>
                  <a:cubicBezTo>
                    <a:pt x="181" y="341"/>
                    <a:pt x="181" y="341"/>
                    <a:pt x="181" y="341"/>
                  </a:cubicBezTo>
                  <a:cubicBezTo>
                    <a:pt x="180" y="341"/>
                    <a:pt x="179" y="341"/>
                    <a:pt x="178" y="342"/>
                  </a:cubicBezTo>
                  <a:cubicBezTo>
                    <a:pt x="173" y="344"/>
                    <a:pt x="169" y="345"/>
                    <a:pt x="163" y="347"/>
                  </a:cubicBezTo>
                  <a:cubicBezTo>
                    <a:pt x="162" y="347"/>
                    <a:pt x="161" y="347"/>
                    <a:pt x="160" y="347"/>
                  </a:cubicBezTo>
                  <a:cubicBezTo>
                    <a:pt x="159" y="347"/>
                    <a:pt x="159" y="347"/>
                    <a:pt x="159" y="347"/>
                  </a:cubicBezTo>
                  <a:cubicBezTo>
                    <a:pt x="158" y="348"/>
                    <a:pt x="157" y="348"/>
                    <a:pt x="156" y="348"/>
                  </a:cubicBezTo>
                  <a:cubicBezTo>
                    <a:pt x="156" y="348"/>
                    <a:pt x="155" y="348"/>
                    <a:pt x="155" y="348"/>
                  </a:cubicBezTo>
                  <a:cubicBezTo>
                    <a:pt x="154" y="348"/>
                    <a:pt x="152" y="348"/>
                    <a:pt x="151" y="348"/>
                  </a:cubicBezTo>
                  <a:cubicBezTo>
                    <a:pt x="151" y="348"/>
                    <a:pt x="151" y="348"/>
                    <a:pt x="151" y="348"/>
                  </a:cubicBezTo>
                  <a:cubicBezTo>
                    <a:pt x="150" y="348"/>
                    <a:pt x="148" y="348"/>
                    <a:pt x="147" y="348"/>
                  </a:cubicBezTo>
                  <a:cubicBezTo>
                    <a:pt x="147" y="348"/>
                    <a:pt x="146" y="348"/>
                    <a:pt x="146" y="348"/>
                  </a:cubicBezTo>
                  <a:cubicBezTo>
                    <a:pt x="145" y="349"/>
                    <a:pt x="144" y="348"/>
                    <a:pt x="143" y="348"/>
                  </a:cubicBezTo>
                  <a:cubicBezTo>
                    <a:pt x="143" y="348"/>
                    <a:pt x="142" y="348"/>
                    <a:pt x="142" y="348"/>
                  </a:cubicBezTo>
                  <a:cubicBezTo>
                    <a:pt x="141" y="348"/>
                    <a:pt x="139" y="348"/>
                    <a:pt x="138" y="348"/>
                  </a:cubicBezTo>
                  <a:cubicBezTo>
                    <a:pt x="137" y="348"/>
                    <a:pt x="136" y="348"/>
                    <a:pt x="134" y="348"/>
                  </a:cubicBezTo>
                  <a:cubicBezTo>
                    <a:pt x="134" y="348"/>
                    <a:pt x="133" y="348"/>
                    <a:pt x="133" y="348"/>
                  </a:cubicBezTo>
                  <a:cubicBezTo>
                    <a:pt x="132" y="347"/>
                    <a:pt x="131" y="347"/>
                    <a:pt x="130" y="347"/>
                  </a:cubicBezTo>
                  <a:cubicBezTo>
                    <a:pt x="130" y="347"/>
                    <a:pt x="130" y="347"/>
                    <a:pt x="129" y="347"/>
                  </a:cubicBezTo>
                  <a:cubicBezTo>
                    <a:pt x="128" y="347"/>
                    <a:pt x="127" y="346"/>
                    <a:pt x="125" y="346"/>
                  </a:cubicBezTo>
                  <a:cubicBezTo>
                    <a:pt x="125" y="346"/>
                    <a:pt x="125" y="346"/>
                    <a:pt x="125" y="346"/>
                  </a:cubicBezTo>
                  <a:cubicBezTo>
                    <a:pt x="124" y="346"/>
                    <a:pt x="123" y="345"/>
                    <a:pt x="122" y="345"/>
                  </a:cubicBezTo>
                  <a:cubicBezTo>
                    <a:pt x="121" y="345"/>
                    <a:pt x="121" y="345"/>
                    <a:pt x="121" y="345"/>
                  </a:cubicBezTo>
                  <a:cubicBezTo>
                    <a:pt x="120" y="345"/>
                    <a:pt x="119" y="344"/>
                    <a:pt x="118" y="344"/>
                  </a:cubicBezTo>
                  <a:cubicBezTo>
                    <a:pt x="118" y="344"/>
                    <a:pt x="117" y="344"/>
                    <a:pt x="117" y="344"/>
                  </a:cubicBezTo>
                  <a:cubicBezTo>
                    <a:pt x="116" y="343"/>
                    <a:pt x="115" y="343"/>
                    <a:pt x="114" y="342"/>
                  </a:cubicBezTo>
                  <a:cubicBezTo>
                    <a:pt x="109" y="340"/>
                    <a:pt x="104" y="338"/>
                    <a:pt x="100" y="335"/>
                  </a:cubicBezTo>
                  <a:cubicBezTo>
                    <a:pt x="99" y="335"/>
                    <a:pt x="98" y="334"/>
                    <a:pt x="97" y="334"/>
                  </a:cubicBezTo>
                  <a:cubicBezTo>
                    <a:pt x="97" y="333"/>
                    <a:pt x="97" y="333"/>
                    <a:pt x="97" y="333"/>
                  </a:cubicBezTo>
                  <a:cubicBezTo>
                    <a:pt x="96" y="333"/>
                    <a:pt x="95" y="332"/>
                    <a:pt x="95" y="331"/>
                  </a:cubicBezTo>
                  <a:cubicBezTo>
                    <a:pt x="94" y="331"/>
                    <a:pt x="94" y="331"/>
                    <a:pt x="94" y="331"/>
                  </a:cubicBezTo>
                  <a:cubicBezTo>
                    <a:pt x="92" y="329"/>
                    <a:pt x="90" y="328"/>
                    <a:pt x="87" y="326"/>
                  </a:cubicBezTo>
                  <a:cubicBezTo>
                    <a:pt x="87" y="325"/>
                    <a:pt x="87" y="325"/>
                    <a:pt x="87" y="325"/>
                  </a:cubicBezTo>
                  <a:cubicBezTo>
                    <a:pt x="86" y="325"/>
                    <a:pt x="86" y="324"/>
                    <a:pt x="85" y="323"/>
                  </a:cubicBezTo>
                  <a:cubicBezTo>
                    <a:pt x="85" y="323"/>
                    <a:pt x="85" y="323"/>
                    <a:pt x="85" y="323"/>
                  </a:cubicBezTo>
                  <a:cubicBezTo>
                    <a:pt x="82" y="320"/>
                    <a:pt x="79" y="317"/>
                    <a:pt x="77" y="314"/>
                  </a:cubicBezTo>
                  <a:cubicBezTo>
                    <a:pt x="77" y="313"/>
                    <a:pt x="77" y="313"/>
                    <a:pt x="77" y="313"/>
                  </a:cubicBezTo>
                  <a:cubicBezTo>
                    <a:pt x="76" y="312"/>
                    <a:pt x="76" y="312"/>
                    <a:pt x="75" y="311"/>
                  </a:cubicBezTo>
                  <a:cubicBezTo>
                    <a:pt x="75" y="311"/>
                    <a:pt x="75" y="311"/>
                    <a:pt x="75" y="310"/>
                  </a:cubicBezTo>
                  <a:cubicBezTo>
                    <a:pt x="73" y="308"/>
                    <a:pt x="72" y="305"/>
                    <a:pt x="70" y="303"/>
                  </a:cubicBezTo>
                  <a:cubicBezTo>
                    <a:pt x="70" y="303"/>
                    <a:pt x="70" y="303"/>
                    <a:pt x="70" y="302"/>
                  </a:cubicBezTo>
                  <a:cubicBezTo>
                    <a:pt x="70" y="302"/>
                    <a:pt x="69" y="301"/>
                    <a:pt x="69" y="300"/>
                  </a:cubicBezTo>
                  <a:cubicBezTo>
                    <a:pt x="69" y="300"/>
                    <a:pt x="69" y="300"/>
                    <a:pt x="69" y="299"/>
                  </a:cubicBezTo>
                  <a:cubicBezTo>
                    <a:pt x="68" y="298"/>
                    <a:pt x="68" y="298"/>
                    <a:pt x="68" y="297"/>
                  </a:cubicBezTo>
                  <a:cubicBezTo>
                    <a:pt x="65" y="291"/>
                    <a:pt x="63" y="285"/>
                    <a:pt x="62" y="278"/>
                  </a:cubicBezTo>
                  <a:cubicBezTo>
                    <a:pt x="62" y="278"/>
                    <a:pt x="62" y="278"/>
                    <a:pt x="62" y="277"/>
                  </a:cubicBezTo>
                  <a:cubicBezTo>
                    <a:pt x="62" y="276"/>
                    <a:pt x="62" y="275"/>
                    <a:pt x="62" y="275"/>
                  </a:cubicBezTo>
                  <a:cubicBezTo>
                    <a:pt x="61" y="274"/>
                    <a:pt x="61" y="274"/>
                    <a:pt x="61" y="273"/>
                  </a:cubicBezTo>
                  <a:cubicBezTo>
                    <a:pt x="61" y="272"/>
                    <a:pt x="61" y="271"/>
                    <a:pt x="61" y="270"/>
                  </a:cubicBezTo>
                  <a:cubicBezTo>
                    <a:pt x="61" y="270"/>
                    <a:pt x="61" y="270"/>
                    <a:pt x="61" y="270"/>
                  </a:cubicBezTo>
                  <a:cubicBezTo>
                    <a:pt x="61" y="268"/>
                    <a:pt x="61" y="267"/>
                    <a:pt x="61" y="266"/>
                  </a:cubicBezTo>
                  <a:cubicBezTo>
                    <a:pt x="61" y="265"/>
                    <a:pt x="61" y="265"/>
                    <a:pt x="61" y="265"/>
                  </a:cubicBezTo>
                  <a:cubicBezTo>
                    <a:pt x="61" y="264"/>
                    <a:pt x="61" y="263"/>
                    <a:pt x="61" y="262"/>
                  </a:cubicBezTo>
                  <a:cubicBezTo>
                    <a:pt x="61" y="261"/>
                    <a:pt x="61" y="261"/>
                    <a:pt x="61" y="261"/>
                  </a:cubicBezTo>
                  <a:cubicBezTo>
                    <a:pt x="61" y="259"/>
                    <a:pt x="61" y="258"/>
                    <a:pt x="61" y="257"/>
                  </a:cubicBezTo>
                  <a:cubicBezTo>
                    <a:pt x="61" y="255"/>
                    <a:pt x="61" y="254"/>
                    <a:pt x="62" y="253"/>
                  </a:cubicBezTo>
                  <a:cubicBezTo>
                    <a:pt x="62" y="252"/>
                    <a:pt x="62" y="252"/>
                    <a:pt x="62" y="252"/>
                  </a:cubicBezTo>
                  <a:cubicBezTo>
                    <a:pt x="62" y="251"/>
                    <a:pt x="62" y="250"/>
                    <a:pt x="62" y="249"/>
                  </a:cubicBezTo>
                  <a:cubicBezTo>
                    <a:pt x="62" y="248"/>
                    <a:pt x="62" y="248"/>
                    <a:pt x="62" y="248"/>
                  </a:cubicBezTo>
                  <a:cubicBezTo>
                    <a:pt x="63" y="246"/>
                    <a:pt x="63" y="245"/>
                    <a:pt x="63" y="244"/>
                  </a:cubicBezTo>
                  <a:cubicBezTo>
                    <a:pt x="63" y="244"/>
                    <a:pt x="63" y="244"/>
                    <a:pt x="63" y="244"/>
                  </a:cubicBezTo>
                  <a:cubicBezTo>
                    <a:pt x="64" y="242"/>
                    <a:pt x="64" y="241"/>
                    <a:pt x="64" y="240"/>
                  </a:cubicBezTo>
                  <a:cubicBezTo>
                    <a:pt x="64" y="240"/>
                    <a:pt x="64" y="239"/>
                    <a:pt x="65" y="239"/>
                  </a:cubicBezTo>
                  <a:cubicBezTo>
                    <a:pt x="65" y="238"/>
                    <a:pt x="65" y="237"/>
                    <a:pt x="65" y="237"/>
                  </a:cubicBezTo>
                  <a:cubicBezTo>
                    <a:pt x="66" y="236"/>
                    <a:pt x="66" y="236"/>
                    <a:pt x="66" y="235"/>
                  </a:cubicBezTo>
                  <a:cubicBezTo>
                    <a:pt x="66" y="234"/>
                    <a:pt x="67" y="233"/>
                    <a:pt x="67" y="232"/>
                  </a:cubicBezTo>
                  <a:cubicBezTo>
                    <a:pt x="67" y="232"/>
                    <a:pt x="67" y="232"/>
                    <a:pt x="67" y="232"/>
                  </a:cubicBezTo>
                  <a:cubicBezTo>
                    <a:pt x="69" y="227"/>
                    <a:pt x="71" y="223"/>
                    <a:pt x="74" y="218"/>
                  </a:cubicBezTo>
                  <a:cubicBezTo>
                    <a:pt x="75" y="217"/>
                    <a:pt x="75" y="217"/>
                    <a:pt x="76" y="216"/>
                  </a:cubicBezTo>
                  <a:cubicBezTo>
                    <a:pt x="76" y="216"/>
                    <a:pt x="76" y="216"/>
                    <a:pt x="76" y="215"/>
                  </a:cubicBezTo>
                  <a:cubicBezTo>
                    <a:pt x="77" y="215"/>
                    <a:pt x="77" y="214"/>
                    <a:pt x="78" y="213"/>
                  </a:cubicBezTo>
                  <a:cubicBezTo>
                    <a:pt x="78" y="213"/>
                    <a:pt x="78" y="213"/>
                    <a:pt x="78" y="213"/>
                  </a:cubicBezTo>
                  <a:cubicBezTo>
                    <a:pt x="80" y="210"/>
                    <a:pt x="82" y="208"/>
                    <a:pt x="84" y="206"/>
                  </a:cubicBezTo>
                  <a:cubicBezTo>
                    <a:pt x="84" y="206"/>
                    <a:pt x="84" y="206"/>
                    <a:pt x="84" y="206"/>
                  </a:cubicBezTo>
                  <a:cubicBezTo>
                    <a:pt x="85" y="205"/>
                    <a:pt x="85" y="204"/>
                    <a:pt x="86" y="204"/>
                  </a:cubicBezTo>
                  <a:cubicBezTo>
                    <a:pt x="86" y="204"/>
                    <a:pt x="86" y="203"/>
                    <a:pt x="87" y="203"/>
                  </a:cubicBezTo>
                  <a:cubicBezTo>
                    <a:pt x="89" y="200"/>
                    <a:pt x="92" y="198"/>
                    <a:pt x="96" y="196"/>
                  </a:cubicBezTo>
                  <a:cubicBezTo>
                    <a:pt x="96" y="195"/>
                    <a:pt x="96" y="195"/>
                    <a:pt x="96" y="195"/>
                  </a:cubicBezTo>
                  <a:cubicBezTo>
                    <a:pt x="97" y="195"/>
                    <a:pt x="98" y="194"/>
                    <a:pt x="98" y="194"/>
                  </a:cubicBezTo>
                  <a:cubicBezTo>
                    <a:pt x="99" y="194"/>
                    <a:pt x="99" y="193"/>
                    <a:pt x="99" y="193"/>
                  </a:cubicBezTo>
                  <a:cubicBezTo>
                    <a:pt x="101" y="192"/>
                    <a:pt x="104" y="190"/>
                    <a:pt x="107" y="189"/>
                  </a:cubicBezTo>
                  <a:cubicBezTo>
                    <a:pt x="107" y="189"/>
                    <a:pt x="107" y="189"/>
                    <a:pt x="107" y="189"/>
                  </a:cubicBezTo>
                  <a:cubicBezTo>
                    <a:pt x="108" y="188"/>
                    <a:pt x="109" y="188"/>
                    <a:pt x="109" y="187"/>
                  </a:cubicBezTo>
                  <a:cubicBezTo>
                    <a:pt x="110" y="187"/>
                    <a:pt x="110" y="187"/>
                    <a:pt x="110" y="187"/>
                  </a:cubicBezTo>
                  <a:cubicBezTo>
                    <a:pt x="111" y="187"/>
                    <a:pt x="112" y="186"/>
                    <a:pt x="113" y="186"/>
                  </a:cubicBezTo>
                  <a:cubicBezTo>
                    <a:pt x="117" y="184"/>
                    <a:pt x="122" y="182"/>
                    <a:pt x="127" y="181"/>
                  </a:cubicBezTo>
                  <a:cubicBezTo>
                    <a:pt x="129" y="181"/>
                    <a:pt x="130" y="181"/>
                    <a:pt x="131" y="181"/>
                  </a:cubicBezTo>
                  <a:cubicBezTo>
                    <a:pt x="131" y="181"/>
                    <a:pt x="132" y="181"/>
                    <a:pt x="132" y="180"/>
                  </a:cubicBezTo>
                  <a:cubicBezTo>
                    <a:pt x="133" y="180"/>
                    <a:pt x="134" y="180"/>
                    <a:pt x="135" y="180"/>
                  </a:cubicBezTo>
                  <a:cubicBezTo>
                    <a:pt x="135" y="180"/>
                    <a:pt x="136" y="180"/>
                    <a:pt x="136" y="180"/>
                  </a:cubicBezTo>
                  <a:cubicBezTo>
                    <a:pt x="137" y="180"/>
                    <a:pt x="138" y="180"/>
                    <a:pt x="139" y="180"/>
                  </a:cubicBezTo>
                  <a:cubicBezTo>
                    <a:pt x="140" y="180"/>
                    <a:pt x="140" y="180"/>
                    <a:pt x="140" y="180"/>
                  </a:cubicBezTo>
                  <a:cubicBezTo>
                    <a:pt x="141" y="179"/>
                    <a:pt x="142" y="179"/>
                    <a:pt x="144" y="179"/>
                  </a:cubicBezTo>
                  <a:cubicBezTo>
                    <a:pt x="144" y="179"/>
                    <a:pt x="144" y="179"/>
                    <a:pt x="145" y="179"/>
                  </a:cubicBezTo>
                  <a:cubicBezTo>
                    <a:pt x="146" y="179"/>
                    <a:pt x="147" y="179"/>
                    <a:pt x="148" y="179"/>
                  </a:cubicBezTo>
                  <a:cubicBezTo>
                    <a:pt x="148" y="179"/>
                    <a:pt x="148" y="179"/>
                    <a:pt x="149" y="179"/>
                  </a:cubicBezTo>
                  <a:cubicBezTo>
                    <a:pt x="150" y="180"/>
                    <a:pt x="151" y="180"/>
                    <a:pt x="153" y="180"/>
                  </a:cubicBezTo>
                  <a:cubicBezTo>
                    <a:pt x="154" y="180"/>
                    <a:pt x="155" y="180"/>
                    <a:pt x="157" y="180"/>
                  </a:cubicBezTo>
                  <a:cubicBezTo>
                    <a:pt x="157" y="180"/>
                    <a:pt x="157" y="180"/>
                    <a:pt x="158" y="180"/>
                  </a:cubicBezTo>
                  <a:cubicBezTo>
                    <a:pt x="159" y="180"/>
                    <a:pt x="160" y="181"/>
                    <a:pt x="161" y="181"/>
                  </a:cubicBezTo>
                  <a:cubicBezTo>
                    <a:pt x="161" y="181"/>
                    <a:pt x="161" y="181"/>
                    <a:pt x="162" y="181"/>
                  </a:cubicBezTo>
                  <a:cubicBezTo>
                    <a:pt x="163" y="181"/>
                    <a:pt x="164" y="181"/>
                    <a:pt x="165" y="182"/>
                  </a:cubicBezTo>
                  <a:cubicBezTo>
                    <a:pt x="166" y="182"/>
                    <a:pt x="166" y="182"/>
                    <a:pt x="166" y="182"/>
                  </a:cubicBezTo>
                  <a:cubicBezTo>
                    <a:pt x="167" y="182"/>
                    <a:pt x="168" y="182"/>
                    <a:pt x="169" y="183"/>
                  </a:cubicBezTo>
                  <a:cubicBezTo>
                    <a:pt x="169" y="183"/>
                    <a:pt x="170" y="183"/>
                    <a:pt x="170" y="183"/>
                  </a:cubicBezTo>
                  <a:cubicBezTo>
                    <a:pt x="171" y="183"/>
                    <a:pt x="172" y="184"/>
                    <a:pt x="173" y="184"/>
                  </a:cubicBezTo>
                  <a:cubicBezTo>
                    <a:pt x="173" y="184"/>
                    <a:pt x="174" y="184"/>
                    <a:pt x="174" y="184"/>
                  </a:cubicBezTo>
                  <a:cubicBezTo>
                    <a:pt x="175" y="185"/>
                    <a:pt x="176" y="185"/>
                    <a:pt x="177" y="186"/>
                  </a:cubicBezTo>
                  <a:cubicBezTo>
                    <a:pt x="182" y="188"/>
                    <a:pt x="187" y="190"/>
                    <a:pt x="191" y="193"/>
                  </a:cubicBezTo>
                  <a:cubicBezTo>
                    <a:pt x="192" y="193"/>
                    <a:pt x="193" y="194"/>
                    <a:pt x="193" y="194"/>
                  </a:cubicBezTo>
                  <a:cubicBezTo>
                    <a:pt x="194" y="195"/>
                    <a:pt x="194" y="195"/>
                    <a:pt x="194" y="195"/>
                  </a:cubicBezTo>
                  <a:cubicBezTo>
                    <a:pt x="195" y="195"/>
                    <a:pt x="196" y="196"/>
                    <a:pt x="196" y="196"/>
                  </a:cubicBezTo>
                  <a:cubicBezTo>
                    <a:pt x="196" y="197"/>
                    <a:pt x="196" y="197"/>
                    <a:pt x="197" y="197"/>
                  </a:cubicBezTo>
                  <a:cubicBezTo>
                    <a:pt x="199" y="198"/>
                    <a:pt x="201" y="200"/>
                    <a:pt x="203" y="202"/>
                  </a:cubicBezTo>
                  <a:cubicBezTo>
                    <a:pt x="203" y="203"/>
                    <a:pt x="204" y="203"/>
                    <a:pt x="204" y="203"/>
                  </a:cubicBezTo>
                  <a:cubicBezTo>
                    <a:pt x="204" y="203"/>
                    <a:pt x="205" y="204"/>
                    <a:pt x="206" y="205"/>
                  </a:cubicBezTo>
                  <a:cubicBezTo>
                    <a:pt x="206" y="205"/>
                    <a:pt x="206" y="205"/>
                    <a:pt x="206" y="205"/>
                  </a:cubicBezTo>
                  <a:cubicBezTo>
                    <a:pt x="209" y="208"/>
                    <a:pt x="211" y="211"/>
                    <a:pt x="214" y="214"/>
                  </a:cubicBezTo>
                  <a:cubicBezTo>
                    <a:pt x="214" y="214"/>
                    <a:pt x="214" y="215"/>
                    <a:pt x="214" y="215"/>
                  </a:cubicBezTo>
                  <a:cubicBezTo>
                    <a:pt x="215" y="216"/>
                    <a:pt x="215" y="216"/>
                    <a:pt x="216" y="217"/>
                  </a:cubicBezTo>
                  <a:cubicBezTo>
                    <a:pt x="216" y="217"/>
                    <a:pt x="216" y="217"/>
                    <a:pt x="216" y="217"/>
                  </a:cubicBezTo>
                  <a:cubicBezTo>
                    <a:pt x="218" y="220"/>
                    <a:pt x="219" y="222"/>
                    <a:pt x="221" y="225"/>
                  </a:cubicBezTo>
                  <a:cubicBezTo>
                    <a:pt x="221" y="225"/>
                    <a:pt x="221" y="225"/>
                    <a:pt x="221" y="225"/>
                  </a:cubicBezTo>
                  <a:cubicBezTo>
                    <a:pt x="221" y="226"/>
                    <a:pt x="221" y="227"/>
                    <a:pt x="222" y="228"/>
                  </a:cubicBezTo>
                  <a:cubicBezTo>
                    <a:pt x="222" y="228"/>
                    <a:pt x="222" y="228"/>
                    <a:pt x="222" y="229"/>
                  </a:cubicBezTo>
                  <a:cubicBezTo>
                    <a:pt x="223" y="229"/>
                    <a:pt x="223" y="230"/>
                    <a:pt x="223" y="231"/>
                  </a:cubicBezTo>
                  <a:cubicBezTo>
                    <a:pt x="225" y="236"/>
                    <a:pt x="227" y="241"/>
                    <a:pt x="228" y="246"/>
                  </a:cubicBezTo>
                  <a:cubicBezTo>
                    <a:pt x="228" y="247"/>
                    <a:pt x="229" y="248"/>
                    <a:pt x="229" y="249"/>
                  </a:cubicBezTo>
                  <a:cubicBezTo>
                    <a:pt x="229" y="250"/>
                    <a:pt x="229" y="250"/>
                    <a:pt x="229" y="251"/>
                  </a:cubicBezTo>
                  <a:cubicBezTo>
                    <a:pt x="229" y="252"/>
                    <a:pt x="229" y="252"/>
                    <a:pt x="229" y="253"/>
                  </a:cubicBezTo>
                  <a:cubicBezTo>
                    <a:pt x="229" y="254"/>
                    <a:pt x="229" y="254"/>
                    <a:pt x="229" y="255"/>
                  </a:cubicBezTo>
                  <a:cubicBezTo>
                    <a:pt x="230" y="256"/>
                    <a:pt x="230" y="257"/>
                    <a:pt x="230" y="258"/>
                  </a:cubicBezTo>
                  <a:cubicBezTo>
                    <a:pt x="230" y="258"/>
                    <a:pt x="230" y="258"/>
                    <a:pt x="230" y="258"/>
                  </a:cubicBezTo>
                  <a:cubicBezTo>
                    <a:pt x="230" y="260"/>
                    <a:pt x="230" y="261"/>
                    <a:pt x="230" y="262"/>
                  </a:cubicBezTo>
                  <a:lnTo>
                    <a:pt x="230" y="263"/>
                  </a:lnTo>
                  <a:cubicBezTo>
                    <a:pt x="230" y="264"/>
                    <a:pt x="230" y="265"/>
                    <a:pt x="230" y="266"/>
                  </a:cubicBezTo>
                  <a:cubicBezTo>
                    <a:pt x="230" y="267"/>
                    <a:pt x="230" y="267"/>
                    <a:pt x="230" y="267"/>
                  </a:cubicBezTo>
                  <a:cubicBezTo>
                    <a:pt x="230" y="269"/>
                    <a:pt x="230" y="270"/>
                    <a:pt x="230" y="271"/>
                  </a:cubicBezTo>
                  <a:cubicBezTo>
                    <a:pt x="230" y="273"/>
                    <a:pt x="229" y="274"/>
                    <a:pt x="229" y="275"/>
                  </a:cubicBezTo>
                  <a:close/>
                  <a:moveTo>
                    <a:pt x="287" y="301"/>
                  </a:moveTo>
                  <a:lnTo>
                    <a:pt x="291" y="251"/>
                  </a:lnTo>
                  <a:lnTo>
                    <a:pt x="262" y="249"/>
                  </a:lnTo>
                  <a:cubicBezTo>
                    <a:pt x="260" y="235"/>
                    <a:pt x="256" y="221"/>
                    <a:pt x="250" y="209"/>
                  </a:cubicBezTo>
                  <a:lnTo>
                    <a:pt x="272" y="190"/>
                  </a:lnTo>
                  <a:lnTo>
                    <a:pt x="239" y="152"/>
                  </a:lnTo>
                  <a:lnTo>
                    <a:pt x="217" y="171"/>
                  </a:lnTo>
                  <a:cubicBezTo>
                    <a:pt x="206" y="162"/>
                    <a:pt x="194" y="156"/>
                    <a:pt x="180" y="152"/>
                  </a:cubicBezTo>
                  <a:lnTo>
                    <a:pt x="183" y="123"/>
                  </a:lnTo>
                  <a:lnTo>
                    <a:pt x="133" y="118"/>
                  </a:lnTo>
                  <a:lnTo>
                    <a:pt x="130" y="147"/>
                  </a:lnTo>
                  <a:cubicBezTo>
                    <a:pt x="116" y="149"/>
                    <a:pt x="103" y="153"/>
                    <a:pt x="91" y="160"/>
                  </a:cubicBezTo>
                  <a:lnTo>
                    <a:pt x="72" y="138"/>
                  </a:lnTo>
                  <a:lnTo>
                    <a:pt x="34" y="170"/>
                  </a:lnTo>
                  <a:lnTo>
                    <a:pt x="52" y="192"/>
                  </a:lnTo>
                  <a:cubicBezTo>
                    <a:pt x="44" y="203"/>
                    <a:pt x="37" y="215"/>
                    <a:pt x="33" y="229"/>
                  </a:cubicBezTo>
                  <a:lnTo>
                    <a:pt x="4" y="227"/>
                  </a:lnTo>
                  <a:lnTo>
                    <a:pt x="0" y="276"/>
                  </a:lnTo>
                  <a:lnTo>
                    <a:pt x="29" y="279"/>
                  </a:lnTo>
                  <a:cubicBezTo>
                    <a:pt x="30" y="293"/>
                    <a:pt x="35" y="307"/>
                    <a:pt x="41" y="319"/>
                  </a:cubicBezTo>
                  <a:lnTo>
                    <a:pt x="19" y="337"/>
                  </a:lnTo>
                  <a:lnTo>
                    <a:pt x="51" y="376"/>
                  </a:lnTo>
                  <a:lnTo>
                    <a:pt x="73" y="357"/>
                  </a:lnTo>
                  <a:cubicBezTo>
                    <a:pt x="84" y="366"/>
                    <a:pt x="97" y="372"/>
                    <a:pt x="111" y="376"/>
                  </a:cubicBezTo>
                  <a:lnTo>
                    <a:pt x="108" y="405"/>
                  </a:lnTo>
                  <a:lnTo>
                    <a:pt x="158" y="410"/>
                  </a:lnTo>
                  <a:lnTo>
                    <a:pt x="160" y="381"/>
                  </a:lnTo>
                  <a:cubicBezTo>
                    <a:pt x="175" y="379"/>
                    <a:pt x="188" y="375"/>
                    <a:pt x="200" y="368"/>
                  </a:cubicBezTo>
                  <a:lnTo>
                    <a:pt x="219" y="390"/>
                  </a:lnTo>
                  <a:lnTo>
                    <a:pt x="257" y="358"/>
                  </a:lnTo>
                  <a:lnTo>
                    <a:pt x="239" y="336"/>
                  </a:lnTo>
                  <a:cubicBezTo>
                    <a:pt x="247" y="325"/>
                    <a:pt x="254" y="312"/>
                    <a:pt x="258" y="299"/>
                  </a:cubicBezTo>
                  <a:lnTo>
                    <a:pt x="287" y="301"/>
                  </a:lnTo>
                  <a:close/>
                  <a:moveTo>
                    <a:pt x="437" y="233"/>
                  </a:moveTo>
                  <a:cubicBezTo>
                    <a:pt x="437" y="234"/>
                    <a:pt x="437" y="234"/>
                    <a:pt x="436" y="234"/>
                  </a:cubicBezTo>
                  <a:cubicBezTo>
                    <a:pt x="436" y="235"/>
                    <a:pt x="436" y="235"/>
                    <a:pt x="436" y="236"/>
                  </a:cubicBezTo>
                  <a:cubicBezTo>
                    <a:pt x="436" y="236"/>
                    <a:pt x="436" y="237"/>
                    <a:pt x="436" y="237"/>
                  </a:cubicBezTo>
                  <a:cubicBezTo>
                    <a:pt x="436" y="238"/>
                    <a:pt x="436" y="239"/>
                    <a:pt x="435" y="239"/>
                  </a:cubicBezTo>
                  <a:cubicBezTo>
                    <a:pt x="435" y="240"/>
                    <a:pt x="435" y="240"/>
                    <a:pt x="435" y="240"/>
                  </a:cubicBezTo>
                  <a:cubicBezTo>
                    <a:pt x="435" y="241"/>
                    <a:pt x="435" y="241"/>
                    <a:pt x="435" y="242"/>
                  </a:cubicBezTo>
                  <a:cubicBezTo>
                    <a:pt x="435" y="242"/>
                    <a:pt x="435" y="243"/>
                    <a:pt x="434" y="243"/>
                  </a:cubicBezTo>
                  <a:cubicBezTo>
                    <a:pt x="434" y="244"/>
                    <a:pt x="434" y="244"/>
                    <a:pt x="434" y="245"/>
                  </a:cubicBezTo>
                  <a:cubicBezTo>
                    <a:pt x="434" y="245"/>
                    <a:pt x="434" y="245"/>
                    <a:pt x="434" y="246"/>
                  </a:cubicBezTo>
                  <a:cubicBezTo>
                    <a:pt x="432" y="250"/>
                    <a:pt x="430" y="254"/>
                    <a:pt x="428" y="258"/>
                  </a:cubicBezTo>
                  <a:cubicBezTo>
                    <a:pt x="427" y="258"/>
                    <a:pt x="427" y="259"/>
                    <a:pt x="427" y="259"/>
                  </a:cubicBezTo>
                  <a:cubicBezTo>
                    <a:pt x="426" y="259"/>
                    <a:pt x="426" y="259"/>
                    <a:pt x="426" y="260"/>
                  </a:cubicBezTo>
                  <a:cubicBezTo>
                    <a:pt x="426" y="260"/>
                    <a:pt x="426" y="261"/>
                    <a:pt x="425" y="261"/>
                  </a:cubicBezTo>
                  <a:cubicBezTo>
                    <a:pt x="425" y="261"/>
                    <a:pt x="425" y="261"/>
                    <a:pt x="425" y="261"/>
                  </a:cubicBezTo>
                  <a:cubicBezTo>
                    <a:pt x="424" y="263"/>
                    <a:pt x="422" y="265"/>
                    <a:pt x="421" y="266"/>
                  </a:cubicBezTo>
                  <a:cubicBezTo>
                    <a:pt x="421" y="266"/>
                    <a:pt x="421" y="266"/>
                    <a:pt x="421" y="266"/>
                  </a:cubicBezTo>
                  <a:cubicBezTo>
                    <a:pt x="420" y="267"/>
                    <a:pt x="420" y="267"/>
                    <a:pt x="419" y="268"/>
                  </a:cubicBezTo>
                  <a:cubicBezTo>
                    <a:pt x="419" y="268"/>
                    <a:pt x="419" y="268"/>
                    <a:pt x="419" y="268"/>
                  </a:cubicBezTo>
                  <a:cubicBezTo>
                    <a:pt x="417" y="270"/>
                    <a:pt x="415" y="272"/>
                    <a:pt x="413" y="273"/>
                  </a:cubicBezTo>
                  <a:cubicBezTo>
                    <a:pt x="413" y="274"/>
                    <a:pt x="412" y="274"/>
                    <a:pt x="412" y="274"/>
                  </a:cubicBezTo>
                  <a:cubicBezTo>
                    <a:pt x="412" y="274"/>
                    <a:pt x="411" y="274"/>
                    <a:pt x="411" y="275"/>
                  </a:cubicBezTo>
                  <a:cubicBezTo>
                    <a:pt x="411" y="275"/>
                    <a:pt x="410" y="275"/>
                    <a:pt x="410" y="275"/>
                  </a:cubicBezTo>
                  <a:cubicBezTo>
                    <a:pt x="409" y="276"/>
                    <a:pt x="407" y="277"/>
                    <a:pt x="405" y="278"/>
                  </a:cubicBezTo>
                  <a:cubicBezTo>
                    <a:pt x="405" y="278"/>
                    <a:pt x="405" y="278"/>
                    <a:pt x="405" y="278"/>
                  </a:cubicBezTo>
                  <a:cubicBezTo>
                    <a:pt x="404" y="279"/>
                    <a:pt x="404" y="279"/>
                    <a:pt x="403" y="279"/>
                  </a:cubicBezTo>
                  <a:cubicBezTo>
                    <a:pt x="403" y="279"/>
                    <a:pt x="403" y="279"/>
                    <a:pt x="403" y="279"/>
                  </a:cubicBezTo>
                  <a:cubicBezTo>
                    <a:pt x="402" y="280"/>
                    <a:pt x="401" y="280"/>
                    <a:pt x="401" y="280"/>
                  </a:cubicBezTo>
                  <a:cubicBezTo>
                    <a:pt x="397" y="282"/>
                    <a:pt x="394" y="283"/>
                    <a:pt x="390" y="283"/>
                  </a:cubicBezTo>
                  <a:lnTo>
                    <a:pt x="390" y="284"/>
                  </a:lnTo>
                  <a:cubicBezTo>
                    <a:pt x="390" y="284"/>
                    <a:pt x="389" y="284"/>
                    <a:pt x="388" y="284"/>
                  </a:cubicBezTo>
                  <a:cubicBezTo>
                    <a:pt x="388" y="284"/>
                    <a:pt x="387" y="284"/>
                    <a:pt x="387" y="284"/>
                  </a:cubicBezTo>
                  <a:cubicBezTo>
                    <a:pt x="386" y="284"/>
                    <a:pt x="386" y="284"/>
                    <a:pt x="385" y="284"/>
                  </a:cubicBezTo>
                  <a:cubicBezTo>
                    <a:pt x="385" y="284"/>
                    <a:pt x="385" y="284"/>
                    <a:pt x="384" y="284"/>
                  </a:cubicBezTo>
                  <a:cubicBezTo>
                    <a:pt x="383" y="285"/>
                    <a:pt x="383" y="285"/>
                    <a:pt x="382" y="285"/>
                  </a:cubicBezTo>
                  <a:cubicBezTo>
                    <a:pt x="382" y="285"/>
                    <a:pt x="382" y="285"/>
                    <a:pt x="382" y="285"/>
                  </a:cubicBezTo>
                  <a:cubicBezTo>
                    <a:pt x="381" y="285"/>
                    <a:pt x="380" y="285"/>
                    <a:pt x="379" y="285"/>
                  </a:cubicBezTo>
                  <a:cubicBezTo>
                    <a:pt x="379" y="285"/>
                    <a:pt x="378" y="285"/>
                    <a:pt x="378" y="285"/>
                  </a:cubicBezTo>
                  <a:cubicBezTo>
                    <a:pt x="378" y="285"/>
                    <a:pt x="377" y="285"/>
                    <a:pt x="376" y="285"/>
                  </a:cubicBezTo>
                  <a:cubicBezTo>
                    <a:pt x="376" y="285"/>
                    <a:pt x="376" y="285"/>
                    <a:pt x="375" y="285"/>
                  </a:cubicBezTo>
                  <a:cubicBezTo>
                    <a:pt x="374" y="285"/>
                    <a:pt x="374" y="285"/>
                    <a:pt x="373" y="285"/>
                  </a:cubicBezTo>
                  <a:cubicBezTo>
                    <a:pt x="372" y="285"/>
                    <a:pt x="371" y="284"/>
                    <a:pt x="370" y="284"/>
                  </a:cubicBezTo>
                  <a:cubicBezTo>
                    <a:pt x="370" y="284"/>
                    <a:pt x="369" y="284"/>
                    <a:pt x="369" y="284"/>
                  </a:cubicBezTo>
                  <a:cubicBezTo>
                    <a:pt x="368" y="284"/>
                    <a:pt x="368" y="284"/>
                    <a:pt x="367" y="284"/>
                  </a:cubicBezTo>
                  <a:cubicBezTo>
                    <a:pt x="367" y="284"/>
                    <a:pt x="367" y="284"/>
                    <a:pt x="366" y="284"/>
                  </a:cubicBezTo>
                  <a:cubicBezTo>
                    <a:pt x="365" y="284"/>
                    <a:pt x="365" y="283"/>
                    <a:pt x="364" y="283"/>
                  </a:cubicBezTo>
                  <a:cubicBezTo>
                    <a:pt x="364" y="283"/>
                    <a:pt x="364" y="283"/>
                    <a:pt x="363" y="283"/>
                  </a:cubicBezTo>
                  <a:cubicBezTo>
                    <a:pt x="363" y="283"/>
                    <a:pt x="362" y="283"/>
                    <a:pt x="361" y="282"/>
                  </a:cubicBezTo>
                  <a:cubicBezTo>
                    <a:pt x="361" y="282"/>
                    <a:pt x="361" y="282"/>
                    <a:pt x="360" y="282"/>
                  </a:cubicBezTo>
                  <a:cubicBezTo>
                    <a:pt x="360" y="282"/>
                    <a:pt x="359" y="282"/>
                    <a:pt x="359" y="282"/>
                  </a:cubicBezTo>
                  <a:cubicBezTo>
                    <a:pt x="358" y="282"/>
                    <a:pt x="358" y="281"/>
                    <a:pt x="358" y="281"/>
                  </a:cubicBezTo>
                  <a:cubicBezTo>
                    <a:pt x="357" y="281"/>
                    <a:pt x="356" y="281"/>
                    <a:pt x="355" y="280"/>
                  </a:cubicBezTo>
                  <a:cubicBezTo>
                    <a:pt x="352" y="279"/>
                    <a:pt x="349" y="277"/>
                    <a:pt x="346" y="275"/>
                  </a:cubicBezTo>
                  <a:cubicBezTo>
                    <a:pt x="345" y="275"/>
                    <a:pt x="345" y="275"/>
                    <a:pt x="344" y="274"/>
                  </a:cubicBezTo>
                  <a:cubicBezTo>
                    <a:pt x="344" y="274"/>
                    <a:pt x="344" y="274"/>
                    <a:pt x="344" y="274"/>
                  </a:cubicBezTo>
                  <a:cubicBezTo>
                    <a:pt x="343" y="274"/>
                    <a:pt x="343" y="273"/>
                    <a:pt x="342" y="273"/>
                  </a:cubicBezTo>
                  <a:cubicBezTo>
                    <a:pt x="342" y="273"/>
                    <a:pt x="342" y="273"/>
                    <a:pt x="342" y="273"/>
                  </a:cubicBezTo>
                  <a:cubicBezTo>
                    <a:pt x="340" y="271"/>
                    <a:pt x="339" y="270"/>
                    <a:pt x="337" y="269"/>
                  </a:cubicBezTo>
                  <a:cubicBezTo>
                    <a:pt x="337" y="269"/>
                    <a:pt x="337" y="269"/>
                    <a:pt x="337" y="268"/>
                  </a:cubicBezTo>
                  <a:cubicBezTo>
                    <a:pt x="336" y="268"/>
                    <a:pt x="336" y="268"/>
                    <a:pt x="335" y="267"/>
                  </a:cubicBezTo>
                  <a:cubicBezTo>
                    <a:pt x="335" y="267"/>
                    <a:pt x="335" y="267"/>
                    <a:pt x="335" y="267"/>
                  </a:cubicBezTo>
                  <a:cubicBezTo>
                    <a:pt x="333" y="265"/>
                    <a:pt x="331" y="263"/>
                    <a:pt x="330" y="260"/>
                  </a:cubicBezTo>
                  <a:cubicBezTo>
                    <a:pt x="330" y="260"/>
                    <a:pt x="330" y="260"/>
                    <a:pt x="329" y="260"/>
                  </a:cubicBezTo>
                  <a:cubicBezTo>
                    <a:pt x="329" y="259"/>
                    <a:pt x="329" y="259"/>
                    <a:pt x="328" y="258"/>
                  </a:cubicBezTo>
                  <a:cubicBezTo>
                    <a:pt x="328" y="258"/>
                    <a:pt x="328" y="258"/>
                    <a:pt x="328" y="258"/>
                  </a:cubicBezTo>
                  <a:cubicBezTo>
                    <a:pt x="327" y="256"/>
                    <a:pt x="326" y="255"/>
                    <a:pt x="325" y="253"/>
                  </a:cubicBezTo>
                  <a:cubicBezTo>
                    <a:pt x="325" y="253"/>
                    <a:pt x="325" y="253"/>
                    <a:pt x="325" y="253"/>
                  </a:cubicBezTo>
                  <a:cubicBezTo>
                    <a:pt x="325" y="252"/>
                    <a:pt x="324" y="251"/>
                    <a:pt x="324" y="251"/>
                  </a:cubicBezTo>
                  <a:cubicBezTo>
                    <a:pt x="324" y="251"/>
                    <a:pt x="324" y="250"/>
                    <a:pt x="324" y="250"/>
                  </a:cubicBezTo>
                  <a:cubicBezTo>
                    <a:pt x="324" y="250"/>
                    <a:pt x="323" y="249"/>
                    <a:pt x="323" y="249"/>
                  </a:cubicBezTo>
                  <a:cubicBezTo>
                    <a:pt x="321" y="244"/>
                    <a:pt x="320" y="240"/>
                    <a:pt x="319" y="236"/>
                  </a:cubicBezTo>
                  <a:cubicBezTo>
                    <a:pt x="319" y="235"/>
                    <a:pt x="319" y="235"/>
                    <a:pt x="319" y="235"/>
                  </a:cubicBezTo>
                  <a:cubicBezTo>
                    <a:pt x="319" y="234"/>
                    <a:pt x="319" y="234"/>
                    <a:pt x="319" y="233"/>
                  </a:cubicBezTo>
                  <a:cubicBezTo>
                    <a:pt x="319" y="233"/>
                    <a:pt x="319" y="232"/>
                    <a:pt x="319" y="232"/>
                  </a:cubicBezTo>
                  <a:cubicBezTo>
                    <a:pt x="319" y="231"/>
                    <a:pt x="319" y="230"/>
                    <a:pt x="318" y="230"/>
                  </a:cubicBezTo>
                  <a:cubicBezTo>
                    <a:pt x="318" y="230"/>
                    <a:pt x="318" y="229"/>
                    <a:pt x="318" y="229"/>
                  </a:cubicBezTo>
                  <a:cubicBezTo>
                    <a:pt x="318" y="229"/>
                    <a:pt x="318" y="228"/>
                    <a:pt x="318" y="227"/>
                  </a:cubicBezTo>
                  <a:cubicBezTo>
                    <a:pt x="318" y="226"/>
                    <a:pt x="318" y="226"/>
                    <a:pt x="318" y="226"/>
                  </a:cubicBezTo>
                  <a:cubicBezTo>
                    <a:pt x="318" y="225"/>
                    <a:pt x="318" y="225"/>
                    <a:pt x="318" y="224"/>
                  </a:cubicBezTo>
                  <a:cubicBezTo>
                    <a:pt x="318" y="224"/>
                    <a:pt x="318" y="223"/>
                    <a:pt x="318" y="223"/>
                  </a:cubicBezTo>
                  <a:cubicBezTo>
                    <a:pt x="318" y="222"/>
                    <a:pt x="318" y="221"/>
                    <a:pt x="319" y="220"/>
                  </a:cubicBezTo>
                  <a:cubicBezTo>
                    <a:pt x="319" y="219"/>
                    <a:pt x="319" y="219"/>
                    <a:pt x="319" y="218"/>
                  </a:cubicBezTo>
                  <a:cubicBezTo>
                    <a:pt x="319" y="217"/>
                    <a:pt x="319" y="217"/>
                    <a:pt x="319" y="217"/>
                  </a:cubicBezTo>
                  <a:cubicBezTo>
                    <a:pt x="319" y="216"/>
                    <a:pt x="319" y="216"/>
                    <a:pt x="319" y="215"/>
                  </a:cubicBezTo>
                  <a:cubicBezTo>
                    <a:pt x="319" y="215"/>
                    <a:pt x="319" y="214"/>
                    <a:pt x="319" y="214"/>
                  </a:cubicBezTo>
                  <a:cubicBezTo>
                    <a:pt x="320" y="213"/>
                    <a:pt x="320" y="212"/>
                    <a:pt x="320" y="211"/>
                  </a:cubicBezTo>
                  <a:cubicBezTo>
                    <a:pt x="320" y="211"/>
                    <a:pt x="320" y="211"/>
                    <a:pt x="320" y="211"/>
                  </a:cubicBezTo>
                  <a:cubicBezTo>
                    <a:pt x="320" y="210"/>
                    <a:pt x="320" y="210"/>
                    <a:pt x="321" y="209"/>
                  </a:cubicBezTo>
                  <a:cubicBezTo>
                    <a:pt x="321" y="209"/>
                    <a:pt x="321" y="208"/>
                    <a:pt x="321" y="208"/>
                  </a:cubicBezTo>
                  <a:cubicBezTo>
                    <a:pt x="321" y="207"/>
                    <a:pt x="321" y="207"/>
                    <a:pt x="322" y="206"/>
                  </a:cubicBezTo>
                  <a:cubicBezTo>
                    <a:pt x="322" y="206"/>
                    <a:pt x="322" y="206"/>
                    <a:pt x="322" y="205"/>
                  </a:cubicBezTo>
                  <a:cubicBezTo>
                    <a:pt x="322" y="205"/>
                    <a:pt x="322" y="204"/>
                    <a:pt x="323" y="203"/>
                  </a:cubicBezTo>
                  <a:cubicBezTo>
                    <a:pt x="323" y="203"/>
                    <a:pt x="323" y="203"/>
                    <a:pt x="323" y="203"/>
                  </a:cubicBezTo>
                  <a:cubicBezTo>
                    <a:pt x="324" y="200"/>
                    <a:pt x="326" y="196"/>
                    <a:pt x="328" y="193"/>
                  </a:cubicBezTo>
                  <a:cubicBezTo>
                    <a:pt x="328" y="193"/>
                    <a:pt x="328" y="192"/>
                    <a:pt x="329" y="192"/>
                  </a:cubicBezTo>
                  <a:cubicBezTo>
                    <a:pt x="329" y="192"/>
                    <a:pt x="329" y="191"/>
                    <a:pt x="329" y="191"/>
                  </a:cubicBezTo>
                  <a:cubicBezTo>
                    <a:pt x="330" y="191"/>
                    <a:pt x="330" y="190"/>
                    <a:pt x="330" y="190"/>
                  </a:cubicBezTo>
                  <a:cubicBezTo>
                    <a:pt x="330" y="190"/>
                    <a:pt x="330" y="190"/>
                    <a:pt x="330" y="190"/>
                  </a:cubicBezTo>
                  <a:cubicBezTo>
                    <a:pt x="332" y="188"/>
                    <a:pt x="333" y="186"/>
                    <a:pt x="335" y="185"/>
                  </a:cubicBezTo>
                  <a:cubicBezTo>
                    <a:pt x="335" y="185"/>
                    <a:pt x="335" y="185"/>
                    <a:pt x="335" y="185"/>
                  </a:cubicBezTo>
                  <a:cubicBezTo>
                    <a:pt x="335" y="184"/>
                    <a:pt x="336" y="184"/>
                    <a:pt x="336" y="183"/>
                  </a:cubicBezTo>
                  <a:cubicBezTo>
                    <a:pt x="336" y="183"/>
                    <a:pt x="336" y="183"/>
                    <a:pt x="336" y="183"/>
                  </a:cubicBezTo>
                  <a:cubicBezTo>
                    <a:pt x="338" y="181"/>
                    <a:pt x="341" y="179"/>
                    <a:pt x="343" y="177"/>
                  </a:cubicBezTo>
                  <a:cubicBezTo>
                    <a:pt x="343" y="177"/>
                    <a:pt x="343" y="177"/>
                    <a:pt x="343" y="177"/>
                  </a:cubicBezTo>
                  <a:cubicBezTo>
                    <a:pt x="344" y="177"/>
                    <a:pt x="344" y="176"/>
                    <a:pt x="345" y="176"/>
                  </a:cubicBezTo>
                  <a:cubicBezTo>
                    <a:pt x="345" y="176"/>
                    <a:pt x="345" y="176"/>
                    <a:pt x="345" y="176"/>
                  </a:cubicBezTo>
                  <a:cubicBezTo>
                    <a:pt x="347" y="175"/>
                    <a:pt x="349" y="174"/>
                    <a:pt x="350" y="173"/>
                  </a:cubicBezTo>
                  <a:cubicBezTo>
                    <a:pt x="351" y="173"/>
                    <a:pt x="351" y="173"/>
                    <a:pt x="351" y="173"/>
                  </a:cubicBezTo>
                  <a:cubicBezTo>
                    <a:pt x="351" y="172"/>
                    <a:pt x="352" y="172"/>
                    <a:pt x="352" y="172"/>
                  </a:cubicBezTo>
                  <a:cubicBezTo>
                    <a:pt x="353" y="172"/>
                    <a:pt x="353" y="172"/>
                    <a:pt x="353" y="172"/>
                  </a:cubicBezTo>
                  <a:cubicBezTo>
                    <a:pt x="353" y="171"/>
                    <a:pt x="354" y="171"/>
                    <a:pt x="355" y="171"/>
                  </a:cubicBezTo>
                  <a:cubicBezTo>
                    <a:pt x="358" y="169"/>
                    <a:pt x="362" y="168"/>
                    <a:pt x="365" y="167"/>
                  </a:cubicBezTo>
                  <a:cubicBezTo>
                    <a:pt x="366" y="167"/>
                    <a:pt x="367" y="167"/>
                    <a:pt x="368" y="167"/>
                  </a:cubicBezTo>
                  <a:cubicBezTo>
                    <a:pt x="368" y="167"/>
                    <a:pt x="368" y="167"/>
                    <a:pt x="368" y="167"/>
                  </a:cubicBezTo>
                  <a:cubicBezTo>
                    <a:pt x="369" y="167"/>
                    <a:pt x="370" y="167"/>
                    <a:pt x="370" y="167"/>
                  </a:cubicBezTo>
                  <a:cubicBezTo>
                    <a:pt x="371" y="167"/>
                    <a:pt x="371" y="166"/>
                    <a:pt x="371" y="166"/>
                  </a:cubicBezTo>
                  <a:cubicBezTo>
                    <a:pt x="372" y="166"/>
                    <a:pt x="373" y="166"/>
                    <a:pt x="374" y="166"/>
                  </a:cubicBezTo>
                  <a:cubicBezTo>
                    <a:pt x="374" y="166"/>
                    <a:pt x="374" y="166"/>
                    <a:pt x="374" y="166"/>
                  </a:cubicBezTo>
                  <a:cubicBezTo>
                    <a:pt x="375" y="166"/>
                    <a:pt x="376" y="166"/>
                    <a:pt x="376" y="166"/>
                  </a:cubicBezTo>
                  <a:cubicBezTo>
                    <a:pt x="377" y="166"/>
                    <a:pt x="377" y="166"/>
                    <a:pt x="377" y="166"/>
                  </a:cubicBezTo>
                  <a:cubicBezTo>
                    <a:pt x="378" y="166"/>
                    <a:pt x="379" y="166"/>
                    <a:pt x="379" y="166"/>
                  </a:cubicBezTo>
                  <a:cubicBezTo>
                    <a:pt x="380" y="166"/>
                    <a:pt x="380" y="166"/>
                    <a:pt x="380" y="166"/>
                  </a:cubicBezTo>
                  <a:cubicBezTo>
                    <a:pt x="381" y="166"/>
                    <a:pt x="382" y="166"/>
                    <a:pt x="383" y="166"/>
                  </a:cubicBezTo>
                  <a:cubicBezTo>
                    <a:pt x="384" y="166"/>
                    <a:pt x="385" y="166"/>
                    <a:pt x="386" y="167"/>
                  </a:cubicBezTo>
                  <a:cubicBezTo>
                    <a:pt x="386" y="167"/>
                    <a:pt x="386" y="167"/>
                    <a:pt x="386" y="167"/>
                  </a:cubicBezTo>
                  <a:cubicBezTo>
                    <a:pt x="387" y="167"/>
                    <a:pt x="388" y="167"/>
                    <a:pt x="388" y="167"/>
                  </a:cubicBezTo>
                  <a:cubicBezTo>
                    <a:pt x="389" y="167"/>
                    <a:pt x="389" y="167"/>
                    <a:pt x="389" y="167"/>
                  </a:cubicBezTo>
                  <a:cubicBezTo>
                    <a:pt x="390" y="167"/>
                    <a:pt x="391" y="168"/>
                    <a:pt x="392" y="168"/>
                  </a:cubicBezTo>
                  <a:cubicBezTo>
                    <a:pt x="392" y="168"/>
                    <a:pt x="392" y="168"/>
                    <a:pt x="392" y="168"/>
                  </a:cubicBezTo>
                  <a:cubicBezTo>
                    <a:pt x="393" y="168"/>
                    <a:pt x="394" y="168"/>
                    <a:pt x="394" y="168"/>
                  </a:cubicBezTo>
                  <a:cubicBezTo>
                    <a:pt x="395" y="169"/>
                    <a:pt x="395" y="169"/>
                    <a:pt x="395" y="169"/>
                  </a:cubicBezTo>
                  <a:cubicBezTo>
                    <a:pt x="396" y="169"/>
                    <a:pt x="396" y="169"/>
                    <a:pt x="397" y="169"/>
                  </a:cubicBezTo>
                  <a:cubicBezTo>
                    <a:pt x="397" y="169"/>
                    <a:pt x="398" y="169"/>
                    <a:pt x="398" y="170"/>
                  </a:cubicBezTo>
                  <a:cubicBezTo>
                    <a:pt x="399" y="170"/>
                    <a:pt x="399" y="170"/>
                    <a:pt x="400" y="170"/>
                  </a:cubicBezTo>
                  <a:cubicBezTo>
                    <a:pt x="404" y="172"/>
                    <a:pt x="407" y="174"/>
                    <a:pt x="410" y="175"/>
                  </a:cubicBezTo>
                  <a:cubicBezTo>
                    <a:pt x="410" y="176"/>
                    <a:pt x="411" y="176"/>
                    <a:pt x="411" y="177"/>
                  </a:cubicBezTo>
                  <a:cubicBezTo>
                    <a:pt x="412" y="177"/>
                    <a:pt x="412" y="177"/>
                    <a:pt x="412" y="177"/>
                  </a:cubicBezTo>
                  <a:cubicBezTo>
                    <a:pt x="412" y="177"/>
                    <a:pt x="413" y="178"/>
                    <a:pt x="413" y="178"/>
                  </a:cubicBezTo>
                  <a:cubicBezTo>
                    <a:pt x="414" y="178"/>
                    <a:pt x="414" y="178"/>
                    <a:pt x="414" y="178"/>
                  </a:cubicBezTo>
                  <a:cubicBezTo>
                    <a:pt x="415" y="179"/>
                    <a:pt x="417" y="181"/>
                    <a:pt x="418" y="182"/>
                  </a:cubicBezTo>
                  <a:cubicBezTo>
                    <a:pt x="419" y="182"/>
                    <a:pt x="419" y="182"/>
                    <a:pt x="419" y="182"/>
                  </a:cubicBezTo>
                  <a:cubicBezTo>
                    <a:pt x="419" y="183"/>
                    <a:pt x="420" y="183"/>
                    <a:pt x="420" y="184"/>
                  </a:cubicBezTo>
                  <a:cubicBezTo>
                    <a:pt x="420" y="184"/>
                    <a:pt x="420" y="184"/>
                    <a:pt x="420" y="184"/>
                  </a:cubicBezTo>
                  <a:cubicBezTo>
                    <a:pt x="422" y="186"/>
                    <a:pt x="424" y="188"/>
                    <a:pt x="426" y="191"/>
                  </a:cubicBezTo>
                  <a:cubicBezTo>
                    <a:pt x="426" y="191"/>
                    <a:pt x="426" y="191"/>
                    <a:pt x="426" y="191"/>
                  </a:cubicBezTo>
                  <a:cubicBezTo>
                    <a:pt x="426" y="191"/>
                    <a:pt x="427" y="192"/>
                    <a:pt x="427" y="193"/>
                  </a:cubicBezTo>
                  <a:cubicBezTo>
                    <a:pt x="427" y="193"/>
                    <a:pt x="427" y="193"/>
                    <a:pt x="427" y="193"/>
                  </a:cubicBezTo>
                  <a:cubicBezTo>
                    <a:pt x="428" y="195"/>
                    <a:pt x="429" y="196"/>
                    <a:pt x="430" y="198"/>
                  </a:cubicBezTo>
                  <a:cubicBezTo>
                    <a:pt x="431" y="198"/>
                    <a:pt x="431" y="198"/>
                    <a:pt x="431" y="198"/>
                  </a:cubicBezTo>
                  <a:cubicBezTo>
                    <a:pt x="431" y="199"/>
                    <a:pt x="431" y="200"/>
                    <a:pt x="431" y="200"/>
                  </a:cubicBezTo>
                  <a:cubicBezTo>
                    <a:pt x="432" y="200"/>
                    <a:pt x="432" y="200"/>
                    <a:pt x="432" y="201"/>
                  </a:cubicBezTo>
                  <a:cubicBezTo>
                    <a:pt x="432" y="201"/>
                    <a:pt x="432" y="202"/>
                    <a:pt x="432" y="202"/>
                  </a:cubicBezTo>
                  <a:cubicBezTo>
                    <a:pt x="434" y="206"/>
                    <a:pt x="435" y="209"/>
                    <a:pt x="436" y="213"/>
                  </a:cubicBezTo>
                  <a:cubicBezTo>
                    <a:pt x="436" y="214"/>
                    <a:pt x="436" y="214"/>
                    <a:pt x="436" y="215"/>
                  </a:cubicBezTo>
                  <a:cubicBezTo>
                    <a:pt x="436" y="216"/>
                    <a:pt x="436" y="216"/>
                    <a:pt x="436" y="216"/>
                  </a:cubicBezTo>
                  <a:cubicBezTo>
                    <a:pt x="436" y="217"/>
                    <a:pt x="437" y="217"/>
                    <a:pt x="437" y="218"/>
                  </a:cubicBezTo>
                  <a:cubicBezTo>
                    <a:pt x="437" y="218"/>
                    <a:pt x="437" y="219"/>
                    <a:pt x="437" y="219"/>
                  </a:cubicBezTo>
                  <a:cubicBezTo>
                    <a:pt x="437" y="220"/>
                    <a:pt x="437" y="220"/>
                    <a:pt x="437" y="221"/>
                  </a:cubicBezTo>
                  <a:cubicBezTo>
                    <a:pt x="437" y="221"/>
                    <a:pt x="437" y="221"/>
                    <a:pt x="437" y="222"/>
                  </a:cubicBezTo>
                  <a:cubicBezTo>
                    <a:pt x="437" y="222"/>
                    <a:pt x="437" y="223"/>
                    <a:pt x="437" y="224"/>
                  </a:cubicBezTo>
                  <a:lnTo>
                    <a:pt x="437" y="225"/>
                  </a:lnTo>
                  <a:cubicBezTo>
                    <a:pt x="437" y="226"/>
                    <a:pt x="437" y="226"/>
                    <a:pt x="437" y="227"/>
                  </a:cubicBezTo>
                  <a:cubicBezTo>
                    <a:pt x="437" y="227"/>
                    <a:pt x="437" y="228"/>
                    <a:pt x="437" y="228"/>
                  </a:cubicBezTo>
                  <a:cubicBezTo>
                    <a:pt x="437" y="229"/>
                    <a:pt x="437" y="230"/>
                    <a:pt x="437" y="231"/>
                  </a:cubicBezTo>
                  <a:cubicBezTo>
                    <a:pt x="437" y="231"/>
                    <a:pt x="437" y="232"/>
                    <a:pt x="437" y="233"/>
                  </a:cubicBezTo>
                  <a:close/>
                  <a:moveTo>
                    <a:pt x="477" y="252"/>
                  </a:moveTo>
                  <a:lnTo>
                    <a:pt x="480" y="217"/>
                  </a:lnTo>
                  <a:lnTo>
                    <a:pt x="460" y="215"/>
                  </a:lnTo>
                  <a:cubicBezTo>
                    <a:pt x="458" y="205"/>
                    <a:pt x="455" y="196"/>
                    <a:pt x="451" y="187"/>
                  </a:cubicBezTo>
                  <a:lnTo>
                    <a:pt x="466" y="174"/>
                  </a:lnTo>
                  <a:lnTo>
                    <a:pt x="444" y="147"/>
                  </a:lnTo>
                  <a:lnTo>
                    <a:pt x="428" y="160"/>
                  </a:lnTo>
                  <a:cubicBezTo>
                    <a:pt x="421" y="154"/>
                    <a:pt x="412" y="149"/>
                    <a:pt x="402" y="147"/>
                  </a:cubicBezTo>
                  <a:lnTo>
                    <a:pt x="404" y="126"/>
                  </a:lnTo>
                  <a:lnTo>
                    <a:pt x="369" y="123"/>
                  </a:lnTo>
                  <a:lnTo>
                    <a:pt x="367" y="143"/>
                  </a:lnTo>
                  <a:cubicBezTo>
                    <a:pt x="357" y="145"/>
                    <a:pt x="348" y="148"/>
                    <a:pt x="339" y="152"/>
                  </a:cubicBezTo>
                  <a:lnTo>
                    <a:pt x="326" y="137"/>
                  </a:lnTo>
                  <a:lnTo>
                    <a:pt x="299" y="159"/>
                  </a:lnTo>
                  <a:lnTo>
                    <a:pt x="312" y="175"/>
                  </a:lnTo>
                  <a:cubicBezTo>
                    <a:pt x="306" y="183"/>
                    <a:pt x="302" y="191"/>
                    <a:pt x="299" y="201"/>
                  </a:cubicBezTo>
                  <a:lnTo>
                    <a:pt x="279" y="199"/>
                  </a:lnTo>
                  <a:lnTo>
                    <a:pt x="275" y="234"/>
                  </a:lnTo>
                  <a:lnTo>
                    <a:pt x="296" y="236"/>
                  </a:lnTo>
                  <a:cubicBezTo>
                    <a:pt x="297" y="246"/>
                    <a:pt x="300" y="255"/>
                    <a:pt x="305" y="264"/>
                  </a:cubicBezTo>
                  <a:lnTo>
                    <a:pt x="289" y="277"/>
                  </a:lnTo>
                  <a:lnTo>
                    <a:pt x="312" y="304"/>
                  </a:lnTo>
                  <a:lnTo>
                    <a:pt x="327" y="291"/>
                  </a:lnTo>
                  <a:cubicBezTo>
                    <a:pt x="335" y="297"/>
                    <a:pt x="344" y="301"/>
                    <a:pt x="353" y="304"/>
                  </a:cubicBezTo>
                  <a:lnTo>
                    <a:pt x="352" y="325"/>
                  </a:lnTo>
                  <a:lnTo>
                    <a:pt x="387" y="328"/>
                  </a:lnTo>
                  <a:lnTo>
                    <a:pt x="388" y="307"/>
                  </a:lnTo>
                  <a:cubicBezTo>
                    <a:pt x="398" y="306"/>
                    <a:pt x="408" y="303"/>
                    <a:pt x="416" y="299"/>
                  </a:cubicBezTo>
                  <a:lnTo>
                    <a:pt x="429" y="314"/>
                  </a:lnTo>
                  <a:lnTo>
                    <a:pt x="456" y="292"/>
                  </a:lnTo>
                  <a:lnTo>
                    <a:pt x="443" y="276"/>
                  </a:lnTo>
                  <a:cubicBezTo>
                    <a:pt x="449" y="268"/>
                    <a:pt x="454" y="260"/>
                    <a:pt x="457" y="250"/>
                  </a:cubicBezTo>
                  <a:lnTo>
                    <a:pt x="477" y="252"/>
                  </a:lnTo>
                  <a:close/>
                </a:path>
              </a:pathLst>
            </a:custGeom>
            <a:solidFill>
              <a:srgbClr val="F4BF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6158" name="组合 33"/>
          <p:cNvGrpSpPr>
            <a:grpSpLocks/>
          </p:cNvGrpSpPr>
          <p:nvPr/>
        </p:nvGrpSpPr>
        <p:grpSpPr bwMode="auto">
          <a:xfrm>
            <a:off x="7523163" y="2413005"/>
            <a:ext cx="381000" cy="384175"/>
            <a:chOff x="0" y="0"/>
            <a:chExt cx="381000" cy="384175"/>
          </a:xfrm>
        </p:grpSpPr>
        <p:sp>
          <p:nvSpPr>
            <p:cNvPr id="6159" name="Oval 15"/>
            <p:cNvSpPr>
              <a:spLocks noChangeArrowheads="1"/>
            </p:cNvSpPr>
            <p:nvPr/>
          </p:nvSpPr>
          <p:spPr bwMode="auto">
            <a:xfrm>
              <a:off x="0" y="0"/>
              <a:ext cx="381000" cy="3841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160" name="Freeform 16"/>
            <p:cNvSpPr>
              <a:spLocks noEditPoints="1" noChangeArrowheads="1"/>
            </p:cNvSpPr>
            <p:nvPr/>
          </p:nvSpPr>
          <p:spPr bwMode="auto">
            <a:xfrm>
              <a:off x="57150" y="55563"/>
              <a:ext cx="274638" cy="261938"/>
            </a:xfrm>
            <a:custGeom>
              <a:avLst/>
              <a:gdLst>
                <a:gd name="T0" fmla="*/ 204 w 489"/>
                <a:gd name="T1" fmla="*/ 421 h 465"/>
                <a:gd name="T2" fmla="*/ 204 w 489"/>
                <a:gd name="T3" fmla="*/ 442 h 465"/>
                <a:gd name="T4" fmla="*/ 296 w 489"/>
                <a:gd name="T5" fmla="*/ 432 h 465"/>
                <a:gd name="T6" fmla="*/ 285 w 489"/>
                <a:gd name="T7" fmla="*/ 388 h 465"/>
                <a:gd name="T8" fmla="*/ 204 w 489"/>
                <a:gd name="T9" fmla="*/ 388 h 465"/>
                <a:gd name="T10" fmla="*/ 204 w 489"/>
                <a:gd name="T11" fmla="*/ 410 h 465"/>
                <a:gd name="T12" fmla="*/ 296 w 489"/>
                <a:gd name="T13" fmla="*/ 399 h 465"/>
                <a:gd name="T14" fmla="*/ 245 w 489"/>
                <a:gd name="T15" fmla="*/ 465 h 465"/>
                <a:gd name="T16" fmla="*/ 280 w 489"/>
                <a:gd name="T17" fmla="*/ 452 h 465"/>
                <a:gd name="T18" fmla="*/ 245 w 489"/>
                <a:gd name="T19" fmla="*/ 465 h 465"/>
                <a:gd name="T20" fmla="*/ 246 w 489"/>
                <a:gd name="T21" fmla="*/ 124 h 465"/>
                <a:gd name="T22" fmla="*/ 131 w 489"/>
                <a:gd name="T23" fmla="*/ 232 h 465"/>
                <a:gd name="T24" fmla="*/ 199 w 489"/>
                <a:gd name="T25" fmla="*/ 376 h 465"/>
                <a:gd name="T26" fmla="*/ 246 w 489"/>
                <a:gd name="T27" fmla="*/ 379 h 465"/>
                <a:gd name="T28" fmla="*/ 304 w 489"/>
                <a:gd name="T29" fmla="*/ 344 h 465"/>
                <a:gd name="T30" fmla="*/ 246 w 489"/>
                <a:gd name="T31" fmla="*/ 124 h 465"/>
                <a:gd name="T32" fmla="*/ 96 w 489"/>
                <a:gd name="T33" fmla="*/ 251 h 465"/>
                <a:gd name="T34" fmla="*/ 19 w 489"/>
                <a:gd name="T35" fmla="*/ 236 h 465"/>
                <a:gd name="T36" fmla="*/ 19 w 489"/>
                <a:gd name="T37" fmla="*/ 267 h 465"/>
                <a:gd name="T38" fmla="*/ 96 w 489"/>
                <a:gd name="T39" fmla="*/ 251 h 465"/>
                <a:gd name="T40" fmla="*/ 470 w 489"/>
                <a:gd name="T41" fmla="*/ 236 h 465"/>
                <a:gd name="T42" fmla="*/ 393 w 489"/>
                <a:gd name="T43" fmla="*/ 251 h 465"/>
                <a:gd name="T44" fmla="*/ 470 w 489"/>
                <a:gd name="T45" fmla="*/ 267 h 465"/>
                <a:gd name="T46" fmla="*/ 470 w 489"/>
                <a:gd name="T47" fmla="*/ 236 h 465"/>
                <a:gd name="T48" fmla="*/ 374 w 489"/>
                <a:gd name="T49" fmla="*/ 141 h 465"/>
                <a:gd name="T50" fmla="*/ 418 w 489"/>
                <a:gd name="T51" fmla="*/ 76 h 465"/>
                <a:gd name="T52" fmla="*/ 353 w 489"/>
                <a:gd name="T53" fmla="*/ 120 h 465"/>
                <a:gd name="T54" fmla="*/ 374 w 489"/>
                <a:gd name="T55" fmla="*/ 141 h 465"/>
                <a:gd name="T56" fmla="*/ 243 w 489"/>
                <a:gd name="T57" fmla="*/ 96 h 465"/>
                <a:gd name="T58" fmla="*/ 259 w 489"/>
                <a:gd name="T59" fmla="*/ 18 h 465"/>
                <a:gd name="T60" fmla="*/ 228 w 489"/>
                <a:gd name="T61" fmla="*/ 18 h 465"/>
                <a:gd name="T62" fmla="*/ 243 w 489"/>
                <a:gd name="T63" fmla="*/ 96 h 465"/>
                <a:gd name="T64" fmla="*/ 110 w 489"/>
                <a:gd name="T65" fmla="*/ 135 h 465"/>
                <a:gd name="T66" fmla="*/ 132 w 489"/>
                <a:gd name="T67" fmla="*/ 114 h 465"/>
                <a:gd name="T68" fmla="*/ 66 w 489"/>
                <a:gd name="T69" fmla="*/ 70 h 465"/>
                <a:gd name="T70" fmla="*/ 110 w 489"/>
                <a:gd name="T71" fmla="*/ 135 h 465"/>
                <a:gd name="T72" fmla="*/ 115 w 489"/>
                <a:gd name="T73" fmla="*/ 361 h 465"/>
                <a:gd name="T74" fmla="*/ 71 w 489"/>
                <a:gd name="T75" fmla="*/ 427 h 465"/>
                <a:gd name="T76" fmla="*/ 137 w 489"/>
                <a:gd name="T77" fmla="*/ 383 h 465"/>
                <a:gd name="T78" fmla="*/ 115 w 489"/>
                <a:gd name="T79" fmla="*/ 361 h 465"/>
                <a:gd name="T80" fmla="*/ 379 w 489"/>
                <a:gd name="T81" fmla="*/ 367 h 465"/>
                <a:gd name="T82" fmla="*/ 358 w 489"/>
                <a:gd name="T83" fmla="*/ 389 h 465"/>
                <a:gd name="T84" fmla="*/ 423 w 489"/>
                <a:gd name="T85" fmla="*/ 433 h 465"/>
                <a:gd name="T86" fmla="*/ 379 w 489"/>
                <a:gd name="T87" fmla="*/ 367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9" h="465">
                  <a:moveTo>
                    <a:pt x="285" y="421"/>
                  </a:moveTo>
                  <a:lnTo>
                    <a:pt x="204" y="421"/>
                  </a:lnTo>
                  <a:cubicBezTo>
                    <a:pt x="198" y="421"/>
                    <a:pt x="193" y="426"/>
                    <a:pt x="193" y="432"/>
                  </a:cubicBezTo>
                  <a:cubicBezTo>
                    <a:pt x="193" y="438"/>
                    <a:pt x="198" y="442"/>
                    <a:pt x="204" y="442"/>
                  </a:cubicBezTo>
                  <a:lnTo>
                    <a:pt x="285" y="442"/>
                  </a:lnTo>
                  <a:cubicBezTo>
                    <a:pt x="291" y="442"/>
                    <a:pt x="296" y="438"/>
                    <a:pt x="296" y="432"/>
                  </a:cubicBezTo>
                  <a:cubicBezTo>
                    <a:pt x="296" y="426"/>
                    <a:pt x="291" y="421"/>
                    <a:pt x="285" y="421"/>
                  </a:cubicBezTo>
                  <a:close/>
                  <a:moveTo>
                    <a:pt x="285" y="388"/>
                  </a:moveTo>
                  <a:lnTo>
                    <a:pt x="285" y="388"/>
                  </a:lnTo>
                  <a:lnTo>
                    <a:pt x="204" y="388"/>
                  </a:lnTo>
                  <a:cubicBezTo>
                    <a:pt x="198" y="388"/>
                    <a:pt x="193" y="393"/>
                    <a:pt x="193" y="399"/>
                  </a:cubicBezTo>
                  <a:cubicBezTo>
                    <a:pt x="193" y="405"/>
                    <a:pt x="198" y="410"/>
                    <a:pt x="204" y="410"/>
                  </a:cubicBezTo>
                  <a:lnTo>
                    <a:pt x="285" y="410"/>
                  </a:lnTo>
                  <a:cubicBezTo>
                    <a:pt x="291" y="410"/>
                    <a:pt x="296" y="405"/>
                    <a:pt x="296" y="399"/>
                  </a:cubicBezTo>
                  <a:cubicBezTo>
                    <a:pt x="296" y="393"/>
                    <a:pt x="291" y="388"/>
                    <a:pt x="285" y="388"/>
                  </a:cubicBezTo>
                  <a:close/>
                  <a:moveTo>
                    <a:pt x="245" y="465"/>
                  </a:moveTo>
                  <a:lnTo>
                    <a:pt x="245" y="465"/>
                  </a:lnTo>
                  <a:lnTo>
                    <a:pt x="280" y="452"/>
                  </a:lnTo>
                  <a:lnTo>
                    <a:pt x="209" y="452"/>
                  </a:lnTo>
                  <a:lnTo>
                    <a:pt x="245" y="465"/>
                  </a:lnTo>
                  <a:close/>
                  <a:moveTo>
                    <a:pt x="246" y="124"/>
                  </a:moveTo>
                  <a:lnTo>
                    <a:pt x="246" y="124"/>
                  </a:lnTo>
                  <a:lnTo>
                    <a:pt x="243" y="124"/>
                  </a:lnTo>
                  <a:cubicBezTo>
                    <a:pt x="184" y="124"/>
                    <a:pt x="131" y="173"/>
                    <a:pt x="131" y="232"/>
                  </a:cubicBezTo>
                  <a:cubicBezTo>
                    <a:pt x="131" y="292"/>
                    <a:pt x="181" y="326"/>
                    <a:pt x="186" y="344"/>
                  </a:cubicBezTo>
                  <a:cubicBezTo>
                    <a:pt x="191" y="362"/>
                    <a:pt x="186" y="372"/>
                    <a:pt x="199" y="376"/>
                  </a:cubicBezTo>
                  <a:cubicBezTo>
                    <a:pt x="213" y="380"/>
                    <a:pt x="243" y="379"/>
                    <a:pt x="243" y="379"/>
                  </a:cubicBezTo>
                  <a:lnTo>
                    <a:pt x="246" y="379"/>
                  </a:lnTo>
                  <a:cubicBezTo>
                    <a:pt x="246" y="379"/>
                    <a:pt x="277" y="380"/>
                    <a:pt x="290" y="376"/>
                  </a:cubicBezTo>
                  <a:cubicBezTo>
                    <a:pt x="304" y="372"/>
                    <a:pt x="299" y="362"/>
                    <a:pt x="304" y="344"/>
                  </a:cubicBezTo>
                  <a:cubicBezTo>
                    <a:pt x="309" y="326"/>
                    <a:pt x="359" y="292"/>
                    <a:pt x="359" y="232"/>
                  </a:cubicBezTo>
                  <a:cubicBezTo>
                    <a:pt x="359" y="173"/>
                    <a:pt x="305" y="124"/>
                    <a:pt x="246" y="124"/>
                  </a:cubicBezTo>
                  <a:close/>
                  <a:moveTo>
                    <a:pt x="96" y="251"/>
                  </a:moveTo>
                  <a:lnTo>
                    <a:pt x="96" y="251"/>
                  </a:lnTo>
                  <a:cubicBezTo>
                    <a:pt x="96" y="243"/>
                    <a:pt x="88" y="236"/>
                    <a:pt x="78" y="236"/>
                  </a:cubicBezTo>
                  <a:lnTo>
                    <a:pt x="19" y="236"/>
                  </a:lnTo>
                  <a:cubicBezTo>
                    <a:pt x="9" y="236"/>
                    <a:pt x="0" y="243"/>
                    <a:pt x="0" y="251"/>
                  </a:cubicBezTo>
                  <a:cubicBezTo>
                    <a:pt x="0" y="260"/>
                    <a:pt x="9" y="267"/>
                    <a:pt x="19" y="267"/>
                  </a:cubicBezTo>
                  <a:lnTo>
                    <a:pt x="78" y="267"/>
                  </a:lnTo>
                  <a:cubicBezTo>
                    <a:pt x="88" y="267"/>
                    <a:pt x="96" y="260"/>
                    <a:pt x="96" y="251"/>
                  </a:cubicBezTo>
                  <a:close/>
                  <a:moveTo>
                    <a:pt x="470" y="236"/>
                  </a:moveTo>
                  <a:lnTo>
                    <a:pt x="470" y="236"/>
                  </a:lnTo>
                  <a:lnTo>
                    <a:pt x="412" y="236"/>
                  </a:lnTo>
                  <a:cubicBezTo>
                    <a:pt x="401" y="236"/>
                    <a:pt x="393" y="243"/>
                    <a:pt x="393" y="251"/>
                  </a:cubicBezTo>
                  <a:cubicBezTo>
                    <a:pt x="393" y="260"/>
                    <a:pt x="401" y="267"/>
                    <a:pt x="412" y="267"/>
                  </a:cubicBezTo>
                  <a:lnTo>
                    <a:pt x="470" y="267"/>
                  </a:lnTo>
                  <a:cubicBezTo>
                    <a:pt x="481" y="267"/>
                    <a:pt x="489" y="260"/>
                    <a:pt x="489" y="251"/>
                  </a:cubicBezTo>
                  <a:cubicBezTo>
                    <a:pt x="489" y="243"/>
                    <a:pt x="481" y="236"/>
                    <a:pt x="470" y="236"/>
                  </a:cubicBezTo>
                  <a:close/>
                  <a:moveTo>
                    <a:pt x="374" y="141"/>
                  </a:moveTo>
                  <a:lnTo>
                    <a:pt x="374" y="141"/>
                  </a:lnTo>
                  <a:lnTo>
                    <a:pt x="416" y="100"/>
                  </a:lnTo>
                  <a:cubicBezTo>
                    <a:pt x="423" y="93"/>
                    <a:pt x="424" y="82"/>
                    <a:pt x="418" y="76"/>
                  </a:cubicBezTo>
                  <a:cubicBezTo>
                    <a:pt x="412" y="70"/>
                    <a:pt x="402" y="71"/>
                    <a:pt x="394" y="78"/>
                  </a:cubicBezTo>
                  <a:lnTo>
                    <a:pt x="353" y="120"/>
                  </a:lnTo>
                  <a:cubicBezTo>
                    <a:pt x="346" y="127"/>
                    <a:pt x="345" y="138"/>
                    <a:pt x="350" y="144"/>
                  </a:cubicBezTo>
                  <a:cubicBezTo>
                    <a:pt x="356" y="150"/>
                    <a:pt x="367" y="149"/>
                    <a:pt x="374" y="141"/>
                  </a:cubicBezTo>
                  <a:close/>
                  <a:moveTo>
                    <a:pt x="243" y="96"/>
                  </a:moveTo>
                  <a:lnTo>
                    <a:pt x="243" y="96"/>
                  </a:lnTo>
                  <a:cubicBezTo>
                    <a:pt x="252" y="96"/>
                    <a:pt x="259" y="87"/>
                    <a:pt x="259" y="77"/>
                  </a:cubicBezTo>
                  <a:lnTo>
                    <a:pt x="259" y="18"/>
                  </a:lnTo>
                  <a:cubicBezTo>
                    <a:pt x="259" y="8"/>
                    <a:pt x="252" y="0"/>
                    <a:pt x="243" y="0"/>
                  </a:cubicBezTo>
                  <a:cubicBezTo>
                    <a:pt x="235" y="0"/>
                    <a:pt x="228" y="8"/>
                    <a:pt x="228" y="18"/>
                  </a:cubicBezTo>
                  <a:lnTo>
                    <a:pt x="228" y="77"/>
                  </a:lnTo>
                  <a:cubicBezTo>
                    <a:pt x="228" y="87"/>
                    <a:pt x="235" y="96"/>
                    <a:pt x="243" y="96"/>
                  </a:cubicBezTo>
                  <a:close/>
                  <a:moveTo>
                    <a:pt x="110" y="135"/>
                  </a:moveTo>
                  <a:lnTo>
                    <a:pt x="110" y="135"/>
                  </a:lnTo>
                  <a:cubicBezTo>
                    <a:pt x="117" y="143"/>
                    <a:pt x="128" y="144"/>
                    <a:pt x="134" y="138"/>
                  </a:cubicBezTo>
                  <a:cubicBezTo>
                    <a:pt x="140" y="132"/>
                    <a:pt x="139" y="121"/>
                    <a:pt x="132" y="114"/>
                  </a:cubicBezTo>
                  <a:lnTo>
                    <a:pt x="90" y="72"/>
                  </a:lnTo>
                  <a:cubicBezTo>
                    <a:pt x="83" y="65"/>
                    <a:pt x="72" y="64"/>
                    <a:pt x="66" y="70"/>
                  </a:cubicBezTo>
                  <a:cubicBezTo>
                    <a:pt x="60" y="76"/>
                    <a:pt x="61" y="86"/>
                    <a:pt x="68" y="94"/>
                  </a:cubicBezTo>
                  <a:lnTo>
                    <a:pt x="110" y="135"/>
                  </a:lnTo>
                  <a:close/>
                  <a:moveTo>
                    <a:pt x="115" y="361"/>
                  </a:moveTo>
                  <a:lnTo>
                    <a:pt x="115" y="361"/>
                  </a:lnTo>
                  <a:lnTo>
                    <a:pt x="73" y="403"/>
                  </a:lnTo>
                  <a:cubicBezTo>
                    <a:pt x="66" y="410"/>
                    <a:pt x="65" y="421"/>
                    <a:pt x="71" y="427"/>
                  </a:cubicBezTo>
                  <a:cubicBezTo>
                    <a:pt x="77" y="433"/>
                    <a:pt x="88" y="432"/>
                    <a:pt x="95" y="424"/>
                  </a:cubicBezTo>
                  <a:lnTo>
                    <a:pt x="137" y="383"/>
                  </a:lnTo>
                  <a:cubicBezTo>
                    <a:pt x="144" y="376"/>
                    <a:pt x="145" y="365"/>
                    <a:pt x="139" y="359"/>
                  </a:cubicBezTo>
                  <a:cubicBezTo>
                    <a:pt x="133" y="353"/>
                    <a:pt x="122" y="354"/>
                    <a:pt x="115" y="361"/>
                  </a:cubicBezTo>
                  <a:close/>
                  <a:moveTo>
                    <a:pt x="379" y="367"/>
                  </a:moveTo>
                  <a:lnTo>
                    <a:pt x="379" y="367"/>
                  </a:lnTo>
                  <a:cubicBezTo>
                    <a:pt x="372" y="360"/>
                    <a:pt x="361" y="359"/>
                    <a:pt x="356" y="365"/>
                  </a:cubicBezTo>
                  <a:cubicBezTo>
                    <a:pt x="350" y="371"/>
                    <a:pt x="351" y="382"/>
                    <a:pt x="358" y="389"/>
                  </a:cubicBezTo>
                  <a:lnTo>
                    <a:pt x="399" y="430"/>
                  </a:lnTo>
                  <a:cubicBezTo>
                    <a:pt x="407" y="438"/>
                    <a:pt x="417" y="439"/>
                    <a:pt x="423" y="433"/>
                  </a:cubicBezTo>
                  <a:cubicBezTo>
                    <a:pt x="429" y="427"/>
                    <a:pt x="428" y="416"/>
                    <a:pt x="421" y="409"/>
                  </a:cubicBezTo>
                  <a:lnTo>
                    <a:pt x="379" y="367"/>
                  </a:lnTo>
                  <a:close/>
                </a:path>
              </a:pathLst>
            </a:custGeom>
            <a:solidFill>
              <a:srgbClr val="494F5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6161" name="组合 34"/>
          <p:cNvGrpSpPr>
            <a:grpSpLocks/>
          </p:cNvGrpSpPr>
          <p:nvPr/>
        </p:nvGrpSpPr>
        <p:grpSpPr bwMode="auto">
          <a:xfrm>
            <a:off x="6278563" y="2970213"/>
            <a:ext cx="381000" cy="382587"/>
            <a:chOff x="0" y="0"/>
            <a:chExt cx="381000" cy="382588"/>
          </a:xfrm>
        </p:grpSpPr>
        <p:sp>
          <p:nvSpPr>
            <p:cNvPr id="6162" name="Oval 17"/>
            <p:cNvSpPr>
              <a:spLocks noChangeArrowheads="1"/>
            </p:cNvSpPr>
            <p:nvPr/>
          </p:nvSpPr>
          <p:spPr bwMode="auto">
            <a:xfrm>
              <a:off x="0" y="0"/>
              <a:ext cx="381000"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163" name="Freeform 18"/>
            <p:cNvSpPr>
              <a:spLocks noEditPoints="1" noChangeArrowheads="1"/>
            </p:cNvSpPr>
            <p:nvPr/>
          </p:nvSpPr>
          <p:spPr bwMode="auto">
            <a:xfrm>
              <a:off x="84138" y="68262"/>
              <a:ext cx="261938" cy="242888"/>
            </a:xfrm>
            <a:custGeom>
              <a:avLst/>
              <a:gdLst>
                <a:gd name="T0" fmla="*/ 0 w 466"/>
                <a:gd name="T1" fmla="*/ 255 h 431"/>
                <a:gd name="T2" fmla="*/ 179 w 466"/>
                <a:gd name="T3" fmla="*/ 431 h 431"/>
                <a:gd name="T4" fmla="*/ 314 w 466"/>
                <a:gd name="T5" fmla="*/ 408 h 431"/>
                <a:gd name="T6" fmla="*/ 283 w 466"/>
                <a:gd name="T7" fmla="*/ 191 h 431"/>
                <a:gd name="T8" fmla="*/ 276 w 466"/>
                <a:gd name="T9" fmla="*/ 401 h 431"/>
                <a:gd name="T10" fmla="*/ 183 w 466"/>
                <a:gd name="T11" fmla="*/ 361 h 431"/>
                <a:gd name="T12" fmla="*/ 158 w 466"/>
                <a:gd name="T13" fmla="*/ 252 h 431"/>
                <a:gd name="T14" fmla="*/ 32 w 466"/>
                <a:gd name="T15" fmla="*/ 248 h 431"/>
                <a:gd name="T16" fmla="*/ 36 w 466"/>
                <a:gd name="T17" fmla="*/ 79 h 431"/>
                <a:gd name="T18" fmla="*/ 183 w 466"/>
                <a:gd name="T19" fmla="*/ 45 h 431"/>
                <a:gd name="T20" fmla="*/ 0 w 466"/>
                <a:gd name="T21" fmla="*/ 76 h 431"/>
                <a:gd name="T22" fmla="*/ 262 w 466"/>
                <a:gd name="T23" fmla="*/ 89 h 431"/>
                <a:gd name="T24" fmla="*/ 246 w 466"/>
                <a:gd name="T25" fmla="*/ 71 h 431"/>
                <a:gd name="T26" fmla="*/ 259 w 466"/>
                <a:gd name="T27" fmla="*/ 60 h 431"/>
                <a:gd name="T28" fmla="*/ 291 w 466"/>
                <a:gd name="T29" fmla="*/ 60 h 431"/>
                <a:gd name="T30" fmla="*/ 304 w 466"/>
                <a:gd name="T31" fmla="*/ 71 h 431"/>
                <a:gd name="T32" fmla="*/ 288 w 466"/>
                <a:gd name="T33" fmla="*/ 89 h 431"/>
                <a:gd name="T34" fmla="*/ 304 w 466"/>
                <a:gd name="T35" fmla="*/ 108 h 431"/>
                <a:gd name="T36" fmla="*/ 291 w 466"/>
                <a:gd name="T37" fmla="*/ 118 h 431"/>
                <a:gd name="T38" fmla="*/ 259 w 466"/>
                <a:gd name="T39" fmla="*/ 118 h 431"/>
                <a:gd name="T40" fmla="*/ 246 w 466"/>
                <a:gd name="T41" fmla="*/ 108 h 431"/>
                <a:gd name="T42" fmla="*/ 380 w 466"/>
                <a:gd name="T43" fmla="*/ 162 h 431"/>
                <a:gd name="T44" fmla="*/ 460 w 466"/>
                <a:gd name="T45" fmla="*/ 265 h 431"/>
                <a:gd name="T46" fmla="*/ 427 w 466"/>
                <a:gd name="T47" fmla="*/ 274 h 431"/>
                <a:gd name="T48" fmla="*/ 380 w 466"/>
                <a:gd name="T49" fmla="*/ 162 h 431"/>
                <a:gd name="T50" fmla="*/ 332 w 466"/>
                <a:gd name="T51" fmla="*/ 32 h 431"/>
                <a:gd name="T52" fmla="*/ 367 w 466"/>
                <a:gd name="T53" fmla="*/ 162 h 431"/>
                <a:gd name="T54" fmla="*/ 351 w 466"/>
                <a:gd name="T55" fmla="*/ 182 h 431"/>
                <a:gd name="T56" fmla="*/ 321 w 466"/>
                <a:gd name="T57" fmla="*/ 156 h 431"/>
                <a:gd name="T58" fmla="*/ 217 w 466"/>
                <a:gd name="T59" fmla="*/ 32 h 431"/>
                <a:gd name="T60" fmla="*/ 313 w 466"/>
                <a:gd name="T61" fmla="*/ 51 h 431"/>
                <a:gd name="T62" fmla="*/ 236 w 466"/>
                <a:gd name="T63" fmla="*/ 128 h 431"/>
                <a:gd name="T64" fmla="*/ 149 w 466"/>
                <a:gd name="T65" fmla="*/ 376 h 431"/>
                <a:gd name="T66" fmla="*/ 57 w 466"/>
                <a:gd name="T67" fmla="*/ 282 h 431"/>
                <a:gd name="T68" fmla="*/ 149 w 466"/>
                <a:gd name="T69" fmla="*/ 376 h 431"/>
                <a:gd name="T70" fmla="*/ 54 w 466"/>
                <a:gd name="T71" fmla="*/ 122 h 431"/>
                <a:gd name="T72" fmla="*/ 183 w 466"/>
                <a:gd name="T73" fmla="*/ 130 h 431"/>
                <a:gd name="T74" fmla="*/ 116 w 466"/>
                <a:gd name="T75" fmla="*/ 105 h 431"/>
                <a:gd name="T76" fmla="*/ 54 w 466"/>
                <a:gd name="T77" fmla="*/ 198 h 431"/>
                <a:gd name="T78" fmla="*/ 59 w 466"/>
                <a:gd name="T79" fmla="*/ 219 h 431"/>
                <a:gd name="T80" fmla="*/ 185 w 466"/>
                <a:gd name="T81" fmla="*/ 196 h 431"/>
                <a:gd name="T82" fmla="*/ 54 w 466"/>
                <a:gd name="T83" fmla="*/ 198 h 431"/>
                <a:gd name="T84" fmla="*/ 54 w 466"/>
                <a:gd name="T85" fmla="*/ 167 h 431"/>
                <a:gd name="T86" fmla="*/ 185 w 466"/>
                <a:gd name="T87" fmla="*/ 175 h 431"/>
                <a:gd name="T88" fmla="*/ 192 w 466"/>
                <a:gd name="T89" fmla="*/ 162 h 431"/>
                <a:gd name="T90" fmla="*/ 115 w 466"/>
                <a:gd name="T91" fmla="*/ 151 h 431"/>
                <a:gd name="T92" fmla="*/ 54 w 466"/>
                <a:gd name="T93" fmla="*/ 1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 h="431">
                  <a:moveTo>
                    <a:pt x="0" y="76"/>
                  </a:moveTo>
                  <a:cubicBezTo>
                    <a:pt x="0" y="136"/>
                    <a:pt x="0" y="196"/>
                    <a:pt x="0" y="255"/>
                  </a:cubicBezTo>
                  <a:cubicBezTo>
                    <a:pt x="0" y="260"/>
                    <a:pt x="78" y="335"/>
                    <a:pt x="88" y="345"/>
                  </a:cubicBezTo>
                  <a:cubicBezTo>
                    <a:pt x="98" y="355"/>
                    <a:pt x="173" y="431"/>
                    <a:pt x="179" y="431"/>
                  </a:cubicBezTo>
                  <a:cubicBezTo>
                    <a:pt x="215" y="431"/>
                    <a:pt x="251" y="431"/>
                    <a:pt x="287" y="431"/>
                  </a:cubicBezTo>
                  <a:cubicBezTo>
                    <a:pt x="302" y="431"/>
                    <a:pt x="308" y="417"/>
                    <a:pt x="314" y="408"/>
                  </a:cubicBezTo>
                  <a:cubicBezTo>
                    <a:pt x="314" y="334"/>
                    <a:pt x="314" y="260"/>
                    <a:pt x="314" y="185"/>
                  </a:cubicBezTo>
                  <a:cubicBezTo>
                    <a:pt x="307" y="188"/>
                    <a:pt x="287" y="180"/>
                    <a:pt x="283" y="191"/>
                  </a:cubicBezTo>
                  <a:cubicBezTo>
                    <a:pt x="281" y="196"/>
                    <a:pt x="283" y="279"/>
                    <a:pt x="283" y="297"/>
                  </a:cubicBezTo>
                  <a:cubicBezTo>
                    <a:pt x="283" y="314"/>
                    <a:pt x="288" y="401"/>
                    <a:pt x="276" y="401"/>
                  </a:cubicBezTo>
                  <a:cubicBezTo>
                    <a:pt x="247" y="401"/>
                    <a:pt x="217" y="401"/>
                    <a:pt x="188" y="401"/>
                  </a:cubicBezTo>
                  <a:cubicBezTo>
                    <a:pt x="179" y="401"/>
                    <a:pt x="183" y="371"/>
                    <a:pt x="183" y="361"/>
                  </a:cubicBezTo>
                  <a:cubicBezTo>
                    <a:pt x="183" y="346"/>
                    <a:pt x="183" y="331"/>
                    <a:pt x="183" y="316"/>
                  </a:cubicBezTo>
                  <a:cubicBezTo>
                    <a:pt x="183" y="276"/>
                    <a:pt x="183" y="269"/>
                    <a:pt x="158" y="252"/>
                  </a:cubicBezTo>
                  <a:cubicBezTo>
                    <a:pt x="146" y="252"/>
                    <a:pt x="146" y="248"/>
                    <a:pt x="136" y="248"/>
                  </a:cubicBezTo>
                  <a:cubicBezTo>
                    <a:pt x="101" y="248"/>
                    <a:pt x="67" y="248"/>
                    <a:pt x="32" y="248"/>
                  </a:cubicBezTo>
                  <a:cubicBezTo>
                    <a:pt x="32" y="194"/>
                    <a:pt x="32" y="140"/>
                    <a:pt x="32" y="87"/>
                  </a:cubicBezTo>
                  <a:cubicBezTo>
                    <a:pt x="32" y="83"/>
                    <a:pt x="33" y="83"/>
                    <a:pt x="36" y="79"/>
                  </a:cubicBezTo>
                  <a:cubicBezTo>
                    <a:pt x="75" y="79"/>
                    <a:pt x="115" y="79"/>
                    <a:pt x="154" y="79"/>
                  </a:cubicBezTo>
                  <a:cubicBezTo>
                    <a:pt x="162" y="74"/>
                    <a:pt x="183" y="57"/>
                    <a:pt x="183" y="45"/>
                  </a:cubicBezTo>
                  <a:cubicBezTo>
                    <a:pt x="133" y="45"/>
                    <a:pt x="83" y="45"/>
                    <a:pt x="34" y="45"/>
                  </a:cubicBezTo>
                  <a:cubicBezTo>
                    <a:pt x="20" y="45"/>
                    <a:pt x="0" y="64"/>
                    <a:pt x="0" y="76"/>
                  </a:cubicBezTo>
                  <a:close/>
                  <a:moveTo>
                    <a:pt x="246" y="105"/>
                  </a:moveTo>
                  <a:lnTo>
                    <a:pt x="262" y="89"/>
                  </a:lnTo>
                  <a:lnTo>
                    <a:pt x="246" y="73"/>
                  </a:lnTo>
                  <a:cubicBezTo>
                    <a:pt x="245" y="73"/>
                    <a:pt x="245" y="72"/>
                    <a:pt x="246" y="71"/>
                  </a:cubicBezTo>
                  <a:lnTo>
                    <a:pt x="257" y="60"/>
                  </a:lnTo>
                  <a:cubicBezTo>
                    <a:pt x="257" y="60"/>
                    <a:pt x="258" y="60"/>
                    <a:pt x="259" y="60"/>
                  </a:cubicBezTo>
                  <a:lnTo>
                    <a:pt x="275" y="77"/>
                  </a:lnTo>
                  <a:lnTo>
                    <a:pt x="291" y="60"/>
                  </a:lnTo>
                  <a:cubicBezTo>
                    <a:pt x="291" y="60"/>
                    <a:pt x="292" y="60"/>
                    <a:pt x="293" y="60"/>
                  </a:cubicBezTo>
                  <a:lnTo>
                    <a:pt x="304" y="71"/>
                  </a:lnTo>
                  <a:cubicBezTo>
                    <a:pt x="304" y="72"/>
                    <a:pt x="304" y="73"/>
                    <a:pt x="304" y="73"/>
                  </a:cubicBezTo>
                  <a:lnTo>
                    <a:pt x="288" y="89"/>
                  </a:lnTo>
                  <a:lnTo>
                    <a:pt x="304" y="105"/>
                  </a:lnTo>
                  <a:cubicBezTo>
                    <a:pt x="304" y="106"/>
                    <a:pt x="304" y="107"/>
                    <a:pt x="304" y="108"/>
                  </a:cubicBezTo>
                  <a:lnTo>
                    <a:pt x="293" y="118"/>
                  </a:lnTo>
                  <a:cubicBezTo>
                    <a:pt x="292" y="119"/>
                    <a:pt x="291" y="119"/>
                    <a:pt x="291" y="118"/>
                  </a:cubicBezTo>
                  <a:lnTo>
                    <a:pt x="275" y="102"/>
                  </a:lnTo>
                  <a:lnTo>
                    <a:pt x="259" y="118"/>
                  </a:lnTo>
                  <a:cubicBezTo>
                    <a:pt x="258" y="119"/>
                    <a:pt x="257" y="119"/>
                    <a:pt x="257" y="118"/>
                  </a:cubicBezTo>
                  <a:lnTo>
                    <a:pt x="246" y="108"/>
                  </a:lnTo>
                  <a:cubicBezTo>
                    <a:pt x="245" y="107"/>
                    <a:pt x="245" y="106"/>
                    <a:pt x="246" y="105"/>
                  </a:cubicBezTo>
                  <a:close/>
                  <a:moveTo>
                    <a:pt x="380" y="162"/>
                  </a:moveTo>
                  <a:lnTo>
                    <a:pt x="460" y="242"/>
                  </a:lnTo>
                  <a:cubicBezTo>
                    <a:pt x="466" y="248"/>
                    <a:pt x="466" y="258"/>
                    <a:pt x="460" y="265"/>
                  </a:cubicBezTo>
                  <a:lnTo>
                    <a:pt x="450" y="274"/>
                  </a:lnTo>
                  <a:cubicBezTo>
                    <a:pt x="444" y="280"/>
                    <a:pt x="434" y="280"/>
                    <a:pt x="427" y="274"/>
                  </a:cubicBezTo>
                  <a:lnTo>
                    <a:pt x="348" y="194"/>
                  </a:lnTo>
                  <a:lnTo>
                    <a:pt x="380" y="162"/>
                  </a:lnTo>
                  <a:close/>
                  <a:moveTo>
                    <a:pt x="217" y="32"/>
                  </a:moveTo>
                  <a:cubicBezTo>
                    <a:pt x="249" y="0"/>
                    <a:pt x="300" y="0"/>
                    <a:pt x="332" y="32"/>
                  </a:cubicBezTo>
                  <a:cubicBezTo>
                    <a:pt x="360" y="60"/>
                    <a:pt x="363" y="104"/>
                    <a:pt x="341" y="136"/>
                  </a:cubicBezTo>
                  <a:lnTo>
                    <a:pt x="367" y="162"/>
                  </a:lnTo>
                  <a:cubicBezTo>
                    <a:pt x="368" y="163"/>
                    <a:pt x="368" y="165"/>
                    <a:pt x="367" y="166"/>
                  </a:cubicBezTo>
                  <a:lnTo>
                    <a:pt x="351" y="182"/>
                  </a:lnTo>
                  <a:cubicBezTo>
                    <a:pt x="350" y="183"/>
                    <a:pt x="348" y="183"/>
                    <a:pt x="347" y="182"/>
                  </a:cubicBezTo>
                  <a:lnTo>
                    <a:pt x="321" y="156"/>
                  </a:lnTo>
                  <a:cubicBezTo>
                    <a:pt x="290" y="178"/>
                    <a:pt x="246" y="175"/>
                    <a:pt x="217" y="147"/>
                  </a:cubicBezTo>
                  <a:cubicBezTo>
                    <a:pt x="186" y="115"/>
                    <a:pt x="186" y="64"/>
                    <a:pt x="217" y="32"/>
                  </a:cubicBezTo>
                  <a:close/>
                  <a:moveTo>
                    <a:pt x="236" y="51"/>
                  </a:moveTo>
                  <a:cubicBezTo>
                    <a:pt x="258" y="30"/>
                    <a:pt x="292" y="30"/>
                    <a:pt x="313" y="51"/>
                  </a:cubicBezTo>
                  <a:cubicBezTo>
                    <a:pt x="334" y="72"/>
                    <a:pt x="334" y="106"/>
                    <a:pt x="313" y="128"/>
                  </a:cubicBezTo>
                  <a:cubicBezTo>
                    <a:pt x="292" y="149"/>
                    <a:pt x="258" y="149"/>
                    <a:pt x="236" y="128"/>
                  </a:cubicBezTo>
                  <a:cubicBezTo>
                    <a:pt x="215" y="106"/>
                    <a:pt x="215" y="72"/>
                    <a:pt x="236" y="51"/>
                  </a:cubicBezTo>
                  <a:close/>
                  <a:moveTo>
                    <a:pt x="149" y="376"/>
                  </a:moveTo>
                  <a:cubicBezTo>
                    <a:pt x="148" y="345"/>
                    <a:pt x="147" y="313"/>
                    <a:pt x="147" y="282"/>
                  </a:cubicBezTo>
                  <a:cubicBezTo>
                    <a:pt x="117" y="282"/>
                    <a:pt x="87" y="282"/>
                    <a:pt x="57" y="282"/>
                  </a:cubicBezTo>
                  <a:cubicBezTo>
                    <a:pt x="57" y="283"/>
                    <a:pt x="56" y="283"/>
                    <a:pt x="56" y="284"/>
                  </a:cubicBezTo>
                  <a:cubicBezTo>
                    <a:pt x="87" y="314"/>
                    <a:pt x="118" y="345"/>
                    <a:pt x="149" y="376"/>
                  </a:cubicBezTo>
                  <a:close/>
                  <a:moveTo>
                    <a:pt x="54" y="110"/>
                  </a:moveTo>
                  <a:cubicBezTo>
                    <a:pt x="54" y="114"/>
                    <a:pt x="54" y="118"/>
                    <a:pt x="54" y="122"/>
                  </a:cubicBezTo>
                  <a:cubicBezTo>
                    <a:pt x="54" y="127"/>
                    <a:pt x="57" y="130"/>
                    <a:pt x="61" y="130"/>
                  </a:cubicBezTo>
                  <a:cubicBezTo>
                    <a:pt x="101" y="130"/>
                    <a:pt x="142" y="130"/>
                    <a:pt x="183" y="130"/>
                  </a:cubicBezTo>
                  <a:cubicBezTo>
                    <a:pt x="194" y="130"/>
                    <a:pt x="192" y="112"/>
                    <a:pt x="188" y="105"/>
                  </a:cubicBezTo>
                  <a:cubicBezTo>
                    <a:pt x="164" y="105"/>
                    <a:pt x="140" y="105"/>
                    <a:pt x="116" y="105"/>
                  </a:cubicBezTo>
                  <a:cubicBezTo>
                    <a:pt x="101" y="105"/>
                    <a:pt x="54" y="101"/>
                    <a:pt x="54" y="110"/>
                  </a:cubicBezTo>
                  <a:close/>
                  <a:moveTo>
                    <a:pt x="54" y="198"/>
                  </a:moveTo>
                  <a:cubicBezTo>
                    <a:pt x="54" y="203"/>
                    <a:pt x="54" y="209"/>
                    <a:pt x="54" y="214"/>
                  </a:cubicBezTo>
                  <a:cubicBezTo>
                    <a:pt x="54" y="218"/>
                    <a:pt x="55" y="219"/>
                    <a:pt x="59" y="219"/>
                  </a:cubicBezTo>
                  <a:cubicBezTo>
                    <a:pt x="103" y="219"/>
                    <a:pt x="146" y="219"/>
                    <a:pt x="190" y="219"/>
                  </a:cubicBezTo>
                  <a:cubicBezTo>
                    <a:pt x="191" y="215"/>
                    <a:pt x="194" y="196"/>
                    <a:pt x="185" y="196"/>
                  </a:cubicBezTo>
                  <a:cubicBezTo>
                    <a:pt x="144" y="196"/>
                    <a:pt x="103" y="196"/>
                    <a:pt x="63" y="196"/>
                  </a:cubicBezTo>
                  <a:cubicBezTo>
                    <a:pt x="60" y="196"/>
                    <a:pt x="56" y="197"/>
                    <a:pt x="54" y="198"/>
                  </a:cubicBezTo>
                  <a:close/>
                  <a:moveTo>
                    <a:pt x="54" y="160"/>
                  </a:moveTo>
                  <a:cubicBezTo>
                    <a:pt x="54" y="163"/>
                    <a:pt x="54" y="165"/>
                    <a:pt x="54" y="167"/>
                  </a:cubicBezTo>
                  <a:cubicBezTo>
                    <a:pt x="54" y="171"/>
                    <a:pt x="55" y="171"/>
                    <a:pt x="57" y="174"/>
                  </a:cubicBezTo>
                  <a:cubicBezTo>
                    <a:pt x="100" y="174"/>
                    <a:pt x="142" y="175"/>
                    <a:pt x="185" y="175"/>
                  </a:cubicBezTo>
                  <a:cubicBezTo>
                    <a:pt x="187" y="173"/>
                    <a:pt x="189" y="172"/>
                    <a:pt x="192" y="171"/>
                  </a:cubicBezTo>
                  <a:cubicBezTo>
                    <a:pt x="192" y="168"/>
                    <a:pt x="192" y="165"/>
                    <a:pt x="192" y="162"/>
                  </a:cubicBezTo>
                  <a:cubicBezTo>
                    <a:pt x="192" y="156"/>
                    <a:pt x="190" y="155"/>
                    <a:pt x="188" y="151"/>
                  </a:cubicBezTo>
                  <a:cubicBezTo>
                    <a:pt x="164" y="151"/>
                    <a:pt x="139" y="151"/>
                    <a:pt x="115" y="151"/>
                  </a:cubicBezTo>
                  <a:cubicBezTo>
                    <a:pt x="103" y="151"/>
                    <a:pt x="91" y="151"/>
                    <a:pt x="79" y="151"/>
                  </a:cubicBezTo>
                  <a:cubicBezTo>
                    <a:pt x="64" y="151"/>
                    <a:pt x="54" y="146"/>
                    <a:pt x="54" y="160"/>
                  </a:cubicBezTo>
                  <a:close/>
                </a:path>
              </a:pathLst>
            </a:custGeom>
            <a:solidFill>
              <a:srgbClr val="93CA3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6164" name="组合 35"/>
          <p:cNvGrpSpPr>
            <a:grpSpLocks/>
          </p:cNvGrpSpPr>
          <p:nvPr/>
        </p:nvGrpSpPr>
        <p:grpSpPr bwMode="auto">
          <a:xfrm>
            <a:off x="5084763" y="3343280"/>
            <a:ext cx="381000" cy="384175"/>
            <a:chOff x="0" y="0"/>
            <a:chExt cx="381000" cy="384175"/>
          </a:xfrm>
        </p:grpSpPr>
        <p:sp>
          <p:nvSpPr>
            <p:cNvPr id="6165" name="Oval 19"/>
            <p:cNvSpPr>
              <a:spLocks noChangeArrowheads="1"/>
            </p:cNvSpPr>
            <p:nvPr/>
          </p:nvSpPr>
          <p:spPr bwMode="auto">
            <a:xfrm>
              <a:off x="0" y="0"/>
              <a:ext cx="381000" cy="3841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166" name="Freeform 20"/>
            <p:cNvSpPr>
              <a:spLocks noEditPoints="1" noChangeArrowheads="1"/>
            </p:cNvSpPr>
            <p:nvPr/>
          </p:nvSpPr>
          <p:spPr bwMode="auto">
            <a:xfrm>
              <a:off x="128588" y="46038"/>
              <a:ext cx="111125" cy="285750"/>
            </a:xfrm>
            <a:custGeom>
              <a:avLst/>
              <a:gdLst>
                <a:gd name="T0" fmla="*/ 2 w 200"/>
                <a:gd name="T1" fmla="*/ 181 h 508"/>
                <a:gd name="T2" fmla="*/ 2 w 200"/>
                <a:gd name="T3" fmla="*/ 193 h 508"/>
                <a:gd name="T4" fmla="*/ 47 w 200"/>
                <a:gd name="T5" fmla="*/ 323 h 508"/>
                <a:gd name="T6" fmla="*/ 88 w 200"/>
                <a:gd name="T7" fmla="*/ 323 h 508"/>
                <a:gd name="T8" fmla="*/ 93 w 200"/>
                <a:gd name="T9" fmla="*/ 317 h 508"/>
                <a:gd name="T10" fmla="*/ 94 w 200"/>
                <a:gd name="T11" fmla="*/ 147 h 508"/>
                <a:gd name="T12" fmla="*/ 77 w 200"/>
                <a:gd name="T13" fmla="*/ 131 h 508"/>
                <a:gd name="T14" fmla="*/ 102 w 200"/>
                <a:gd name="T15" fmla="*/ 107 h 508"/>
                <a:gd name="T16" fmla="*/ 120 w 200"/>
                <a:gd name="T17" fmla="*/ 132 h 508"/>
                <a:gd name="T18" fmla="*/ 104 w 200"/>
                <a:gd name="T19" fmla="*/ 147 h 508"/>
                <a:gd name="T20" fmla="*/ 104 w 200"/>
                <a:gd name="T21" fmla="*/ 317 h 508"/>
                <a:gd name="T22" fmla="*/ 110 w 200"/>
                <a:gd name="T23" fmla="*/ 323 h 508"/>
                <a:gd name="T24" fmla="*/ 158 w 200"/>
                <a:gd name="T25" fmla="*/ 323 h 508"/>
                <a:gd name="T26" fmla="*/ 199 w 200"/>
                <a:gd name="T27" fmla="*/ 193 h 508"/>
                <a:gd name="T28" fmla="*/ 198 w 200"/>
                <a:gd name="T29" fmla="*/ 181 h 508"/>
                <a:gd name="T30" fmla="*/ 102 w 200"/>
                <a:gd name="T31" fmla="*/ 3 h 508"/>
                <a:gd name="T32" fmla="*/ 95 w 200"/>
                <a:gd name="T33" fmla="*/ 3 h 508"/>
                <a:gd name="T34" fmla="*/ 49 w 200"/>
                <a:gd name="T35" fmla="*/ 91 h 508"/>
                <a:gd name="T36" fmla="*/ 2 w 200"/>
                <a:gd name="T37" fmla="*/ 181 h 508"/>
                <a:gd name="T38" fmla="*/ 16 w 200"/>
                <a:gd name="T39" fmla="*/ 391 h 508"/>
                <a:gd name="T40" fmla="*/ 16 w 200"/>
                <a:gd name="T41" fmla="*/ 502 h 508"/>
                <a:gd name="T42" fmla="*/ 22 w 200"/>
                <a:gd name="T43" fmla="*/ 508 h 508"/>
                <a:gd name="T44" fmla="*/ 126 w 200"/>
                <a:gd name="T45" fmla="*/ 508 h 508"/>
                <a:gd name="T46" fmla="*/ 131 w 200"/>
                <a:gd name="T47" fmla="*/ 502 h 508"/>
                <a:gd name="T48" fmla="*/ 131 w 200"/>
                <a:gd name="T49" fmla="*/ 384 h 508"/>
                <a:gd name="T50" fmla="*/ 154 w 200"/>
                <a:gd name="T51" fmla="*/ 384 h 508"/>
                <a:gd name="T52" fmla="*/ 154 w 200"/>
                <a:gd name="T53" fmla="*/ 506 h 508"/>
                <a:gd name="T54" fmla="*/ 163 w 200"/>
                <a:gd name="T55" fmla="*/ 508 h 508"/>
                <a:gd name="T56" fmla="*/ 181 w 200"/>
                <a:gd name="T57" fmla="*/ 508 h 508"/>
                <a:gd name="T58" fmla="*/ 189 w 200"/>
                <a:gd name="T59" fmla="*/ 501 h 508"/>
                <a:gd name="T60" fmla="*/ 189 w 200"/>
                <a:gd name="T61" fmla="*/ 391 h 508"/>
                <a:gd name="T62" fmla="*/ 176 w 200"/>
                <a:gd name="T63" fmla="*/ 356 h 508"/>
                <a:gd name="T64" fmla="*/ 156 w 200"/>
                <a:gd name="T65" fmla="*/ 337 h 508"/>
                <a:gd name="T66" fmla="*/ 47 w 200"/>
                <a:gd name="T67" fmla="*/ 338 h 508"/>
                <a:gd name="T68" fmla="*/ 16 w 200"/>
                <a:gd name="T69" fmla="*/ 39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0" h="508">
                  <a:moveTo>
                    <a:pt x="2" y="181"/>
                  </a:moveTo>
                  <a:cubicBezTo>
                    <a:pt x="0" y="185"/>
                    <a:pt x="1" y="189"/>
                    <a:pt x="2" y="193"/>
                  </a:cubicBezTo>
                  <a:cubicBezTo>
                    <a:pt x="6" y="207"/>
                    <a:pt x="33" y="323"/>
                    <a:pt x="47" y="323"/>
                  </a:cubicBezTo>
                  <a:cubicBezTo>
                    <a:pt x="61" y="323"/>
                    <a:pt x="74" y="323"/>
                    <a:pt x="88" y="323"/>
                  </a:cubicBezTo>
                  <a:cubicBezTo>
                    <a:pt x="92" y="323"/>
                    <a:pt x="93" y="321"/>
                    <a:pt x="93" y="317"/>
                  </a:cubicBezTo>
                  <a:cubicBezTo>
                    <a:pt x="93" y="261"/>
                    <a:pt x="93" y="206"/>
                    <a:pt x="94" y="147"/>
                  </a:cubicBezTo>
                  <a:cubicBezTo>
                    <a:pt x="89" y="145"/>
                    <a:pt x="78" y="140"/>
                    <a:pt x="77" y="131"/>
                  </a:cubicBezTo>
                  <a:cubicBezTo>
                    <a:pt x="76" y="115"/>
                    <a:pt x="87" y="106"/>
                    <a:pt x="102" y="107"/>
                  </a:cubicBezTo>
                  <a:cubicBezTo>
                    <a:pt x="116" y="108"/>
                    <a:pt x="122" y="120"/>
                    <a:pt x="120" y="132"/>
                  </a:cubicBezTo>
                  <a:cubicBezTo>
                    <a:pt x="121" y="139"/>
                    <a:pt x="111" y="145"/>
                    <a:pt x="104" y="147"/>
                  </a:cubicBezTo>
                  <a:cubicBezTo>
                    <a:pt x="104" y="204"/>
                    <a:pt x="104" y="260"/>
                    <a:pt x="104" y="317"/>
                  </a:cubicBezTo>
                  <a:cubicBezTo>
                    <a:pt x="104" y="321"/>
                    <a:pt x="105" y="323"/>
                    <a:pt x="110" y="323"/>
                  </a:cubicBezTo>
                  <a:cubicBezTo>
                    <a:pt x="126" y="323"/>
                    <a:pt x="142" y="323"/>
                    <a:pt x="158" y="323"/>
                  </a:cubicBezTo>
                  <a:cubicBezTo>
                    <a:pt x="168" y="323"/>
                    <a:pt x="195" y="210"/>
                    <a:pt x="199" y="193"/>
                  </a:cubicBezTo>
                  <a:cubicBezTo>
                    <a:pt x="200" y="189"/>
                    <a:pt x="200" y="185"/>
                    <a:pt x="198" y="181"/>
                  </a:cubicBezTo>
                  <a:cubicBezTo>
                    <a:pt x="166" y="122"/>
                    <a:pt x="134" y="62"/>
                    <a:pt x="102" y="3"/>
                  </a:cubicBezTo>
                  <a:cubicBezTo>
                    <a:pt x="99" y="0"/>
                    <a:pt x="97" y="1"/>
                    <a:pt x="95" y="3"/>
                  </a:cubicBezTo>
                  <a:cubicBezTo>
                    <a:pt x="89" y="17"/>
                    <a:pt x="56" y="78"/>
                    <a:pt x="49" y="91"/>
                  </a:cubicBezTo>
                  <a:cubicBezTo>
                    <a:pt x="44" y="99"/>
                    <a:pt x="2" y="179"/>
                    <a:pt x="2" y="181"/>
                  </a:cubicBezTo>
                  <a:close/>
                  <a:moveTo>
                    <a:pt x="16" y="391"/>
                  </a:moveTo>
                  <a:cubicBezTo>
                    <a:pt x="16" y="428"/>
                    <a:pt x="16" y="465"/>
                    <a:pt x="16" y="502"/>
                  </a:cubicBezTo>
                  <a:cubicBezTo>
                    <a:pt x="16" y="506"/>
                    <a:pt x="18" y="508"/>
                    <a:pt x="22" y="508"/>
                  </a:cubicBezTo>
                  <a:cubicBezTo>
                    <a:pt x="56" y="508"/>
                    <a:pt x="91" y="508"/>
                    <a:pt x="126" y="508"/>
                  </a:cubicBezTo>
                  <a:cubicBezTo>
                    <a:pt x="130" y="508"/>
                    <a:pt x="131" y="506"/>
                    <a:pt x="131" y="502"/>
                  </a:cubicBezTo>
                  <a:cubicBezTo>
                    <a:pt x="131" y="463"/>
                    <a:pt x="131" y="423"/>
                    <a:pt x="131" y="384"/>
                  </a:cubicBezTo>
                  <a:cubicBezTo>
                    <a:pt x="139" y="384"/>
                    <a:pt x="147" y="384"/>
                    <a:pt x="154" y="384"/>
                  </a:cubicBezTo>
                  <a:cubicBezTo>
                    <a:pt x="154" y="424"/>
                    <a:pt x="154" y="465"/>
                    <a:pt x="154" y="506"/>
                  </a:cubicBezTo>
                  <a:cubicBezTo>
                    <a:pt x="155" y="508"/>
                    <a:pt x="159" y="508"/>
                    <a:pt x="163" y="508"/>
                  </a:cubicBezTo>
                  <a:cubicBezTo>
                    <a:pt x="169" y="508"/>
                    <a:pt x="175" y="508"/>
                    <a:pt x="181" y="508"/>
                  </a:cubicBezTo>
                  <a:cubicBezTo>
                    <a:pt x="186" y="508"/>
                    <a:pt x="189" y="505"/>
                    <a:pt x="189" y="501"/>
                  </a:cubicBezTo>
                  <a:cubicBezTo>
                    <a:pt x="189" y="464"/>
                    <a:pt x="189" y="427"/>
                    <a:pt x="189" y="391"/>
                  </a:cubicBezTo>
                  <a:cubicBezTo>
                    <a:pt x="189" y="379"/>
                    <a:pt x="180" y="365"/>
                    <a:pt x="176" y="356"/>
                  </a:cubicBezTo>
                  <a:cubicBezTo>
                    <a:pt x="167" y="343"/>
                    <a:pt x="163" y="339"/>
                    <a:pt x="156" y="337"/>
                  </a:cubicBezTo>
                  <a:cubicBezTo>
                    <a:pt x="135" y="337"/>
                    <a:pt x="58" y="337"/>
                    <a:pt x="47" y="338"/>
                  </a:cubicBezTo>
                  <a:cubicBezTo>
                    <a:pt x="39" y="340"/>
                    <a:pt x="16" y="373"/>
                    <a:pt x="16" y="391"/>
                  </a:cubicBezTo>
                  <a:close/>
                </a:path>
              </a:pathLst>
            </a:custGeom>
            <a:solidFill>
              <a:srgbClr val="2B506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6167" name="图片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6" y="3997719"/>
            <a:ext cx="121920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69" name="圆角矩形 53"/>
          <p:cNvSpPr>
            <a:spLocks noChangeArrowheads="1"/>
          </p:cNvSpPr>
          <p:nvPr/>
        </p:nvSpPr>
        <p:spPr bwMode="auto">
          <a:xfrm>
            <a:off x="3407645" y="5939112"/>
            <a:ext cx="1235075" cy="360363"/>
          </a:xfrm>
          <a:prstGeom prst="roundRect">
            <a:avLst>
              <a:gd name="adj" fmla="val 16667"/>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solidFill>
                <a:srgbClr val="21A3D0"/>
              </a:solidFill>
            </a:endParaRPr>
          </a:p>
        </p:txBody>
      </p:sp>
      <p:sp>
        <p:nvSpPr>
          <p:cNvPr id="6170" name="TextBox 54"/>
          <p:cNvSpPr txBox="1">
            <a:spLocks noChangeArrowheads="1"/>
          </p:cNvSpPr>
          <p:nvPr/>
        </p:nvSpPr>
        <p:spPr bwMode="auto">
          <a:xfrm>
            <a:off x="8184232" y="5909215"/>
            <a:ext cx="1055688"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rgbClr val="333333"/>
                </a:solidFill>
                <a:latin typeface="微软雅黑" pitchFamily="34" charset="-122"/>
                <a:ea typeface="微软雅黑" pitchFamily="34" charset="-122"/>
              </a:rPr>
              <a:t>袁枫</a:t>
            </a:r>
            <a:endParaRPr lang="en-US" altLang="zh-CN" sz="2000" dirty="0">
              <a:solidFill>
                <a:srgbClr val="333333"/>
              </a:solidFill>
              <a:latin typeface="微软雅黑" pitchFamily="34" charset="-122"/>
              <a:ea typeface="微软雅黑" pitchFamily="34" charset="-122"/>
            </a:endParaRPr>
          </a:p>
        </p:txBody>
      </p:sp>
      <p:sp>
        <p:nvSpPr>
          <p:cNvPr id="6171" name="TextBox 55"/>
          <p:cNvSpPr txBox="1">
            <a:spLocks noChangeArrowheads="1"/>
          </p:cNvSpPr>
          <p:nvPr/>
        </p:nvSpPr>
        <p:spPr bwMode="auto">
          <a:xfrm>
            <a:off x="4742738" y="5791647"/>
            <a:ext cx="1547810"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dirty="0">
                <a:solidFill>
                  <a:srgbClr val="333333"/>
                </a:solidFill>
                <a:latin typeface="微软雅黑" pitchFamily="34" charset="-122"/>
                <a:ea typeface="微软雅黑" pitchFamily="34" charset="-122"/>
              </a:rPr>
              <a:t>李飞 副教授</a:t>
            </a:r>
            <a:endParaRPr lang="en-US" altLang="zh-CN" sz="2000" dirty="0">
              <a:solidFill>
                <a:srgbClr val="333333"/>
              </a:solidFill>
              <a:latin typeface="微软雅黑" pitchFamily="34" charset="-122"/>
              <a:ea typeface="微软雅黑" pitchFamily="34" charset="-122"/>
            </a:endParaRPr>
          </a:p>
          <a:p>
            <a:r>
              <a:rPr lang="zh-CN" altLang="en-US" sz="2000" dirty="0">
                <a:solidFill>
                  <a:srgbClr val="333333"/>
                </a:solidFill>
                <a:latin typeface="微软雅黑" pitchFamily="34" charset="-122"/>
                <a:ea typeface="微软雅黑" pitchFamily="34" charset="-122"/>
              </a:rPr>
              <a:t>彭敏 教授</a:t>
            </a:r>
            <a:endParaRPr lang="en-US" altLang="zh-CN" sz="2000" dirty="0">
              <a:solidFill>
                <a:srgbClr val="333333"/>
              </a:solidFill>
              <a:latin typeface="微软雅黑" pitchFamily="34" charset="-122"/>
              <a:ea typeface="微软雅黑" pitchFamily="34" charset="-122"/>
            </a:endParaRPr>
          </a:p>
        </p:txBody>
      </p:sp>
      <p:sp>
        <p:nvSpPr>
          <p:cNvPr id="6172" name="TextBox 56"/>
          <p:cNvSpPr txBox="1">
            <a:spLocks noChangeArrowheads="1"/>
          </p:cNvSpPr>
          <p:nvPr/>
        </p:nvSpPr>
        <p:spPr bwMode="auto">
          <a:xfrm>
            <a:off x="3429075" y="5930147"/>
            <a:ext cx="1192213"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dist"/>
            <a:r>
              <a:rPr lang="zh-CN" altLang="en-US" dirty="0">
                <a:solidFill>
                  <a:schemeClr val="accent2"/>
                </a:solidFill>
                <a:latin typeface="微软雅黑" pitchFamily="34" charset="-122"/>
                <a:ea typeface="微软雅黑" pitchFamily="34" charset="-122"/>
              </a:rPr>
              <a:t>指导老师</a:t>
            </a:r>
            <a:endParaRPr lang="en-US" altLang="zh-CN" dirty="0">
              <a:solidFill>
                <a:schemeClr val="accent2"/>
              </a:solidFill>
              <a:latin typeface="微软雅黑" pitchFamily="34" charset="-122"/>
              <a:ea typeface="微软雅黑" pitchFamily="34" charset="-122"/>
            </a:endParaRPr>
          </a:p>
        </p:txBody>
      </p:sp>
      <p:sp>
        <p:nvSpPr>
          <p:cNvPr id="6173" name="圆角矩形 57"/>
          <p:cNvSpPr>
            <a:spLocks noChangeArrowheads="1"/>
          </p:cNvSpPr>
          <p:nvPr/>
        </p:nvSpPr>
        <p:spPr bwMode="auto">
          <a:xfrm>
            <a:off x="6807200" y="5939112"/>
            <a:ext cx="1233488" cy="360363"/>
          </a:xfrm>
          <a:prstGeom prst="roundRect">
            <a:avLst>
              <a:gd name="adj" fmla="val 16667"/>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solidFill>
                <a:srgbClr val="21A3D0"/>
              </a:solidFill>
            </a:endParaRPr>
          </a:p>
        </p:txBody>
      </p:sp>
      <p:sp>
        <p:nvSpPr>
          <p:cNvPr id="6174" name="TextBox 58"/>
          <p:cNvSpPr txBox="1">
            <a:spLocks noChangeArrowheads="1"/>
          </p:cNvSpPr>
          <p:nvPr/>
        </p:nvSpPr>
        <p:spPr bwMode="auto">
          <a:xfrm>
            <a:off x="6850063" y="5930147"/>
            <a:ext cx="1190625"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dist"/>
            <a:r>
              <a:rPr lang="zh-CN" altLang="en-US" dirty="0">
                <a:solidFill>
                  <a:schemeClr val="accent2"/>
                </a:solidFill>
                <a:latin typeface="微软雅黑" pitchFamily="34" charset="-122"/>
                <a:ea typeface="微软雅黑" pitchFamily="34" charset="-122"/>
              </a:rPr>
              <a:t>答辩人</a:t>
            </a:r>
            <a:endParaRPr lang="en-US" altLang="zh-CN" dirty="0">
              <a:solidFill>
                <a:schemeClr val="accent2"/>
              </a:solidFill>
              <a:latin typeface="微软雅黑" pitchFamily="34" charset="-122"/>
              <a:ea typeface="微软雅黑" pitchFamily="34" charset="-122"/>
            </a:endParaRPr>
          </a:p>
        </p:txBody>
      </p:sp>
      <p:sp>
        <p:nvSpPr>
          <p:cNvPr id="6175" name="Rectangle 3"/>
          <p:cNvSpPr txBox="1">
            <a:spLocks noChangeArrowheads="1"/>
          </p:cNvSpPr>
          <p:nvPr/>
        </p:nvSpPr>
        <p:spPr bwMode="auto">
          <a:xfrm>
            <a:off x="1505178" y="4096626"/>
            <a:ext cx="9217023" cy="1518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nchor="ctr"/>
          <a:lstStyle/>
          <a:p>
            <a:pPr algn="ctr"/>
            <a:r>
              <a:rPr lang="zh-CN" altLang="zh-CN" sz="4800" b="1" dirty="0">
                <a:latin typeface="Times New Roman" panose="02020603050405020304" pitchFamily="18" charset="0"/>
                <a:cs typeface="Times New Roman" panose="02020603050405020304" pitchFamily="18" charset="0"/>
              </a:rPr>
              <a:t>基于</a:t>
            </a:r>
            <a:r>
              <a:rPr lang="en-US" altLang="zh-CN" sz="4800" b="1" dirty="0" err="1">
                <a:latin typeface="Times New Roman" panose="02020603050405020304" pitchFamily="18" charset="0"/>
                <a:cs typeface="Times New Roman" panose="02020603050405020304" pitchFamily="18" charset="0"/>
              </a:rPr>
              <a:t>WebSocket</a:t>
            </a:r>
            <a:r>
              <a:rPr lang="zh-CN" altLang="zh-CN" sz="4800" b="1" dirty="0">
                <a:latin typeface="Times New Roman" panose="02020603050405020304" pitchFamily="18" charset="0"/>
                <a:cs typeface="Times New Roman" panose="02020603050405020304" pitchFamily="18" charset="0"/>
              </a:rPr>
              <a:t>协议的</a:t>
            </a:r>
            <a:r>
              <a:rPr lang="en-US" altLang="zh-CN" sz="4800" b="1" dirty="0">
                <a:latin typeface="Times New Roman" panose="02020603050405020304" pitchFamily="18" charset="0"/>
                <a:cs typeface="Times New Roman" panose="02020603050405020304" pitchFamily="18" charset="0"/>
              </a:rPr>
              <a:t>Web</a:t>
            </a:r>
            <a:r>
              <a:rPr lang="zh-CN" altLang="zh-CN" sz="4800" b="1" dirty="0">
                <a:latin typeface="Times New Roman" panose="02020603050405020304" pitchFamily="18" charset="0"/>
                <a:cs typeface="Times New Roman" panose="02020603050405020304" pitchFamily="18" charset="0"/>
              </a:rPr>
              <a:t>即时通讯应用设计与实现</a:t>
            </a:r>
            <a:endParaRPr kumimoji="1" lang="zh-CN" altLang="en-US" sz="4800" b="1" dirty="0">
              <a:solidFill>
                <a:srgbClr val="053D20"/>
              </a:solidFill>
              <a:latin typeface="Times New Roman" panose="02020603050405020304" pitchFamily="18" charset="0"/>
              <a:cs typeface="Times New Roman" panose="02020603050405020304" pitchFamily="18" charset="0"/>
            </a:endParaRPr>
          </a:p>
        </p:txBody>
      </p:sp>
      <p:sp>
        <p:nvSpPr>
          <p:cNvPr id="6176" name="TextBox 60"/>
          <p:cNvSpPr txBox="1">
            <a:spLocks noChangeArrowheads="1"/>
          </p:cNvSpPr>
          <p:nvPr/>
        </p:nvSpPr>
        <p:spPr bwMode="auto">
          <a:xfrm>
            <a:off x="9279167" y="6305521"/>
            <a:ext cx="1864205"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ctr"/>
            <a:r>
              <a:rPr lang="en-US" altLang="zh-CN" dirty="0">
                <a:solidFill>
                  <a:schemeClr val="accent1"/>
                </a:solidFill>
                <a:latin typeface="微软雅黑" pitchFamily="34" charset="-122"/>
                <a:ea typeface="微软雅黑" pitchFamily="34" charset="-122"/>
              </a:rPr>
              <a:t>2018</a:t>
            </a:r>
            <a:r>
              <a:rPr lang="zh-CN" altLang="en-US" dirty="0">
                <a:solidFill>
                  <a:schemeClr val="accent1"/>
                </a:solidFill>
                <a:latin typeface="微软雅黑" pitchFamily="34" charset="-122"/>
                <a:ea typeface="微软雅黑" pitchFamily="34" charset="-122"/>
              </a:rPr>
              <a:t>年</a:t>
            </a:r>
            <a:r>
              <a:rPr lang="en-US" altLang="zh-CN" dirty="0">
                <a:solidFill>
                  <a:schemeClr val="accent1"/>
                </a:solidFill>
                <a:latin typeface="微软雅黑" pitchFamily="34" charset="-122"/>
                <a:ea typeface="微软雅黑" pitchFamily="34" charset="-122"/>
              </a:rPr>
              <a:t>5</a:t>
            </a:r>
            <a:r>
              <a:rPr lang="zh-CN" altLang="en-US" dirty="0">
                <a:solidFill>
                  <a:schemeClr val="accent1"/>
                </a:solidFill>
                <a:latin typeface="微软雅黑" pitchFamily="34" charset="-122"/>
                <a:ea typeface="微软雅黑" pitchFamily="34" charset="-122"/>
              </a:rPr>
              <a:t>月</a:t>
            </a:r>
            <a:r>
              <a:rPr lang="en-US" altLang="zh-CN" dirty="0">
                <a:solidFill>
                  <a:schemeClr val="accent1"/>
                </a:solidFill>
                <a:latin typeface="微软雅黑" pitchFamily="34" charset="-122"/>
                <a:ea typeface="微软雅黑" pitchFamily="34" charset="-122"/>
              </a:rPr>
              <a:t>24</a:t>
            </a:r>
            <a:r>
              <a:rPr lang="zh-CN" altLang="en-US" dirty="0">
                <a:solidFill>
                  <a:schemeClr val="accent1"/>
                </a:solidFill>
                <a:latin typeface="微软雅黑" pitchFamily="34" charset="-122"/>
                <a:ea typeface="微软雅黑" pitchFamily="34" charset="-122"/>
              </a:rPr>
              <a:t>日</a:t>
            </a:r>
          </a:p>
        </p:txBody>
      </p:sp>
      <p:pic>
        <p:nvPicPr>
          <p:cNvPr id="33" name="图片 3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9376" y="482707"/>
            <a:ext cx="2400089" cy="2400089"/>
          </a:xfrm>
          <a:prstGeom prst="rect">
            <a:avLst/>
          </a:prstGeom>
        </p:spPr>
      </p:pic>
    </p:spTree>
  </p:cSld>
  <p:clrMapOvr>
    <a:masterClrMapping/>
  </p:clrMapOvr>
  <p:transition spd="slow" advTm="6184">
    <p:blinds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Box 31"/>
          <p:cNvSpPr txBox="1">
            <a:spLocks noChangeArrowheads="1"/>
          </p:cNvSpPr>
          <p:nvPr/>
        </p:nvSpPr>
        <p:spPr bwMode="auto">
          <a:xfrm>
            <a:off x="2854325" y="87315"/>
            <a:ext cx="2592360"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2.2 </a:t>
            </a:r>
            <a:r>
              <a:rPr lang="zh-CN" altLang="en-US" sz="2800" dirty="0">
                <a:solidFill>
                  <a:schemeClr val="accent2"/>
                </a:solidFill>
                <a:latin typeface="微软雅黑" pitchFamily="34" charset="-122"/>
                <a:ea typeface="微软雅黑" pitchFamily="34" charset="-122"/>
              </a:rPr>
              <a:t>本文创新点</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1</a:t>
            </a:r>
            <a:endParaRPr lang="zh-CN" altLang="en-US">
              <a:solidFill>
                <a:schemeClr val="accent2"/>
              </a:solidFill>
            </a:endParaRPr>
          </a:p>
        </p:txBody>
      </p:sp>
      <p:sp>
        <p:nvSpPr>
          <p:cNvPr id="22" name="Freeform 13"/>
          <p:cNvSpPr>
            <a:spLocks noEditPoints="1" noChangeArrowheads="1"/>
          </p:cNvSpPr>
          <p:nvPr/>
        </p:nvSpPr>
        <p:spPr bwMode="auto">
          <a:xfrm>
            <a:off x="236815" y="1995799"/>
            <a:ext cx="1174751" cy="1600200"/>
          </a:xfrm>
          <a:custGeom>
            <a:avLst/>
            <a:gdLst>
              <a:gd name="T0" fmla="*/ 126 w 1373"/>
              <a:gd name="T1" fmla="*/ 632 h 1870"/>
              <a:gd name="T2" fmla="*/ 0 w 1373"/>
              <a:gd name="T3" fmla="*/ 683 h 1870"/>
              <a:gd name="T4" fmla="*/ 125 w 1373"/>
              <a:gd name="T5" fmla="*/ 734 h 1870"/>
              <a:gd name="T6" fmla="*/ 252 w 1373"/>
              <a:gd name="T7" fmla="*/ 335 h 1870"/>
              <a:gd name="T8" fmla="*/ 274 w 1373"/>
              <a:gd name="T9" fmla="*/ 212 h 1870"/>
              <a:gd name="T10" fmla="*/ 202 w 1373"/>
              <a:gd name="T11" fmla="*/ 285 h 1870"/>
              <a:gd name="T12" fmla="*/ 685 w 1373"/>
              <a:gd name="T13" fmla="*/ 130 h 1870"/>
              <a:gd name="T14" fmla="*/ 736 w 1373"/>
              <a:gd name="T15" fmla="*/ 53 h 1870"/>
              <a:gd name="T16" fmla="*/ 634 w 1373"/>
              <a:gd name="T17" fmla="*/ 53 h 1870"/>
              <a:gd name="T18" fmla="*/ 685 w 1373"/>
              <a:gd name="T19" fmla="*/ 130 h 1870"/>
              <a:gd name="T20" fmla="*/ 1168 w 1373"/>
              <a:gd name="T21" fmla="*/ 276 h 1870"/>
              <a:gd name="T22" fmla="*/ 1096 w 1373"/>
              <a:gd name="T23" fmla="*/ 203 h 1870"/>
              <a:gd name="T24" fmla="*/ 1115 w 1373"/>
              <a:gd name="T25" fmla="*/ 329 h 1870"/>
              <a:gd name="T26" fmla="*/ 1245 w 1373"/>
              <a:gd name="T27" fmla="*/ 632 h 1870"/>
              <a:gd name="T28" fmla="*/ 1246 w 1373"/>
              <a:gd name="T29" fmla="*/ 734 h 1870"/>
              <a:gd name="T30" fmla="*/ 1373 w 1373"/>
              <a:gd name="T31" fmla="*/ 683 h 1870"/>
              <a:gd name="T32" fmla="*/ 951 w 1373"/>
              <a:gd name="T33" fmla="*/ 716 h 1870"/>
              <a:gd name="T34" fmla="*/ 751 w 1373"/>
              <a:gd name="T35" fmla="*/ 781 h 1870"/>
              <a:gd name="T36" fmla="*/ 686 w 1373"/>
              <a:gd name="T37" fmla="*/ 981 h 1870"/>
              <a:gd name="T38" fmla="*/ 621 w 1373"/>
              <a:gd name="T39" fmla="*/ 781 h 1870"/>
              <a:gd name="T40" fmla="*/ 422 w 1373"/>
              <a:gd name="T41" fmla="*/ 716 h 1870"/>
              <a:gd name="T42" fmla="*/ 621 w 1373"/>
              <a:gd name="T43" fmla="*/ 651 h 1870"/>
              <a:gd name="T44" fmla="*/ 686 w 1373"/>
              <a:gd name="T45" fmla="*/ 451 h 1870"/>
              <a:gd name="T46" fmla="*/ 751 w 1373"/>
              <a:gd name="T47" fmla="*/ 651 h 1870"/>
              <a:gd name="T48" fmla="*/ 951 w 1373"/>
              <a:gd name="T49" fmla="*/ 716 h 1870"/>
              <a:gd name="T50" fmla="*/ 491 w 1373"/>
              <a:gd name="T51" fmla="*/ 1676 h 1870"/>
              <a:gd name="T52" fmla="*/ 889 w 1373"/>
              <a:gd name="T53" fmla="*/ 1476 h 1870"/>
              <a:gd name="T54" fmla="*/ 530 w 1373"/>
              <a:gd name="T55" fmla="*/ 1715 h 1870"/>
              <a:gd name="T56" fmla="*/ 850 w 1373"/>
              <a:gd name="T57" fmla="*/ 1715 h 1870"/>
              <a:gd name="T58" fmla="*/ 556 w 1373"/>
              <a:gd name="T59" fmla="*/ 1612 h 1870"/>
              <a:gd name="T60" fmla="*/ 556 w 1373"/>
              <a:gd name="T61" fmla="*/ 1740 h 1870"/>
              <a:gd name="T62" fmla="*/ 889 w 1373"/>
              <a:gd name="T63" fmla="*/ 1676 h 1870"/>
              <a:gd name="T64" fmla="*/ 556 w 1373"/>
              <a:gd name="T65" fmla="*/ 1612 h 1870"/>
              <a:gd name="T66" fmla="*/ 568 w 1373"/>
              <a:gd name="T67" fmla="*/ 1402 h 1870"/>
              <a:gd name="T68" fmla="*/ 434 w 1373"/>
              <a:gd name="T69" fmla="*/ 1246 h 1870"/>
              <a:gd name="T70" fmla="*/ 291 w 1373"/>
              <a:gd name="T71" fmla="*/ 981 h 1870"/>
              <a:gd name="T72" fmla="*/ 686 w 1373"/>
              <a:gd name="T73" fmla="*/ 199 h 1870"/>
              <a:gd name="T74" fmla="*/ 1082 w 1373"/>
              <a:gd name="T75" fmla="*/ 980 h 1870"/>
              <a:gd name="T76" fmla="*/ 939 w 1373"/>
              <a:gd name="T77" fmla="*/ 1246 h 1870"/>
              <a:gd name="T78" fmla="*/ 805 w 1373"/>
              <a:gd name="T79" fmla="*/ 1402 h 1870"/>
              <a:gd name="T80" fmla="*/ 277 w 1373"/>
              <a:gd name="T81" fmla="*/ 694 h 1870"/>
              <a:gd name="T82" fmla="*/ 422 w 1373"/>
              <a:gd name="T83" fmla="*/ 1035 h 1870"/>
              <a:gd name="T84" fmla="*/ 540 w 1373"/>
              <a:gd name="T85" fmla="*/ 1308 h 1870"/>
              <a:gd name="T86" fmla="*/ 805 w 1373"/>
              <a:gd name="T87" fmla="*/ 1316 h 1870"/>
              <a:gd name="T88" fmla="*/ 863 w 1373"/>
              <a:gd name="T89" fmla="*/ 1207 h 1870"/>
              <a:gd name="T90" fmla="*/ 1010 w 1373"/>
              <a:gd name="T91" fmla="*/ 933 h 1870"/>
              <a:gd name="T92" fmla="*/ 686 w 1373"/>
              <a:gd name="T93" fmla="*/ 285 h 1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73" h="1870">
                <a:moveTo>
                  <a:pt x="123" y="694"/>
                </a:moveTo>
                <a:cubicBezTo>
                  <a:pt x="123" y="673"/>
                  <a:pt x="124" y="652"/>
                  <a:pt x="126" y="632"/>
                </a:cubicBezTo>
                <a:lnTo>
                  <a:pt x="53" y="632"/>
                </a:lnTo>
                <a:cubicBezTo>
                  <a:pt x="24" y="632"/>
                  <a:pt x="0" y="655"/>
                  <a:pt x="0" y="683"/>
                </a:cubicBezTo>
                <a:cubicBezTo>
                  <a:pt x="0" y="711"/>
                  <a:pt x="24" y="734"/>
                  <a:pt x="53" y="734"/>
                </a:cubicBezTo>
                <a:lnTo>
                  <a:pt x="125" y="734"/>
                </a:lnTo>
                <a:cubicBezTo>
                  <a:pt x="124" y="721"/>
                  <a:pt x="123" y="708"/>
                  <a:pt x="123" y="694"/>
                </a:cubicBezTo>
                <a:close/>
                <a:moveTo>
                  <a:pt x="252" y="335"/>
                </a:moveTo>
                <a:cubicBezTo>
                  <a:pt x="274" y="309"/>
                  <a:pt x="298" y="285"/>
                  <a:pt x="324" y="263"/>
                </a:cubicBezTo>
                <a:lnTo>
                  <a:pt x="274" y="212"/>
                </a:lnTo>
                <a:cubicBezTo>
                  <a:pt x="253" y="192"/>
                  <a:pt x="220" y="191"/>
                  <a:pt x="200" y="211"/>
                </a:cubicBezTo>
                <a:cubicBezTo>
                  <a:pt x="180" y="231"/>
                  <a:pt x="181" y="264"/>
                  <a:pt x="202" y="285"/>
                </a:cubicBezTo>
                <a:lnTo>
                  <a:pt x="252" y="335"/>
                </a:lnTo>
                <a:close/>
                <a:moveTo>
                  <a:pt x="685" y="130"/>
                </a:moveTo>
                <a:cubicBezTo>
                  <a:pt x="702" y="130"/>
                  <a:pt x="719" y="131"/>
                  <a:pt x="736" y="133"/>
                </a:cubicBezTo>
                <a:lnTo>
                  <a:pt x="736" y="53"/>
                </a:lnTo>
                <a:cubicBezTo>
                  <a:pt x="736" y="24"/>
                  <a:pt x="713" y="0"/>
                  <a:pt x="685" y="0"/>
                </a:cubicBezTo>
                <a:cubicBezTo>
                  <a:pt x="657" y="0"/>
                  <a:pt x="634" y="24"/>
                  <a:pt x="634" y="53"/>
                </a:cubicBezTo>
                <a:lnTo>
                  <a:pt x="634" y="133"/>
                </a:lnTo>
                <a:cubicBezTo>
                  <a:pt x="651" y="131"/>
                  <a:pt x="668" y="130"/>
                  <a:pt x="685" y="130"/>
                </a:cubicBezTo>
                <a:close/>
                <a:moveTo>
                  <a:pt x="1115" y="329"/>
                </a:moveTo>
                <a:lnTo>
                  <a:pt x="1168" y="276"/>
                </a:lnTo>
                <a:cubicBezTo>
                  <a:pt x="1189" y="255"/>
                  <a:pt x="1190" y="222"/>
                  <a:pt x="1170" y="202"/>
                </a:cubicBezTo>
                <a:cubicBezTo>
                  <a:pt x="1150" y="182"/>
                  <a:pt x="1117" y="183"/>
                  <a:pt x="1096" y="203"/>
                </a:cubicBezTo>
                <a:lnTo>
                  <a:pt x="1042" y="257"/>
                </a:lnTo>
                <a:cubicBezTo>
                  <a:pt x="1069" y="279"/>
                  <a:pt x="1093" y="303"/>
                  <a:pt x="1115" y="329"/>
                </a:cubicBezTo>
                <a:close/>
                <a:moveTo>
                  <a:pt x="1319" y="632"/>
                </a:moveTo>
                <a:lnTo>
                  <a:pt x="1245" y="632"/>
                </a:lnTo>
                <a:cubicBezTo>
                  <a:pt x="1247" y="652"/>
                  <a:pt x="1249" y="673"/>
                  <a:pt x="1249" y="694"/>
                </a:cubicBezTo>
                <a:cubicBezTo>
                  <a:pt x="1249" y="708"/>
                  <a:pt x="1248" y="721"/>
                  <a:pt x="1246" y="734"/>
                </a:cubicBezTo>
                <a:lnTo>
                  <a:pt x="1319" y="734"/>
                </a:lnTo>
                <a:cubicBezTo>
                  <a:pt x="1349" y="734"/>
                  <a:pt x="1373" y="711"/>
                  <a:pt x="1373" y="683"/>
                </a:cubicBezTo>
                <a:cubicBezTo>
                  <a:pt x="1373" y="655"/>
                  <a:pt x="1349" y="632"/>
                  <a:pt x="1319" y="632"/>
                </a:cubicBezTo>
                <a:close/>
                <a:moveTo>
                  <a:pt x="951" y="716"/>
                </a:moveTo>
                <a:cubicBezTo>
                  <a:pt x="951" y="751"/>
                  <a:pt x="922" y="781"/>
                  <a:pt x="886" y="781"/>
                </a:cubicBezTo>
                <a:lnTo>
                  <a:pt x="751" y="781"/>
                </a:lnTo>
                <a:lnTo>
                  <a:pt x="751" y="915"/>
                </a:lnTo>
                <a:cubicBezTo>
                  <a:pt x="751" y="951"/>
                  <a:pt x="722" y="981"/>
                  <a:pt x="686" y="981"/>
                </a:cubicBezTo>
                <a:cubicBezTo>
                  <a:pt x="651" y="981"/>
                  <a:pt x="621" y="951"/>
                  <a:pt x="621" y="915"/>
                </a:cubicBezTo>
                <a:lnTo>
                  <a:pt x="621" y="781"/>
                </a:lnTo>
                <a:lnTo>
                  <a:pt x="487" y="781"/>
                </a:lnTo>
                <a:cubicBezTo>
                  <a:pt x="451" y="781"/>
                  <a:pt x="422" y="751"/>
                  <a:pt x="422" y="716"/>
                </a:cubicBezTo>
                <a:cubicBezTo>
                  <a:pt x="422" y="680"/>
                  <a:pt x="451" y="651"/>
                  <a:pt x="487" y="651"/>
                </a:cubicBezTo>
                <a:lnTo>
                  <a:pt x="621" y="651"/>
                </a:lnTo>
                <a:lnTo>
                  <a:pt x="621" y="516"/>
                </a:lnTo>
                <a:cubicBezTo>
                  <a:pt x="621" y="480"/>
                  <a:pt x="651" y="451"/>
                  <a:pt x="686" y="451"/>
                </a:cubicBezTo>
                <a:cubicBezTo>
                  <a:pt x="722" y="451"/>
                  <a:pt x="751" y="480"/>
                  <a:pt x="751" y="516"/>
                </a:cubicBezTo>
                <a:lnTo>
                  <a:pt x="751" y="651"/>
                </a:lnTo>
                <a:lnTo>
                  <a:pt x="886" y="651"/>
                </a:lnTo>
                <a:cubicBezTo>
                  <a:pt x="922" y="651"/>
                  <a:pt x="951" y="680"/>
                  <a:pt x="951" y="716"/>
                </a:cubicBezTo>
                <a:close/>
                <a:moveTo>
                  <a:pt x="889" y="1676"/>
                </a:moveTo>
                <a:lnTo>
                  <a:pt x="491" y="1676"/>
                </a:lnTo>
                <a:lnTo>
                  <a:pt x="491" y="1476"/>
                </a:lnTo>
                <a:lnTo>
                  <a:pt x="889" y="1476"/>
                </a:lnTo>
                <a:lnTo>
                  <a:pt x="889" y="1676"/>
                </a:lnTo>
                <a:close/>
                <a:moveTo>
                  <a:pt x="530" y="1715"/>
                </a:moveTo>
                <a:cubicBezTo>
                  <a:pt x="534" y="1801"/>
                  <a:pt x="604" y="1870"/>
                  <a:pt x="690" y="1870"/>
                </a:cubicBezTo>
                <a:cubicBezTo>
                  <a:pt x="776" y="1870"/>
                  <a:pt x="847" y="1801"/>
                  <a:pt x="850" y="1715"/>
                </a:cubicBezTo>
                <a:lnTo>
                  <a:pt x="530" y="1715"/>
                </a:lnTo>
                <a:close/>
                <a:moveTo>
                  <a:pt x="556" y="1612"/>
                </a:moveTo>
                <a:cubicBezTo>
                  <a:pt x="520" y="1612"/>
                  <a:pt x="491" y="1641"/>
                  <a:pt x="491" y="1676"/>
                </a:cubicBezTo>
                <a:cubicBezTo>
                  <a:pt x="491" y="1711"/>
                  <a:pt x="520" y="1740"/>
                  <a:pt x="556" y="1740"/>
                </a:cubicBezTo>
                <a:lnTo>
                  <a:pt x="824" y="1740"/>
                </a:lnTo>
                <a:cubicBezTo>
                  <a:pt x="860" y="1740"/>
                  <a:pt x="889" y="1711"/>
                  <a:pt x="889" y="1676"/>
                </a:cubicBezTo>
                <a:cubicBezTo>
                  <a:pt x="889" y="1641"/>
                  <a:pt x="860" y="1612"/>
                  <a:pt x="824" y="1612"/>
                </a:cubicBezTo>
                <a:lnTo>
                  <a:pt x="556" y="1612"/>
                </a:lnTo>
                <a:close/>
                <a:moveTo>
                  <a:pt x="805" y="1402"/>
                </a:moveTo>
                <a:lnTo>
                  <a:pt x="568" y="1402"/>
                </a:lnTo>
                <a:cubicBezTo>
                  <a:pt x="504" y="1402"/>
                  <a:pt x="454" y="1360"/>
                  <a:pt x="454" y="1308"/>
                </a:cubicBezTo>
                <a:cubicBezTo>
                  <a:pt x="454" y="1301"/>
                  <a:pt x="447" y="1271"/>
                  <a:pt x="434" y="1246"/>
                </a:cubicBezTo>
                <a:lnTo>
                  <a:pt x="346" y="1074"/>
                </a:lnTo>
                <a:cubicBezTo>
                  <a:pt x="332" y="1047"/>
                  <a:pt x="307" y="1005"/>
                  <a:pt x="291" y="981"/>
                </a:cubicBezTo>
                <a:cubicBezTo>
                  <a:pt x="281" y="965"/>
                  <a:pt x="191" y="825"/>
                  <a:pt x="191" y="694"/>
                </a:cubicBezTo>
                <a:cubicBezTo>
                  <a:pt x="191" y="421"/>
                  <a:pt x="413" y="199"/>
                  <a:pt x="686" y="199"/>
                </a:cubicBezTo>
                <a:cubicBezTo>
                  <a:pt x="959" y="199"/>
                  <a:pt x="1181" y="421"/>
                  <a:pt x="1181" y="694"/>
                </a:cubicBezTo>
                <a:cubicBezTo>
                  <a:pt x="1181" y="825"/>
                  <a:pt x="1092" y="965"/>
                  <a:pt x="1082" y="980"/>
                </a:cubicBezTo>
                <a:cubicBezTo>
                  <a:pt x="1066" y="1005"/>
                  <a:pt x="1041" y="1048"/>
                  <a:pt x="1027" y="1074"/>
                </a:cubicBezTo>
                <a:lnTo>
                  <a:pt x="939" y="1246"/>
                </a:lnTo>
                <a:cubicBezTo>
                  <a:pt x="926" y="1271"/>
                  <a:pt x="919" y="1301"/>
                  <a:pt x="919" y="1308"/>
                </a:cubicBezTo>
                <a:cubicBezTo>
                  <a:pt x="919" y="1360"/>
                  <a:pt x="869" y="1402"/>
                  <a:pt x="805" y="1402"/>
                </a:cubicBezTo>
                <a:close/>
                <a:moveTo>
                  <a:pt x="686" y="285"/>
                </a:moveTo>
                <a:cubicBezTo>
                  <a:pt x="461" y="285"/>
                  <a:pt x="277" y="468"/>
                  <a:pt x="277" y="694"/>
                </a:cubicBezTo>
                <a:cubicBezTo>
                  <a:pt x="277" y="802"/>
                  <a:pt x="362" y="932"/>
                  <a:pt x="363" y="933"/>
                </a:cubicBezTo>
                <a:cubicBezTo>
                  <a:pt x="381" y="961"/>
                  <a:pt x="407" y="1005"/>
                  <a:pt x="422" y="1035"/>
                </a:cubicBezTo>
                <a:lnTo>
                  <a:pt x="510" y="1207"/>
                </a:lnTo>
                <a:cubicBezTo>
                  <a:pt x="527" y="1240"/>
                  <a:pt x="540" y="1283"/>
                  <a:pt x="540" y="1308"/>
                </a:cubicBezTo>
                <a:cubicBezTo>
                  <a:pt x="541" y="1309"/>
                  <a:pt x="550" y="1316"/>
                  <a:pt x="568" y="1316"/>
                </a:cubicBezTo>
                <a:lnTo>
                  <a:pt x="805" y="1316"/>
                </a:lnTo>
                <a:cubicBezTo>
                  <a:pt x="823" y="1316"/>
                  <a:pt x="832" y="1309"/>
                  <a:pt x="834" y="1306"/>
                </a:cubicBezTo>
                <a:cubicBezTo>
                  <a:pt x="833" y="1283"/>
                  <a:pt x="846" y="1240"/>
                  <a:pt x="863" y="1207"/>
                </a:cubicBezTo>
                <a:lnTo>
                  <a:pt x="951" y="1035"/>
                </a:lnTo>
                <a:cubicBezTo>
                  <a:pt x="966" y="1006"/>
                  <a:pt x="993" y="961"/>
                  <a:pt x="1010" y="933"/>
                </a:cubicBezTo>
                <a:cubicBezTo>
                  <a:pt x="1040" y="888"/>
                  <a:pt x="1096" y="780"/>
                  <a:pt x="1096" y="694"/>
                </a:cubicBezTo>
                <a:cubicBezTo>
                  <a:pt x="1096" y="468"/>
                  <a:pt x="912" y="285"/>
                  <a:pt x="686" y="285"/>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23" name="TextBox 4"/>
          <p:cNvSpPr txBox="1">
            <a:spLocks noChangeArrowheads="1"/>
          </p:cNvSpPr>
          <p:nvPr/>
        </p:nvSpPr>
        <p:spPr bwMode="auto">
          <a:xfrm>
            <a:off x="119336" y="3676963"/>
            <a:ext cx="1411288" cy="400109"/>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2000" dirty="0">
                <a:solidFill>
                  <a:schemeClr val="accent2"/>
                </a:solidFill>
                <a:latin typeface="微软雅黑" pitchFamily="34" charset="-122"/>
                <a:ea typeface="微软雅黑" pitchFamily="34" charset="-122"/>
              </a:rPr>
              <a:t>主要创新</a:t>
            </a:r>
          </a:p>
        </p:txBody>
      </p:sp>
      <p:sp>
        <p:nvSpPr>
          <p:cNvPr id="24" name="椭圆 15"/>
          <p:cNvSpPr>
            <a:spLocks noChangeArrowheads="1"/>
          </p:cNvSpPr>
          <p:nvPr/>
        </p:nvSpPr>
        <p:spPr bwMode="auto">
          <a:xfrm>
            <a:off x="1899793" y="1030103"/>
            <a:ext cx="382587" cy="382588"/>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r>
              <a:rPr lang="en-US" altLang="zh-CN" sz="1600" b="1" dirty="0">
                <a:solidFill>
                  <a:schemeClr val="accent2"/>
                </a:solidFill>
                <a:latin typeface="微软雅黑" pitchFamily="34" charset="-122"/>
                <a:ea typeface="微软雅黑" pitchFamily="34" charset="-122"/>
              </a:rPr>
              <a:t>1</a:t>
            </a:r>
            <a:endParaRPr lang="zh-CN" altLang="en-US" sz="1600" b="1" dirty="0">
              <a:solidFill>
                <a:schemeClr val="accent2"/>
              </a:solidFill>
              <a:latin typeface="微软雅黑" pitchFamily="34" charset="-122"/>
              <a:ea typeface="微软雅黑" pitchFamily="34" charset="-122"/>
            </a:endParaRPr>
          </a:p>
        </p:txBody>
      </p:sp>
      <p:sp>
        <p:nvSpPr>
          <p:cNvPr id="25" name="椭圆 16"/>
          <p:cNvSpPr>
            <a:spLocks noChangeArrowheads="1"/>
          </p:cNvSpPr>
          <p:nvPr/>
        </p:nvSpPr>
        <p:spPr bwMode="auto">
          <a:xfrm>
            <a:off x="1899793" y="2999563"/>
            <a:ext cx="382587" cy="429437"/>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r>
              <a:rPr lang="en-US" altLang="zh-CN" sz="1600" b="1" dirty="0">
                <a:solidFill>
                  <a:schemeClr val="accent2"/>
                </a:solidFill>
                <a:latin typeface="微软雅黑" pitchFamily="34" charset="-122"/>
                <a:ea typeface="微软雅黑" pitchFamily="34" charset="-122"/>
              </a:rPr>
              <a:t>2</a:t>
            </a:r>
            <a:endParaRPr lang="zh-CN" altLang="en-US" sz="1600" b="1" dirty="0">
              <a:solidFill>
                <a:schemeClr val="accent2"/>
              </a:solidFill>
              <a:latin typeface="微软雅黑" pitchFamily="34" charset="-122"/>
              <a:ea typeface="微软雅黑" pitchFamily="34" charset="-122"/>
            </a:endParaRPr>
          </a:p>
        </p:txBody>
      </p:sp>
      <p:sp>
        <p:nvSpPr>
          <p:cNvPr id="26" name="TextBox 17"/>
          <p:cNvSpPr txBox="1">
            <a:spLocks noChangeArrowheads="1"/>
          </p:cNvSpPr>
          <p:nvPr/>
        </p:nvSpPr>
        <p:spPr bwMode="auto">
          <a:xfrm>
            <a:off x="2423592" y="836712"/>
            <a:ext cx="9768408" cy="1938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zh-CN" altLang="en-US" sz="2000" dirty="0">
                <a:solidFill>
                  <a:schemeClr val="accent1"/>
                </a:solidFill>
                <a:latin typeface="微软雅黑" pitchFamily="34" charset="-122"/>
                <a:ea typeface="微软雅黑" pitchFamily="34" charset="-122"/>
              </a:rPr>
              <a:t>将新一代</a:t>
            </a:r>
            <a:r>
              <a:rPr lang="en-US" altLang="zh-CN" sz="2000" dirty="0">
                <a:solidFill>
                  <a:schemeClr val="accent1"/>
                </a:solidFill>
                <a:latin typeface="微软雅黑" pitchFamily="34" charset="-122"/>
                <a:ea typeface="微软雅黑" pitchFamily="34" charset="-122"/>
              </a:rPr>
              <a:t>Web</a:t>
            </a:r>
            <a:r>
              <a:rPr lang="zh-CN" altLang="en-US" sz="2000" dirty="0">
                <a:solidFill>
                  <a:schemeClr val="accent1"/>
                </a:solidFill>
                <a:latin typeface="微软雅黑" pitchFamily="34" charset="-122"/>
                <a:ea typeface="微软雅黑" pitchFamily="34" charset="-122"/>
              </a:rPr>
              <a:t>通信协议应用于</a:t>
            </a:r>
            <a:r>
              <a:rPr lang="en-US" altLang="zh-CN" sz="2000" dirty="0">
                <a:solidFill>
                  <a:schemeClr val="accent1"/>
                </a:solidFill>
                <a:latin typeface="微软雅黑" pitchFamily="34" charset="-122"/>
                <a:ea typeface="微软雅黑" pitchFamily="34" charset="-122"/>
              </a:rPr>
              <a:t>Web</a:t>
            </a:r>
            <a:r>
              <a:rPr lang="zh-CN" altLang="en-US" sz="2000" dirty="0">
                <a:solidFill>
                  <a:schemeClr val="accent1"/>
                </a:solidFill>
                <a:latin typeface="微软雅黑" pitchFamily="34" charset="-122"/>
                <a:ea typeface="微软雅黑" pitchFamily="34" charset="-122"/>
              </a:rPr>
              <a:t>即时通讯系统开发中，此外系统很好的实现页面和数据的</a:t>
            </a:r>
            <a:r>
              <a:rPr lang="zh-CN" altLang="en-US" sz="2000" b="1" dirty="0">
                <a:solidFill>
                  <a:srgbClr val="FF0101"/>
                </a:solidFill>
                <a:latin typeface="微软雅黑" pitchFamily="34" charset="-122"/>
                <a:ea typeface="微软雅黑" pitchFamily="34" charset="-122"/>
              </a:rPr>
              <a:t>分离</a:t>
            </a:r>
            <a:r>
              <a:rPr lang="zh-CN" altLang="en-US" sz="2000" dirty="0">
                <a:solidFill>
                  <a:schemeClr val="accent1"/>
                </a:solidFill>
                <a:latin typeface="微软雅黑" pitchFamily="34" charset="-122"/>
                <a:ea typeface="微软雅黑" pitchFamily="34" charset="-122"/>
              </a:rPr>
              <a:t>，使得服务器端功能具有良好的</a:t>
            </a:r>
            <a:r>
              <a:rPr lang="zh-CN" altLang="en-US" sz="2000" b="1" dirty="0">
                <a:solidFill>
                  <a:srgbClr val="FF0101"/>
                </a:solidFill>
                <a:latin typeface="微软雅黑" pitchFamily="34" charset="-122"/>
                <a:ea typeface="微软雅黑" pitchFamily="34" charset="-122"/>
              </a:rPr>
              <a:t>扩展性</a:t>
            </a:r>
            <a:r>
              <a:rPr lang="zh-CN" altLang="en-US" sz="2000" dirty="0">
                <a:solidFill>
                  <a:schemeClr val="accent1"/>
                </a:solidFill>
                <a:latin typeface="微软雅黑" pitchFamily="34" charset="-122"/>
                <a:ea typeface="微软雅黑" pitchFamily="34" charset="-122"/>
              </a:rPr>
              <a:t>，能够在将来扩展开发新功能。同时本文采用的是 </a:t>
            </a:r>
            <a:r>
              <a:rPr lang="en-US" altLang="zh-CN" sz="2000" dirty="0">
                <a:solidFill>
                  <a:schemeClr val="accent1"/>
                </a:solidFill>
                <a:latin typeface="微软雅黑" pitchFamily="34" charset="-122"/>
                <a:ea typeface="微软雅黑" pitchFamily="34" charset="-122"/>
              </a:rPr>
              <a:t>B/S </a:t>
            </a:r>
            <a:r>
              <a:rPr lang="zh-CN" altLang="en-US" sz="2000" dirty="0">
                <a:solidFill>
                  <a:schemeClr val="accent1"/>
                </a:solidFill>
                <a:latin typeface="微软雅黑" pitchFamily="34" charset="-122"/>
                <a:ea typeface="微软雅黑" pitchFamily="34" charset="-122"/>
              </a:rPr>
              <a:t>的架构思想，旨在让不同终端用户</a:t>
            </a:r>
            <a:r>
              <a:rPr lang="zh-CN" altLang="en-US" sz="2000" b="1" dirty="0">
                <a:solidFill>
                  <a:srgbClr val="FF0101"/>
                </a:solidFill>
                <a:latin typeface="微软雅黑" pitchFamily="34" charset="-122"/>
                <a:ea typeface="微软雅黑" pitchFamily="34" charset="-122"/>
              </a:rPr>
              <a:t>免去</a:t>
            </a:r>
            <a:r>
              <a:rPr lang="zh-CN" altLang="en-US" sz="2000" dirty="0">
                <a:solidFill>
                  <a:schemeClr val="accent1"/>
                </a:solidFill>
                <a:latin typeface="微软雅黑" pitchFamily="34" charset="-122"/>
                <a:ea typeface="微软雅黑" pitchFamily="34" charset="-122"/>
              </a:rPr>
              <a:t>下载安装不用版本应用的复杂性，为软件的升级和维护带来极大的</a:t>
            </a:r>
            <a:r>
              <a:rPr lang="zh-CN" altLang="en-US" sz="2000" b="1" dirty="0">
                <a:solidFill>
                  <a:srgbClr val="FF0101"/>
                </a:solidFill>
                <a:latin typeface="微软雅黑" pitchFamily="34" charset="-122"/>
                <a:ea typeface="微软雅黑" pitchFamily="34" charset="-122"/>
              </a:rPr>
              <a:t>便利性</a:t>
            </a:r>
            <a:r>
              <a:rPr lang="zh-CN" altLang="en-US" sz="2000" dirty="0">
                <a:solidFill>
                  <a:schemeClr val="accent1"/>
                </a:solidFill>
                <a:latin typeface="微软雅黑" pitchFamily="34" charset="-122"/>
                <a:ea typeface="微软雅黑" pitchFamily="34" charset="-122"/>
              </a:rPr>
              <a:t>。</a:t>
            </a:r>
          </a:p>
        </p:txBody>
      </p:sp>
      <p:sp>
        <p:nvSpPr>
          <p:cNvPr id="27" name="TextBox 18"/>
          <p:cNvSpPr txBox="1">
            <a:spLocks noChangeArrowheads="1"/>
          </p:cNvSpPr>
          <p:nvPr/>
        </p:nvSpPr>
        <p:spPr bwMode="auto">
          <a:xfrm>
            <a:off x="2423592" y="2924944"/>
            <a:ext cx="9768408" cy="2769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zh-CN" altLang="en-US" sz="2000" dirty="0">
                <a:solidFill>
                  <a:schemeClr val="accent1"/>
                </a:solidFill>
                <a:latin typeface="微软雅黑" pitchFamily="34" charset="-122"/>
                <a:ea typeface="微软雅黑" pitchFamily="34" charset="-122"/>
              </a:rPr>
              <a:t>本文没有直接通过 </a:t>
            </a:r>
            <a:r>
              <a:rPr lang="en-US" altLang="zh-CN" sz="2000" dirty="0" err="1">
                <a:solidFill>
                  <a:schemeClr val="accent1"/>
                </a:solidFill>
                <a:latin typeface="微软雅黑" pitchFamily="34" charset="-122"/>
                <a:ea typeface="微软雅黑" pitchFamily="34" charset="-122"/>
              </a:rPr>
              <a:t>WebSocket</a:t>
            </a:r>
            <a:r>
              <a:rPr lang="en-US" altLang="zh-CN" sz="2000" dirty="0">
                <a:solidFill>
                  <a:schemeClr val="accent1"/>
                </a:solidFill>
                <a:latin typeface="微软雅黑" pitchFamily="34" charset="-122"/>
                <a:ea typeface="微软雅黑" pitchFamily="34" charset="-122"/>
              </a:rPr>
              <a:t> </a:t>
            </a:r>
            <a:r>
              <a:rPr lang="zh-CN" altLang="en-US" sz="2000" dirty="0">
                <a:solidFill>
                  <a:schemeClr val="accent1"/>
                </a:solidFill>
                <a:latin typeface="微软雅黑" pitchFamily="34" charset="-122"/>
                <a:ea typeface="微软雅黑" pitchFamily="34" charset="-122"/>
              </a:rPr>
              <a:t>协议传输图片这种二进制数据，而是提出了一种将传统 </a:t>
            </a:r>
            <a:r>
              <a:rPr lang="en-US" altLang="zh-CN" sz="2000" dirty="0">
                <a:solidFill>
                  <a:schemeClr val="accent1"/>
                </a:solidFill>
                <a:latin typeface="微软雅黑" pitchFamily="34" charset="-122"/>
                <a:ea typeface="微软雅黑" pitchFamily="34" charset="-122"/>
              </a:rPr>
              <a:t>HTTP </a:t>
            </a:r>
            <a:r>
              <a:rPr lang="zh-CN" altLang="en-US" sz="2000" dirty="0">
                <a:solidFill>
                  <a:schemeClr val="accent1"/>
                </a:solidFill>
                <a:latin typeface="微软雅黑" pitchFamily="34" charset="-122"/>
                <a:ea typeface="微软雅黑" pitchFamily="34" charset="-122"/>
              </a:rPr>
              <a:t>协议与</a:t>
            </a:r>
            <a:r>
              <a:rPr lang="en-US" altLang="zh-CN" sz="2000" dirty="0" err="1">
                <a:solidFill>
                  <a:schemeClr val="accent1"/>
                </a:solidFill>
                <a:latin typeface="微软雅黑" pitchFamily="34" charset="-122"/>
                <a:ea typeface="微软雅黑" pitchFamily="34" charset="-122"/>
              </a:rPr>
              <a:t>WebSocket</a:t>
            </a:r>
            <a:r>
              <a:rPr lang="en-US" altLang="zh-CN" sz="2000" dirty="0">
                <a:solidFill>
                  <a:schemeClr val="accent1"/>
                </a:solidFill>
                <a:latin typeface="微软雅黑" pitchFamily="34" charset="-122"/>
                <a:ea typeface="微软雅黑" pitchFamily="34" charset="-122"/>
              </a:rPr>
              <a:t> </a:t>
            </a:r>
            <a:r>
              <a:rPr lang="zh-CN" altLang="en-US" sz="2000" dirty="0">
                <a:solidFill>
                  <a:schemeClr val="accent1"/>
                </a:solidFill>
                <a:latin typeface="微软雅黑" pitchFamily="34" charset="-122"/>
                <a:ea typeface="微软雅黑" pitchFamily="34" charset="-122"/>
              </a:rPr>
              <a:t>协议相</a:t>
            </a:r>
            <a:r>
              <a:rPr lang="zh-CN" altLang="en-US" sz="2000" b="1" dirty="0">
                <a:solidFill>
                  <a:srgbClr val="FF0101"/>
                </a:solidFill>
                <a:latin typeface="微软雅黑" pitchFamily="34" charset="-122"/>
                <a:ea typeface="微软雅黑" pitchFamily="34" charset="-122"/>
              </a:rPr>
              <a:t>结合</a:t>
            </a:r>
            <a:r>
              <a:rPr lang="zh-CN" altLang="en-US" sz="2000" dirty="0">
                <a:solidFill>
                  <a:schemeClr val="accent1"/>
                </a:solidFill>
                <a:latin typeface="微软雅黑" pitchFamily="34" charset="-122"/>
                <a:ea typeface="微软雅黑" pitchFamily="34" charset="-122"/>
              </a:rPr>
              <a:t>的方式，来实现图片发送功能。这种方式利用基于</a:t>
            </a:r>
            <a:r>
              <a:rPr lang="en-US" altLang="zh-CN" sz="2000" dirty="0">
                <a:solidFill>
                  <a:schemeClr val="accent1"/>
                </a:solidFill>
                <a:latin typeface="微软雅黑" pitchFamily="34" charset="-122"/>
                <a:ea typeface="微软雅黑" pitchFamily="34" charset="-122"/>
              </a:rPr>
              <a:t>HTTP</a:t>
            </a:r>
            <a:r>
              <a:rPr lang="zh-CN" altLang="en-US" sz="2000" dirty="0">
                <a:solidFill>
                  <a:schemeClr val="accent1"/>
                </a:solidFill>
                <a:latin typeface="微软雅黑" pitchFamily="34" charset="-122"/>
                <a:ea typeface="微软雅黑" pitchFamily="34" charset="-122"/>
              </a:rPr>
              <a:t>协议的图片服务器来</a:t>
            </a:r>
            <a:r>
              <a:rPr lang="zh-CN" altLang="en-US" sz="2000" b="1" dirty="0">
                <a:solidFill>
                  <a:srgbClr val="FF0101"/>
                </a:solidFill>
                <a:latin typeface="微软雅黑" pitchFamily="34" charset="-122"/>
                <a:ea typeface="微软雅黑" pitchFamily="34" charset="-122"/>
              </a:rPr>
              <a:t>分散</a:t>
            </a:r>
            <a:r>
              <a:rPr lang="zh-CN" altLang="en-US" sz="2000" dirty="0">
                <a:solidFill>
                  <a:schemeClr val="accent1"/>
                </a:solidFill>
                <a:latin typeface="微软雅黑" pitchFamily="34" charset="-122"/>
                <a:ea typeface="微软雅黑" pitchFamily="34" charset="-122"/>
              </a:rPr>
              <a:t> </a:t>
            </a:r>
            <a:r>
              <a:rPr lang="en-US" altLang="zh-CN" sz="2000" dirty="0" err="1">
                <a:solidFill>
                  <a:schemeClr val="accent1"/>
                </a:solidFill>
                <a:latin typeface="微软雅黑" pitchFamily="34" charset="-122"/>
                <a:ea typeface="微软雅黑" pitchFamily="34" charset="-122"/>
              </a:rPr>
              <a:t>WebSocket</a:t>
            </a:r>
            <a:r>
              <a:rPr lang="en-US" altLang="zh-CN" sz="2000" dirty="0">
                <a:solidFill>
                  <a:schemeClr val="accent1"/>
                </a:solidFill>
                <a:latin typeface="微软雅黑" pitchFamily="34" charset="-122"/>
                <a:ea typeface="微软雅黑" pitchFamily="34" charset="-122"/>
              </a:rPr>
              <a:t> </a:t>
            </a:r>
            <a:r>
              <a:rPr lang="zh-CN" altLang="en-US" sz="2000" dirty="0">
                <a:solidFill>
                  <a:schemeClr val="accent1"/>
                </a:solidFill>
                <a:latin typeface="微软雅黑" pitchFamily="34" charset="-122"/>
                <a:ea typeface="微软雅黑" pitchFamily="34" charset="-122"/>
              </a:rPr>
              <a:t>服务器的压力，</a:t>
            </a:r>
            <a:r>
              <a:rPr lang="zh-CN" altLang="en-US" sz="2000" b="1" dirty="0">
                <a:solidFill>
                  <a:srgbClr val="FF0101"/>
                </a:solidFill>
                <a:latin typeface="微软雅黑" pitchFamily="34" charset="-122"/>
                <a:ea typeface="微软雅黑" pitchFamily="34" charset="-122"/>
              </a:rPr>
              <a:t>减少</a:t>
            </a:r>
            <a:r>
              <a:rPr lang="zh-CN" altLang="en-US" sz="2000" dirty="0">
                <a:solidFill>
                  <a:schemeClr val="accent1"/>
                </a:solidFill>
                <a:latin typeface="微软雅黑" pitchFamily="34" charset="-122"/>
                <a:ea typeface="微软雅黑" pitchFamily="34" charset="-122"/>
              </a:rPr>
              <a:t>了群聊模式下</a:t>
            </a:r>
            <a:r>
              <a:rPr lang="en-US" altLang="zh-CN" sz="2000" dirty="0" err="1">
                <a:solidFill>
                  <a:schemeClr val="accent1"/>
                </a:solidFill>
                <a:latin typeface="微软雅黑" pitchFamily="34" charset="-122"/>
                <a:ea typeface="微软雅黑" pitchFamily="34" charset="-122"/>
              </a:rPr>
              <a:t>WebSocket</a:t>
            </a:r>
            <a:r>
              <a:rPr lang="en-US" altLang="zh-CN" sz="2000" dirty="0">
                <a:solidFill>
                  <a:schemeClr val="accent1"/>
                </a:solidFill>
                <a:latin typeface="微软雅黑" pitchFamily="34" charset="-122"/>
                <a:ea typeface="微软雅黑" pitchFamily="34" charset="-122"/>
              </a:rPr>
              <a:t> </a:t>
            </a:r>
            <a:r>
              <a:rPr lang="zh-CN" altLang="en-US" sz="2000" dirty="0">
                <a:solidFill>
                  <a:schemeClr val="accent1"/>
                </a:solidFill>
                <a:latin typeface="微软雅黑" pitchFamily="34" charset="-122"/>
                <a:ea typeface="微软雅黑" pitchFamily="34" charset="-122"/>
              </a:rPr>
              <a:t>服务器实时传输的数据量，进而</a:t>
            </a:r>
            <a:r>
              <a:rPr lang="zh-CN" altLang="en-US" sz="2000" b="1" dirty="0">
                <a:solidFill>
                  <a:srgbClr val="FF0101"/>
                </a:solidFill>
                <a:latin typeface="微软雅黑" pitchFamily="34" charset="-122"/>
                <a:ea typeface="微软雅黑" pitchFamily="34" charset="-122"/>
              </a:rPr>
              <a:t>提高</a:t>
            </a:r>
            <a:r>
              <a:rPr lang="zh-CN" altLang="en-US" sz="2000" dirty="0">
                <a:solidFill>
                  <a:schemeClr val="accent1"/>
                </a:solidFill>
                <a:latin typeface="微软雅黑" pitchFamily="34" charset="-122"/>
                <a:ea typeface="微软雅黑" pitchFamily="34" charset="-122"/>
              </a:rPr>
              <a:t>了服务器端消息发送效率以及系统稳定性。</a:t>
            </a:r>
          </a:p>
          <a:p>
            <a:pPr>
              <a:lnSpc>
                <a:spcPct val="150000"/>
              </a:lnSpc>
            </a:pPr>
            <a:endParaRPr lang="zh-CN" altLang="en-US" sz="1600" dirty="0">
              <a:solidFill>
                <a:schemeClr val="accent1"/>
              </a:solidFill>
              <a:latin typeface="微软雅黑" pitchFamily="34" charset="-122"/>
              <a:ea typeface="微软雅黑" pitchFamily="34" charset="-122"/>
            </a:endParaRPr>
          </a:p>
        </p:txBody>
      </p:sp>
      <p:cxnSp>
        <p:nvCxnSpPr>
          <p:cNvPr id="28" name="直接连接符 20"/>
          <p:cNvCxnSpPr>
            <a:cxnSpLocks noChangeShapeType="1"/>
          </p:cNvCxnSpPr>
          <p:nvPr/>
        </p:nvCxnSpPr>
        <p:spPr bwMode="auto">
          <a:xfrm>
            <a:off x="1631504" y="1052736"/>
            <a:ext cx="0" cy="51845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31" name="椭圆 15"/>
          <p:cNvSpPr>
            <a:spLocks noChangeArrowheads="1"/>
          </p:cNvSpPr>
          <p:nvPr/>
        </p:nvSpPr>
        <p:spPr bwMode="auto">
          <a:xfrm>
            <a:off x="1899792" y="5422676"/>
            <a:ext cx="382587" cy="382588"/>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r>
              <a:rPr lang="en-US" altLang="zh-CN" sz="1600" b="1" dirty="0">
                <a:solidFill>
                  <a:schemeClr val="accent2"/>
                </a:solidFill>
                <a:latin typeface="微软雅黑" pitchFamily="34" charset="-122"/>
                <a:ea typeface="微软雅黑" pitchFamily="34" charset="-122"/>
              </a:rPr>
              <a:t>3</a:t>
            </a:r>
            <a:endParaRPr lang="zh-CN" altLang="en-US" sz="1600" b="1" dirty="0">
              <a:solidFill>
                <a:schemeClr val="accent2"/>
              </a:solidFill>
              <a:latin typeface="微软雅黑" pitchFamily="34" charset="-122"/>
              <a:ea typeface="微软雅黑" pitchFamily="34" charset="-122"/>
            </a:endParaRPr>
          </a:p>
        </p:txBody>
      </p:sp>
      <p:sp>
        <p:nvSpPr>
          <p:cNvPr id="32" name="TextBox 17"/>
          <p:cNvSpPr txBox="1">
            <a:spLocks noChangeArrowheads="1"/>
          </p:cNvSpPr>
          <p:nvPr/>
        </p:nvSpPr>
        <p:spPr bwMode="auto">
          <a:xfrm>
            <a:off x="2423592" y="5288407"/>
            <a:ext cx="9768408" cy="1477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zh-CN" altLang="en-US" sz="2000" dirty="0">
                <a:solidFill>
                  <a:schemeClr val="accent1"/>
                </a:solidFill>
                <a:latin typeface="微软雅黑" pitchFamily="34" charset="-122"/>
                <a:ea typeface="微软雅黑" pitchFamily="34" charset="-122"/>
              </a:rPr>
              <a:t>本文采用了基于 </a:t>
            </a:r>
            <a:r>
              <a:rPr lang="en-US" altLang="zh-CN" sz="2000" dirty="0" err="1">
                <a:solidFill>
                  <a:schemeClr val="accent1"/>
                </a:solidFill>
                <a:latin typeface="微软雅黑" pitchFamily="34" charset="-122"/>
                <a:ea typeface="微软雅黑" pitchFamily="34" charset="-122"/>
              </a:rPr>
              <a:t>Trie</a:t>
            </a:r>
            <a:r>
              <a:rPr lang="en-US" altLang="zh-CN" sz="2000" dirty="0">
                <a:solidFill>
                  <a:schemeClr val="accent1"/>
                </a:solidFill>
                <a:latin typeface="微软雅黑" pitchFamily="34" charset="-122"/>
                <a:ea typeface="微软雅黑" pitchFamily="34" charset="-122"/>
              </a:rPr>
              <a:t> </a:t>
            </a:r>
            <a:r>
              <a:rPr lang="zh-CN" altLang="en-US" sz="2000" dirty="0">
                <a:solidFill>
                  <a:schemeClr val="accent1"/>
                </a:solidFill>
                <a:latin typeface="微软雅黑" pitchFamily="34" charset="-122"/>
                <a:ea typeface="微软雅黑" pitchFamily="34" charset="-122"/>
              </a:rPr>
              <a:t>树的敏感词过滤算法，通过</a:t>
            </a:r>
            <a:r>
              <a:rPr lang="zh-CN" altLang="en-US" sz="2000" b="1" dirty="0">
                <a:solidFill>
                  <a:srgbClr val="FF0101"/>
                </a:solidFill>
                <a:latin typeface="微软雅黑" pitchFamily="34" charset="-122"/>
                <a:ea typeface="微软雅黑" pitchFamily="34" charset="-122"/>
              </a:rPr>
              <a:t>构造</a:t>
            </a:r>
            <a:r>
              <a:rPr lang="zh-CN" altLang="en-US" sz="2000" dirty="0">
                <a:solidFill>
                  <a:schemeClr val="accent1"/>
                </a:solidFill>
                <a:latin typeface="微软雅黑" pitchFamily="34" charset="-122"/>
                <a:ea typeface="微软雅黑" pitchFamily="34" charset="-122"/>
              </a:rPr>
              <a:t>敏感词 </a:t>
            </a:r>
            <a:r>
              <a:rPr lang="en-US" altLang="zh-CN" sz="2000" dirty="0" err="1">
                <a:solidFill>
                  <a:schemeClr val="accent1"/>
                </a:solidFill>
                <a:latin typeface="微软雅黑" pitchFamily="34" charset="-122"/>
                <a:ea typeface="微软雅黑" pitchFamily="34" charset="-122"/>
              </a:rPr>
              <a:t>Trie</a:t>
            </a:r>
            <a:r>
              <a:rPr lang="en-US" altLang="zh-CN" sz="2000" dirty="0">
                <a:solidFill>
                  <a:schemeClr val="accent1"/>
                </a:solidFill>
                <a:latin typeface="微软雅黑" pitchFamily="34" charset="-122"/>
                <a:ea typeface="微软雅黑" pitchFamily="34" charset="-122"/>
              </a:rPr>
              <a:t> </a:t>
            </a:r>
            <a:r>
              <a:rPr lang="zh-CN" altLang="en-US" sz="2000" dirty="0">
                <a:solidFill>
                  <a:schemeClr val="accent1"/>
                </a:solidFill>
                <a:latin typeface="微软雅黑" pitchFamily="34" charset="-122"/>
                <a:ea typeface="微软雅黑" pitchFamily="34" charset="-122"/>
              </a:rPr>
              <a:t>树的方式，能</a:t>
            </a:r>
            <a:r>
              <a:rPr lang="zh-CN" altLang="en-US" sz="2000" b="1" dirty="0">
                <a:solidFill>
                  <a:srgbClr val="FF0101"/>
                </a:solidFill>
                <a:latin typeface="微软雅黑" pitchFamily="34" charset="-122"/>
                <a:ea typeface="微软雅黑" pitchFamily="34" charset="-122"/>
              </a:rPr>
              <a:t>高效</a:t>
            </a:r>
            <a:r>
              <a:rPr lang="zh-CN" altLang="en-US" sz="2000" dirty="0">
                <a:solidFill>
                  <a:schemeClr val="accent1"/>
                </a:solidFill>
                <a:latin typeface="微软雅黑" pitchFamily="34" charset="-122"/>
                <a:ea typeface="微软雅黑" pitchFamily="34" charset="-122"/>
              </a:rPr>
              <a:t>地过滤掉用户发送的聊天文本中的不良信息，从而在不影响聊天消息实时性的前提下又能够营造和谐的聊天环境。</a:t>
            </a:r>
          </a:p>
        </p:txBody>
      </p:sp>
    </p:spTree>
    <p:extLst>
      <p:ext uri="{BB962C8B-B14F-4D97-AF65-F5344CB8AC3E}">
        <p14:creationId xmlns:p14="http://schemas.microsoft.com/office/powerpoint/2010/main" val="3442774170"/>
      </p:ext>
    </p:extLst>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1000"/>
                                        <p:tgtEl>
                                          <p:spTgt spid="24"/>
                                        </p:tgtEl>
                                      </p:cBhvr>
                                    </p:animEffect>
                                    <p:anim calcmode="lin" valueType="num">
                                      <p:cBhvr>
                                        <p:cTn id="13" dur="1000" fill="hold"/>
                                        <p:tgtEl>
                                          <p:spTgt spid="24"/>
                                        </p:tgtEl>
                                        <p:attrNameLst>
                                          <p:attrName>ppt_x</p:attrName>
                                        </p:attrNameLst>
                                      </p:cBhvr>
                                      <p:tavLst>
                                        <p:tav tm="0">
                                          <p:val>
                                            <p:strVal val="#ppt_x"/>
                                          </p:val>
                                        </p:tav>
                                        <p:tav tm="100000">
                                          <p:val>
                                            <p:strVal val="#ppt_x"/>
                                          </p:val>
                                        </p:tav>
                                      </p:tavLst>
                                    </p:anim>
                                    <p:anim calcmode="lin" valueType="num">
                                      <p:cBhvr>
                                        <p:cTn id="14"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1000"/>
                                        <p:tgtEl>
                                          <p:spTgt spid="25"/>
                                        </p:tgtEl>
                                      </p:cBhvr>
                                    </p:animEffect>
                                    <p:anim calcmode="lin" valueType="num">
                                      <p:cBhvr>
                                        <p:cTn id="20" dur="1000" fill="hold"/>
                                        <p:tgtEl>
                                          <p:spTgt spid="25"/>
                                        </p:tgtEl>
                                        <p:attrNameLst>
                                          <p:attrName>ppt_x</p:attrName>
                                        </p:attrNameLst>
                                      </p:cBhvr>
                                      <p:tavLst>
                                        <p:tav tm="0">
                                          <p:val>
                                            <p:strVal val="#ppt_x"/>
                                          </p:val>
                                        </p:tav>
                                        <p:tav tm="100000">
                                          <p:val>
                                            <p:strVal val="#ppt_x"/>
                                          </p:val>
                                        </p:tav>
                                      </p:tavLst>
                                    </p:anim>
                                    <p:anim calcmode="lin" valueType="num">
                                      <p:cBhvr>
                                        <p:cTn id="21" dur="1000" fill="hold"/>
                                        <p:tgtEl>
                                          <p:spTgt spid="25"/>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1000"/>
                                        <p:tgtEl>
                                          <p:spTgt spid="27"/>
                                        </p:tgtEl>
                                      </p:cBhvr>
                                    </p:animEffect>
                                    <p:anim calcmode="lin" valueType="num">
                                      <p:cBhvr>
                                        <p:cTn id="25" dur="1000" fill="hold"/>
                                        <p:tgtEl>
                                          <p:spTgt spid="27"/>
                                        </p:tgtEl>
                                        <p:attrNameLst>
                                          <p:attrName>ppt_x</p:attrName>
                                        </p:attrNameLst>
                                      </p:cBhvr>
                                      <p:tavLst>
                                        <p:tav tm="0">
                                          <p:val>
                                            <p:strVal val="#ppt_x"/>
                                          </p:val>
                                        </p:tav>
                                        <p:tav tm="100000">
                                          <p:val>
                                            <p:strVal val="#ppt_x"/>
                                          </p:val>
                                        </p:tav>
                                      </p:tavLst>
                                    </p:anim>
                                    <p:anim calcmode="lin" valueType="num">
                                      <p:cBhvr>
                                        <p:cTn id="2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fade">
                                      <p:cBhvr>
                                        <p:cTn id="31" dur="1000"/>
                                        <p:tgtEl>
                                          <p:spTgt spid="31"/>
                                        </p:tgtEl>
                                      </p:cBhvr>
                                    </p:animEffect>
                                    <p:anim calcmode="lin" valueType="num">
                                      <p:cBhvr>
                                        <p:cTn id="32" dur="1000" fill="hold"/>
                                        <p:tgtEl>
                                          <p:spTgt spid="31"/>
                                        </p:tgtEl>
                                        <p:attrNameLst>
                                          <p:attrName>ppt_x</p:attrName>
                                        </p:attrNameLst>
                                      </p:cBhvr>
                                      <p:tavLst>
                                        <p:tav tm="0">
                                          <p:val>
                                            <p:strVal val="#ppt_x"/>
                                          </p:val>
                                        </p:tav>
                                        <p:tav tm="100000">
                                          <p:val>
                                            <p:strVal val="#ppt_x"/>
                                          </p:val>
                                        </p:tav>
                                      </p:tavLst>
                                    </p:anim>
                                    <p:anim calcmode="lin" valueType="num">
                                      <p:cBhvr>
                                        <p:cTn id="33" dur="1000" fill="hold"/>
                                        <p:tgtEl>
                                          <p:spTgt spid="31"/>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1000"/>
                                        <p:tgtEl>
                                          <p:spTgt spid="32"/>
                                        </p:tgtEl>
                                      </p:cBhvr>
                                    </p:animEffect>
                                    <p:anim calcmode="lin" valueType="num">
                                      <p:cBhvr>
                                        <p:cTn id="37" dur="1000" fill="hold"/>
                                        <p:tgtEl>
                                          <p:spTgt spid="32"/>
                                        </p:tgtEl>
                                        <p:attrNameLst>
                                          <p:attrName>ppt_x</p:attrName>
                                        </p:attrNameLst>
                                      </p:cBhvr>
                                      <p:tavLst>
                                        <p:tav tm="0">
                                          <p:val>
                                            <p:strVal val="#ppt_x"/>
                                          </p:val>
                                        </p:tav>
                                        <p:tav tm="100000">
                                          <p:val>
                                            <p:strVal val="#ppt_x"/>
                                          </p:val>
                                        </p:tav>
                                      </p:tavLst>
                                    </p:anim>
                                    <p:anim calcmode="lin" valueType="num">
                                      <p:cBhvr>
                                        <p:cTn id="38"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p:bldP spid="27" grpId="0"/>
      <p:bldP spid="31" grpId="0" animBg="1"/>
      <p:bldP spid="3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3"/>
          <a:srcRect/>
          <a:stretch>
            <a:fillRect/>
          </a:stretch>
        </a:blipFill>
        <a:effectLst/>
      </p:bgPr>
    </p:bg>
    <p:spTree>
      <p:nvGrpSpPr>
        <p:cNvPr id="1" name=""/>
        <p:cNvGrpSpPr/>
        <p:nvPr/>
      </p:nvGrpSpPr>
      <p:grpSpPr>
        <a:xfrm>
          <a:off x="0" y="0"/>
          <a:ext cx="0" cy="0"/>
          <a:chOff x="0" y="0"/>
          <a:chExt cx="0" cy="0"/>
        </a:xfrm>
      </p:grpSpPr>
      <p:pic>
        <p:nvPicPr>
          <p:cNvPr id="16386" name="图片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336800"/>
            <a:ext cx="12192000" cy="452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6387" name="组合 9"/>
          <p:cNvGrpSpPr>
            <a:grpSpLocks/>
          </p:cNvGrpSpPr>
          <p:nvPr/>
        </p:nvGrpSpPr>
        <p:grpSpPr bwMode="auto">
          <a:xfrm>
            <a:off x="4946653" y="1182693"/>
            <a:ext cx="2301875" cy="2308225"/>
            <a:chOff x="0" y="0"/>
            <a:chExt cx="2301875" cy="2308226"/>
          </a:xfrm>
        </p:grpSpPr>
        <p:sp>
          <p:nvSpPr>
            <p:cNvPr id="16388" name="Oval 5"/>
            <p:cNvSpPr>
              <a:spLocks noChangeArrowheads="1"/>
            </p:cNvSpPr>
            <p:nvPr/>
          </p:nvSpPr>
          <p:spPr bwMode="auto">
            <a:xfrm>
              <a:off x="0" y="0"/>
              <a:ext cx="2301875" cy="230822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6389" name="Freeform 6"/>
            <p:cNvSpPr>
              <a:spLocks noEditPoints="1" noChangeArrowheads="1"/>
            </p:cNvSpPr>
            <p:nvPr/>
          </p:nvSpPr>
          <p:spPr bwMode="auto">
            <a:xfrm>
              <a:off x="123825" y="123825"/>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6390" name="TextBox 16"/>
          <p:cNvSpPr txBox="1">
            <a:spLocks noChangeArrowheads="1"/>
          </p:cNvSpPr>
          <p:nvPr/>
        </p:nvSpPr>
        <p:spPr bwMode="auto">
          <a:xfrm>
            <a:off x="3648079" y="3702056"/>
            <a:ext cx="489743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4400" b="1" dirty="0">
                <a:solidFill>
                  <a:schemeClr val="accent2"/>
                </a:solidFill>
                <a:latin typeface="微软雅黑" pitchFamily="34" charset="-122"/>
                <a:ea typeface="微软雅黑" pitchFamily="34" charset="-122"/>
              </a:rPr>
              <a:t>技术方案</a:t>
            </a:r>
          </a:p>
        </p:txBody>
      </p:sp>
      <p:sp>
        <p:nvSpPr>
          <p:cNvPr id="16391" name="Oval 39"/>
          <p:cNvSpPr>
            <a:spLocks noChangeAspect="1" noChangeArrowheads="1"/>
          </p:cNvSpPr>
          <p:nvPr/>
        </p:nvSpPr>
        <p:spPr bwMode="auto">
          <a:xfrm>
            <a:off x="5267303" y="5011281"/>
            <a:ext cx="144463" cy="144463"/>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16394" name="TextBox 22"/>
          <p:cNvSpPr txBox="1">
            <a:spLocks noChangeArrowheads="1"/>
          </p:cNvSpPr>
          <p:nvPr/>
        </p:nvSpPr>
        <p:spPr bwMode="auto">
          <a:xfrm>
            <a:off x="5630837" y="4869160"/>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chemeClr val="accent2"/>
                </a:solidFill>
                <a:latin typeface="微软雅黑" pitchFamily="34" charset="-122"/>
                <a:ea typeface="微软雅黑" pitchFamily="34" charset="-122"/>
              </a:rPr>
              <a:t>架构选型</a:t>
            </a:r>
          </a:p>
        </p:txBody>
      </p:sp>
      <p:sp>
        <p:nvSpPr>
          <p:cNvPr id="16397" name="TextBox 27"/>
          <p:cNvSpPr txBox="1">
            <a:spLocks noChangeArrowheads="1"/>
          </p:cNvSpPr>
          <p:nvPr/>
        </p:nvSpPr>
        <p:spPr bwMode="auto">
          <a:xfrm>
            <a:off x="5630837" y="5301208"/>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chemeClr val="accent2"/>
                </a:solidFill>
                <a:latin typeface="微软雅黑" pitchFamily="34" charset="-122"/>
                <a:ea typeface="微软雅黑" pitchFamily="34" charset="-122"/>
              </a:rPr>
              <a:t>系统</a:t>
            </a:r>
            <a:r>
              <a:rPr lang="zh-CN" altLang="en-US" dirty="0">
                <a:solidFill>
                  <a:schemeClr val="accent2"/>
                </a:solidFill>
                <a:latin typeface="微软雅黑" pitchFamily="34" charset="-122"/>
                <a:ea typeface="微软雅黑" pitchFamily="34" charset="-122"/>
              </a:rPr>
              <a:t>层次划分</a:t>
            </a:r>
          </a:p>
        </p:txBody>
      </p:sp>
      <p:cxnSp>
        <p:nvCxnSpPr>
          <p:cNvPr id="16399" name="直接连接符 11"/>
          <p:cNvCxnSpPr>
            <a:cxnSpLocks noChangeShapeType="1"/>
          </p:cNvCxnSpPr>
          <p:nvPr/>
        </p:nvCxnSpPr>
        <p:spPr bwMode="auto">
          <a:xfrm>
            <a:off x="3505203" y="4597400"/>
            <a:ext cx="5183188" cy="0"/>
          </a:xfrm>
          <a:prstGeom prst="line">
            <a:avLst/>
          </a:prstGeom>
          <a:noFill/>
          <a:ln w="9525">
            <a:solidFill>
              <a:schemeClr val="accent2"/>
            </a:solidFill>
            <a:round/>
            <a:headEnd/>
            <a:tailEnd/>
          </a:ln>
          <a:extLst>
            <a:ext uri="{909E8E84-426E-40DD-AFC4-6F175D3DCCD1}">
              <a14:hiddenFill xmlns:a14="http://schemas.microsoft.com/office/drawing/2010/main">
                <a:noFill/>
              </a14:hiddenFill>
            </a:ext>
          </a:extLst>
        </p:spPr>
      </p:cxnSp>
      <p:sp>
        <p:nvSpPr>
          <p:cNvPr id="16400" name="Freeform 18"/>
          <p:cNvSpPr>
            <a:spLocks noEditPoints="1" noChangeArrowheads="1"/>
          </p:cNvSpPr>
          <p:nvPr/>
        </p:nvSpPr>
        <p:spPr bwMode="auto">
          <a:xfrm>
            <a:off x="5481644" y="1733556"/>
            <a:ext cx="1393825" cy="1292225"/>
          </a:xfrm>
          <a:custGeom>
            <a:avLst/>
            <a:gdLst>
              <a:gd name="T0" fmla="*/ 0 w 466"/>
              <a:gd name="T1" fmla="*/ 255 h 431"/>
              <a:gd name="T2" fmla="*/ 179 w 466"/>
              <a:gd name="T3" fmla="*/ 431 h 431"/>
              <a:gd name="T4" fmla="*/ 314 w 466"/>
              <a:gd name="T5" fmla="*/ 408 h 431"/>
              <a:gd name="T6" fmla="*/ 283 w 466"/>
              <a:gd name="T7" fmla="*/ 191 h 431"/>
              <a:gd name="T8" fmla="*/ 276 w 466"/>
              <a:gd name="T9" fmla="*/ 401 h 431"/>
              <a:gd name="T10" fmla="*/ 183 w 466"/>
              <a:gd name="T11" fmla="*/ 361 h 431"/>
              <a:gd name="T12" fmla="*/ 158 w 466"/>
              <a:gd name="T13" fmla="*/ 252 h 431"/>
              <a:gd name="T14" fmla="*/ 32 w 466"/>
              <a:gd name="T15" fmla="*/ 248 h 431"/>
              <a:gd name="T16" fmla="*/ 36 w 466"/>
              <a:gd name="T17" fmla="*/ 79 h 431"/>
              <a:gd name="T18" fmla="*/ 183 w 466"/>
              <a:gd name="T19" fmla="*/ 45 h 431"/>
              <a:gd name="T20" fmla="*/ 0 w 466"/>
              <a:gd name="T21" fmla="*/ 76 h 431"/>
              <a:gd name="T22" fmla="*/ 262 w 466"/>
              <a:gd name="T23" fmla="*/ 89 h 431"/>
              <a:gd name="T24" fmla="*/ 246 w 466"/>
              <a:gd name="T25" fmla="*/ 71 h 431"/>
              <a:gd name="T26" fmla="*/ 259 w 466"/>
              <a:gd name="T27" fmla="*/ 60 h 431"/>
              <a:gd name="T28" fmla="*/ 291 w 466"/>
              <a:gd name="T29" fmla="*/ 60 h 431"/>
              <a:gd name="T30" fmla="*/ 304 w 466"/>
              <a:gd name="T31" fmla="*/ 71 h 431"/>
              <a:gd name="T32" fmla="*/ 288 w 466"/>
              <a:gd name="T33" fmla="*/ 89 h 431"/>
              <a:gd name="T34" fmla="*/ 304 w 466"/>
              <a:gd name="T35" fmla="*/ 108 h 431"/>
              <a:gd name="T36" fmla="*/ 291 w 466"/>
              <a:gd name="T37" fmla="*/ 118 h 431"/>
              <a:gd name="T38" fmla="*/ 259 w 466"/>
              <a:gd name="T39" fmla="*/ 118 h 431"/>
              <a:gd name="T40" fmla="*/ 246 w 466"/>
              <a:gd name="T41" fmla="*/ 108 h 431"/>
              <a:gd name="T42" fmla="*/ 380 w 466"/>
              <a:gd name="T43" fmla="*/ 162 h 431"/>
              <a:gd name="T44" fmla="*/ 460 w 466"/>
              <a:gd name="T45" fmla="*/ 265 h 431"/>
              <a:gd name="T46" fmla="*/ 427 w 466"/>
              <a:gd name="T47" fmla="*/ 274 h 431"/>
              <a:gd name="T48" fmla="*/ 380 w 466"/>
              <a:gd name="T49" fmla="*/ 162 h 431"/>
              <a:gd name="T50" fmla="*/ 332 w 466"/>
              <a:gd name="T51" fmla="*/ 32 h 431"/>
              <a:gd name="T52" fmla="*/ 367 w 466"/>
              <a:gd name="T53" fmla="*/ 162 h 431"/>
              <a:gd name="T54" fmla="*/ 351 w 466"/>
              <a:gd name="T55" fmla="*/ 182 h 431"/>
              <a:gd name="T56" fmla="*/ 321 w 466"/>
              <a:gd name="T57" fmla="*/ 156 h 431"/>
              <a:gd name="T58" fmla="*/ 217 w 466"/>
              <a:gd name="T59" fmla="*/ 32 h 431"/>
              <a:gd name="T60" fmla="*/ 313 w 466"/>
              <a:gd name="T61" fmla="*/ 51 h 431"/>
              <a:gd name="T62" fmla="*/ 236 w 466"/>
              <a:gd name="T63" fmla="*/ 128 h 431"/>
              <a:gd name="T64" fmla="*/ 149 w 466"/>
              <a:gd name="T65" fmla="*/ 376 h 431"/>
              <a:gd name="T66" fmla="*/ 57 w 466"/>
              <a:gd name="T67" fmla="*/ 282 h 431"/>
              <a:gd name="T68" fmla="*/ 149 w 466"/>
              <a:gd name="T69" fmla="*/ 376 h 431"/>
              <a:gd name="T70" fmla="*/ 54 w 466"/>
              <a:gd name="T71" fmla="*/ 122 h 431"/>
              <a:gd name="T72" fmla="*/ 183 w 466"/>
              <a:gd name="T73" fmla="*/ 130 h 431"/>
              <a:gd name="T74" fmla="*/ 116 w 466"/>
              <a:gd name="T75" fmla="*/ 105 h 431"/>
              <a:gd name="T76" fmla="*/ 54 w 466"/>
              <a:gd name="T77" fmla="*/ 198 h 431"/>
              <a:gd name="T78" fmla="*/ 59 w 466"/>
              <a:gd name="T79" fmla="*/ 219 h 431"/>
              <a:gd name="T80" fmla="*/ 185 w 466"/>
              <a:gd name="T81" fmla="*/ 196 h 431"/>
              <a:gd name="T82" fmla="*/ 54 w 466"/>
              <a:gd name="T83" fmla="*/ 198 h 431"/>
              <a:gd name="T84" fmla="*/ 54 w 466"/>
              <a:gd name="T85" fmla="*/ 167 h 431"/>
              <a:gd name="T86" fmla="*/ 185 w 466"/>
              <a:gd name="T87" fmla="*/ 175 h 431"/>
              <a:gd name="T88" fmla="*/ 192 w 466"/>
              <a:gd name="T89" fmla="*/ 162 h 431"/>
              <a:gd name="T90" fmla="*/ 115 w 466"/>
              <a:gd name="T91" fmla="*/ 151 h 431"/>
              <a:gd name="T92" fmla="*/ 54 w 466"/>
              <a:gd name="T93" fmla="*/ 1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 h="431">
                <a:moveTo>
                  <a:pt x="0" y="76"/>
                </a:moveTo>
                <a:cubicBezTo>
                  <a:pt x="0" y="136"/>
                  <a:pt x="0" y="196"/>
                  <a:pt x="0" y="255"/>
                </a:cubicBezTo>
                <a:cubicBezTo>
                  <a:pt x="0" y="260"/>
                  <a:pt x="78" y="335"/>
                  <a:pt x="88" y="345"/>
                </a:cubicBezTo>
                <a:cubicBezTo>
                  <a:pt x="98" y="355"/>
                  <a:pt x="173" y="431"/>
                  <a:pt x="179" y="431"/>
                </a:cubicBezTo>
                <a:cubicBezTo>
                  <a:pt x="215" y="431"/>
                  <a:pt x="251" y="431"/>
                  <a:pt x="287" y="431"/>
                </a:cubicBezTo>
                <a:cubicBezTo>
                  <a:pt x="302" y="431"/>
                  <a:pt x="308" y="417"/>
                  <a:pt x="314" y="408"/>
                </a:cubicBezTo>
                <a:cubicBezTo>
                  <a:pt x="314" y="334"/>
                  <a:pt x="314" y="260"/>
                  <a:pt x="314" y="185"/>
                </a:cubicBezTo>
                <a:cubicBezTo>
                  <a:pt x="307" y="188"/>
                  <a:pt x="287" y="180"/>
                  <a:pt x="283" y="191"/>
                </a:cubicBezTo>
                <a:cubicBezTo>
                  <a:pt x="281" y="196"/>
                  <a:pt x="283" y="279"/>
                  <a:pt x="283" y="297"/>
                </a:cubicBezTo>
                <a:cubicBezTo>
                  <a:pt x="283" y="314"/>
                  <a:pt x="288" y="401"/>
                  <a:pt x="276" y="401"/>
                </a:cubicBezTo>
                <a:cubicBezTo>
                  <a:pt x="247" y="401"/>
                  <a:pt x="217" y="401"/>
                  <a:pt x="188" y="401"/>
                </a:cubicBezTo>
                <a:cubicBezTo>
                  <a:pt x="179" y="401"/>
                  <a:pt x="183" y="371"/>
                  <a:pt x="183" y="361"/>
                </a:cubicBezTo>
                <a:cubicBezTo>
                  <a:pt x="183" y="346"/>
                  <a:pt x="183" y="331"/>
                  <a:pt x="183" y="316"/>
                </a:cubicBezTo>
                <a:cubicBezTo>
                  <a:pt x="183" y="276"/>
                  <a:pt x="183" y="269"/>
                  <a:pt x="158" y="252"/>
                </a:cubicBezTo>
                <a:cubicBezTo>
                  <a:pt x="146" y="252"/>
                  <a:pt x="146" y="248"/>
                  <a:pt x="136" y="248"/>
                </a:cubicBezTo>
                <a:cubicBezTo>
                  <a:pt x="101" y="248"/>
                  <a:pt x="67" y="248"/>
                  <a:pt x="32" y="248"/>
                </a:cubicBezTo>
                <a:cubicBezTo>
                  <a:pt x="32" y="194"/>
                  <a:pt x="32" y="140"/>
                  <a:pt x="32" y="87"/>
                </a:cubicBezTo>
                <a:cubicBezTo>
                  <a:pt x="32" y="83"/>
                  <a:pt x="33" y="83"/>
                  <a:pt x="36" y="79"/>
                </a:cubicBezTo>
                <a:cubicBezTo>
                  <a:pt x="75" y="79"/>
                  <a:pt x="115" y="79"/>
                  <a:pt x="154" y="79"/>
                </a:cubicBezTo>
                <a:cubicBezTo>
                  <a:pt x="162" y="74"/>
                  <a:pt x="183" y="57"/>
                  <a:pt x="183" y="45"/>
                </a:cubicBezTo>
                <a:cubicBezTo>
                  <a:pt x="133" y="45"/>
                  <a:pt x="83" y="45"/>
                  <a:pt x="34" y="45"/>
                </a:cubicBezTo>
                <a:cubicBezTo>
                  <a:pt x="20" y="45"/>
                  <a:pt x="0" y="64"/>
                  <a:pt x="0" y="76"/>
                </a:cubicBezTo>
                <a:close/>
                <a:moveTo>
                  <a:pt x="246" y="105"/>
                </a:moveTo>
                <a:lnTo>
                  <a:pt x="262" y="89"/>
                </a:lnTo>
                <a:lnTo>
                  <a:pt x="246" y="73"/>
                </a:lnTo>
                <a:cubicBezTo>
                  <a:pt x="245" y="73"/>
                  <a:pt x="245" y="72"/>
                  <a:pt x="246" y="71"/>
                </a:cubicBezTo>
                <a:lnTo>
                  <a:pt x="257" y="60"/>
                </a:lnTo>
                <a:cubicBezTo>
                  <a:pt x="257" y="60"/>
                  <a:pt x="258" y="60"/>
                  <a:pt x="259" y="60"/>
                </a:cubicBezTo>
                <a:lnTo>
                  <a:pt x="275" y="77"/>
                </a:lnTo>
                <a:lnTo>
                  <a:pt x="291" y="60"/>
                </a:lnTo>
                <a:cubicBezTo>
                  <a:pt x="291" y="60"/>
                  <a:pt x="292" y="60"/>
                  <a:pt x="293" y="60"/>
                </a:cubicBezTo>
                <a:lnTo>
                  <a:pt x="304" y="71"/>
                </a:lnTo>
                <a:cubicBezTo>
                  <a:pt x="304" y="72"/>
                  <a:pt x="304" y="73"/>
                  <a:pt x="304" y="73"/>
                </a:cubicBezTo>
                <a:lnTo>
                  <a:pt x="288" y="89"/>
                </a:lnTo>
                <a:lnTo>
                  <a:pt x="304" y="105"/>
                </a:lnTo>
                <a:cubicBezTo>
                  <a:pt x="304" y="106"/>
                  <a:pt x="304" y="107"/>
                  <a:pt x="304" y="108"/>
                </a:cubicBezTo>
                <a:lnTo>
                  <a:pt x="293" y="118"/>
                </a:lnTo>
                <a:cubicBezTo>
                  <a:pt x="292" y="119"/>
                  <a:pt x="291" y="119"/>
                  <a:pt x="291" y="118"/>
                </a:cubicBezTo>
                <a:lnTo>
                  <a:pt x="275" y="102"/>
                </a:lnTo>
                <a:lnTo>
                  <a:pt x="259" y="118"/>
                </a:lnTo>
                <a:cubicBezTo>
                  <a:pt x="258" y="119"/>
                  <a:pt x="257" y="119"/>
                  <a:pt x="257" y="118"/>
                </a:cubicBezTo>
                <a:lnTo>
                  <a:pt x="246" y="108"/>
                </a:lnTo>
                <a:cubicBezTo>
                  <a:pt x="245" y="107"/>
                  <a:pt x="245" y="106"/>
                  <a:pt x="246" y="105"/>
                </a:cubicBezTo>
                <a:close/>
                <a:moveTo>
                  <a:pt x="380" y="162"/>
                </a:moveTo>
                <a:lnTo>
                  <a:pt x="460" y="242"/>
                </a:lnTo>
                <a:cubicBezTo>
                  <a:pt x="466" y="248"/>
                  <a:pt x="466" y="258"/>
                  <a:pt x="460" y="265"/>
                </a:cubicBezTo>
                <a:lnTo>
                  <a:pt x="450" y="274"/>
                </a:lnTo>
                <a:cubicBezTo>
                  <a:pt x="444" y="280"/>
                  <a:pt x="434" y="280"/>
                  <a:pt x="427" y="274"/>
                </a:cubicBezTo>
                <a:lnTo>
                  <a:pt x="348" y="194"/>
                </a:lnTo>
                <a:lnTo>
                  <a:pt x="380" y="162"/>
                </a:lnTo>
                <a:close/>
                <a:moveTo>
                  <a:pt x="217" y="32"/>
                </a:moveTo>
                <a:cubicBezTo>
                  <a:pt x="249" y="0"/>
                  <a:pt x="300" y="0"/>
                  <a:pt x="332" y="32"/>
                </a:cubicBezTo>
                <a:cubicBezTo>
                  <a:pt x="360" y="60"/>
                  <a:pt x="363" y="104"/>
                  <a:pt x="341" y="136"/>
                </a:cubicBezTo>
                <a:lnTo>
                  <a:pt x="367" y="162"/>
                </a:lnTo>
                <a:cubicBezTo>
                  <a:pt x="368" y="163"/>
                  <a:pt x="368" y="165"/>
                  <a:pt x="367" y="166"/>
                </a:cubicBezTo>
                <a:lnTo>
                  <a:pt x="351" y="182"/>
                </a:lnTo>
                <a:cubicBezTo>
                  <a:pt x="350" y="183"/>
                  <a:pt x="348" y="183"/>
                  <a:pt x="347" y="182"/>
                </a:cubicBezTo>
                <a:lnTo>
                  <a:pt x="321" y="156"/>
                </a:lnTo>
                <a:cubicBezTo>
                  <a:pt x="290" y="178"/>
                  <a:pt x="246" y="175"/>
                  <a:pt x="217" y="147"/>
                </a:cubicBezTo>
                <a:cubicBezTo>
                  <a:pt x="186" y="115"/>
                  <a:pt x="186" y="64"/>
                  <a:pt x="217" y="32"/>
                </a:cubicBezTo>
                <a:close/>
                <a:moveTo>
                  <a:pt x="236" y="51"/>
                </a:moveTo>
                <a:cubicBezTo>
                  <a:pt x="258" y="30"/>
                  <a:pt x="292" y="30"/>
                  <a:pt x="313" y="51"/>
                </a:cubicBezTo>
                <a:cubicBezTo>
                  <a:pt x="334" y="72"/>
                  <a:pt x="334" y="106"/>
                  <a:pt x="313" y="128"/>
                </a:cubicBezTo>
                <a:cubicBezTo>
                  <a:pt x="292" y="149"/>
                  <a:pt x="258" y="149"/>
                  <a:pt x="236" y="128"/>
                </a:cubicBezTo>
                <a:cubicBezTo>
                  <a:pt x="215" y="106"/>
                  <a:pt x="215" y="72"/>
                  <a:pt x="236" y="51"/>
                </a:cubicBezTo>
                <a:close/>
                <a:moveTo>
                  <a:pt x="149" y="376"/>
                </a:moveTo>
                <a:cubicBezTo>
                  <a:pt x="148" y="345"/>
                  <a:pt x="147" y="313"/>
                  <a:pt x="147" y="282"/>
                </a:cubicBezTo>
                <a:cubicBezTo>
                  <a:pt x="117" y="282"/>
                  <a:pt x="87" y="282"/>
                  <a:pt x="57" y="282"/>
                </a:cubicBezTo>
                <a:cubicBezTo>
                  <a:pt x="57" y="283"/>
                  <a:pt x="56" y="283"/>
                  <a:pt x="56" y="284"/>
                </a:cubicBezTo>
                <a:cubicBezTo>
                  <a:pt x="87" y="314"/>
                  <a:pt x="118" y="345"/>
                  <a:pt x="149" y="376"/>
                </a:cubicBezTo>
                <a:close/>
                <a:moveTo>
                  <a:pt x="54" y="110"/>
                </a:moveTo>
                <a:cubicBezTo>
                  <a:pt x="54" y="114"/>
                  <a:pt x="54" y="118"/>
                  <a:pt x="54" y="122"/>
                </a:cubicBezTo>
                <a:cubicBezTo>
                  <a:pt x="54" y="127"/>
                  <a:pt x="57" y="130"/>
                  <a:pt x="61" y="130"/>
                </a:cubicBezTo>
                <a:cubicBezTo>
                  <a:pt x="101" y="130"/>
                  <a:pt x="142" y="130"/>
                  <a:pt x="183" y="130"/>
                </a:cubicBezTo>
                <a:cubicBezTo>
                  <a:pt x="194" y="130"/>
                  <a:pt x="192" y="112"/>
                  <a:pt x="188" y="105"/>
                </a:cubicBezTo>
                <a:cubicBezTo>
                  <a:pt x="164" y="105"/>
                  <a:pt x="140" y="105"/>
                  <a:pt x="116" y="105"/>
                </a:cubicBezTo>
                <a:cubicBezTo>
                  <a:pt x="101" y="105"/>
                  <a:pt x="54" y="101"/>
                  <a:pt x="54" y="110"/>
                </a:cubicBezTo>
                <a:close/>
                <a:moveTo>
                  <a:pt x="54" y="198"/>
                </a:moveTo>
                <a:cubicBezTo>
                  <a:pt x="54" y="203"/>
                  <a:pt x="54" y="209"/>
                  <a:pt x="54" y="214"/>
                </a:cubicBezTo>
                <a:cubicBezTo>
                  <a:pt x="54" y="218"/>
                  <a:pt x="55" y="219"/>
                  <a:pt x="59" y="219"/>
                </a:cubicBezTo>
                <a:cubicBezTo>
                  <a:pt x="103" y="219"/>
                  <a:pt x="146" y="219"/>
                  <a:pt x="190" y="219"/>
                </a:cubicBezTo>
                <a:cubicBezTo>
                  <a:pt x="191" y="215"/>
                  <a:pt x="194" y="196"/>
                  <a:pt x="185" y="196"/>
                </a:cubicBezTo>
                <a:cubicBezTo>
                  <a:pt x="144" y="196"/>
                  <a:pt x="103" y="196"/>
                  <a:pt x="63" y="196"/>
                </a:cubicBezTo>
                <a:cubicBezTo>
                  <a:pt x="60" y="196"/>
                  <a:pt x="56" y="197"/>
                  <a:pt x="54" y="198"/>
                </a:cubicBezTo>
                <a:close/>
                <a:moveTo>
                  <a:pt x="54" y="160"/>
                </a:moveTo>
                <a:cubicBezTo>
                  <a:pt x="54" y="163"/>
                  <a:pt x="54" y="165"/>
                  <a:pt x="54" y="167"/>
                </a:cubicBezTo>
                <a:cubicBezTo>
                  <a:pt x="54" y="171"/>
                  <a:pt x="55" y="171"/>
                  <a:pt x="57" y="174"/>
                </a:cubicBezTo>
                <a:cubicBezTo>
                  <a:pt x="100" y="174"/>
                  <a:pt x="142" y="175"/>
                  <a:pt x="185" y="175"/>
                </a:cubicBezTo>
                <a:cubicBezTo>
                  <a:pt x="187" y="173"/>
                  <a:pt x="189" y="172"/>
                  <a:pt x="192" y="171"/>
                </a:cubicBezTo>
                <a:cubicBezTo>
                  <a:pt x="192" y="168"/>
                  <a:pt x="192" y="165"/>
                  <a:pt x="192" y="162"/>
                </a:cubicBezTo>
                <a:cubicBezTo>
                  <a:pt x="192" y="156"/>
                  <a:pt x="190" y="155"/>
                  <a:pt x="188" y="151"/>
                </a:cubicBezTo>
                <a:cubicBezTo>
                  <a:pt x="164" y="151"/>
                  <a:pt x="139" y="151"/>
                  <a:pt x="115" y="151"/>
                </a:cubicBezTo>
                <a:cubicBezTo>
                  <a:pt x="103" y="151"/>
                  <a:pt x="91" y="151"/>
                  <a:pt x="79" y="151"/>
                </a:cubicBezTo>
                <a:cubicBezTo>
                  <a:pt x="64" y="151"/>
                  <a:pt x="54" y="146"/>
                  <a:pt x="54" y="1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17" name="Oval 42"/>
          <p:cNvSpPr>
            <a:spLocks noChangeAspect="1" noChangeArrowheads="1"/>
          </p:cNvSpPr>
          <p:nvPr/>
        </p:nvSpPr>
        <p:spPr bwMode="auto">
          <a:xfrm>
            <a:off x="5267303" y="5443073"/>
            <a:ext cx="144463" cy="146051"/>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18" name="TextBox 27"/>
          <p:cNvSpPr txBox="1">
            <a:spLocks noChangeArrowheads="1"/>
          </p:cNvSpPr>
          <p:nvPr/>
        </p:nvSpPr>
        <p:spPr bwMode="auto">
          <a:xfrm>
            <a:off x="5630837" y="5733256"/>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dirty="0">
                <a:solidFill>
                  <a:schemeClr val="accent2"/>
                </a:solidFill>
                <a:latin typeface="微软雅黑" pitchFamily="34" charset="-122"/>
                <a:ea typeface="微软雅黑" pitchFamily="34" charset="-122"/>
              </a:rPr>
              <a:t>系统</a:t>
            </a:r>
            <a:r>
              <a:rPr lang="zh-CN" altLang="en-US" sz="2000" dirty="0">
                <a:solidFill>
                  <a:schemeClr val="accent2"/>
                </a:solidFill>
                <a:latin typeface="微软雅黑" pitchFamily="34" charset="-122"/>
                <a:ea typeface="微软雅黑" pitchFamily="34" charset="-122"/>
              </a:rPr>
              <a:t>详细设计</a:t>
            </a:r>
          </a:p>
        </p:txBody>
      </p:sp>
      <p:sp>
        <p:nvSpPr>
          <p:cNvPr id="19" name="Oval 42"/>
          <p:cNvSpPr>
            <a:spLocks noChangeAspect="1" noChangeArrowheads="1"/>
          </p:cNvSpPr>
          <p:nvPr/>
        </p:nvSpPr>
        <p:spPr bwMode="auto">
          <a:xfrm>
            <a:off x="5267303" y="5876723"/>
            <a:ext cx="144463" cy="146051"/>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6386"/>
                                        </p:tgtEl>
                                        <p:attrNameLst>
                                          <p:attrName>style.visibility</p:attrName>
                                        </p:attrNameLst>
                                      </p:cBhvr>
                                      <p:to>
                                        <p:strVal val="visible"/>
                                      </p:to>
                                    </p:set>
                                    <p:animEffect transition="in" filter="wipe(down)">
                                      <p:cBhvr>
                                        <p:cTn id="7" dur="500"/>
                                        <p:tgtEl>
                                          <p:spTgt spid="163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Box 31"/>
          <p:cNvSpPr txBox="1">
            <a:spLocks noChangeArrowheads="1"/>
          </p:cNvSpPr>
          <p:nvPr/>
        </p:nvSpPr>
        <p:spPr bwMode="auto">
          <a:xfrm>
            <a:off x="2854325" y="87315"/>
            <a:ext cx="2233288"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3.1 </a:t>
            </a:r>
            <a:r>
              <a:rPr lang="zh-CN" altLang="en-US" sz="2800" dirty="0">
                <a:solidFill>
                  <a:schemeClr val="accent2"/>
                </a:solidFill>
                <a:latin typeface="微软雅黑" pitchFamily="34" charset="-122"/>
                <a:ea typeface="微软雅黑" pitchFamily="34" charset="-122"/>
              </a:rPr>
              <a:t>架构选型</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3</a:t>
            </a:r>
            <a:endParaRPr lang="zh-CN" altLang="en-US">
              <a:solidFill>
                <a:schemeClr val="accent2"/>
              </a:solidFill>
            </a:endParaRPr>
          </a:p>
        </p:txBody>
      </p:sp>
      <p:sp>
        <p:nvSpPr>
          <p:cNvPr id="22544" name="Oval 8"/>
          <p:cNvSpPr>
            <a:spLocks noChangeArrowheads="1"/>
          </p:cNvSpPr>
          <p:nvPr/>
        </p:nvSpPr>
        <p:spPr bwMode="auto">
          <a:xfrm flipH="1">
            <a:off x="1955800" y="2370056"/>
            <a:ext cx="2411413" cy="2411412"/>
          </a:xfrm>
          <a:prstGeom prst="ellipse">
            <a:avLst/>
          </a:prstGeom>
          <a:solidFill>
            <a:srgbClr val="DFDFE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solidFill>
                <a:schemeClr val="accent1"/>
              </a:solidFill>
            </a:endParaRPr>
          </a:p>
        </p:txBody>
      </p:sp>
      <p:sp>
        <p:nvSpPr>
          <p:cNvPr id="22545" name="Oval 9"/>
          <p:cNvSpPr>
            <a:spLocks noChangeArrowheads="1"/>
          </p:cNvSpPr>
          <p:nvPr/>
        </p:nvSpPr>
        <p:spPr bwMode="auto">
          <a:xfrm flipH="1">
            <a:off x="2146300" y="2560556"/>
            <a:ext cx="2030413" cy="2032000"/>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solidFill>
                <a:schemeClr val="accent1"/>
              </a:solidFill>
            </a:endParaRPr>
          </a:p>
        </p:txBody>
      </p:sp>
      <p:sp>
        <p:nvSpPr>
          <p:cNvPr id="22546" name="TextBox 18"/>
          <p:cNvSpPr txBox="1">
            <a:spLocks noChangeArrowheads="1"/>
          </p:cNvSpPr>
          <p:nvPr/>
        </p:nvSpPr>
        <p:spPr bwMode="auto">
          <a:xfrm flipH="1">
            <a:off x="2563813" y="3068560"/>
            <a:ext cx="1193800" cy="1046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3100" dirty="0">
                <a:solidFill>
                  <a:schemeClr val="accent2"/>
                </a:solidFill>
                <a:latin typeface="微软雅黑" pitchFamily="34" charset="-122"/>
                <a:ea typeface="微软雅黑" pitchFamily="34" charset="-122"/>
              </a:rPr>
              <a:t>架构选型</a:t>
            </a:r>
            <a:endParaRPr lang="en-US" altLang="zh-CN" sz="3100" dirty="0">
              <a:solidFill>
                <a:schemeClr val="accent2"/>
              </a:solidFill>
              <a:latin typeface="微软雅黑" pitchFamily="34" charset="-122"/>
              <a:ea typeface="微软雅黑" pitchFamily="34" charset="-122"/>
            </a:endParaRPr>
          </a:p>
        </p:txBody>
      </p:sp>
      <p:sp>
        <p:nvSpPr>
          <p:cNvPr id="22551" name="TextBox 23"/>
          <p:cNvSpPr txBox="1">
            <a:spLocks noChangeArrowheads="1"/>
          </p:cNvSpPr>
          <p:nvPr/>
        </p:nvSpPr>
        <p:spPr bwMode="auto">
          <a:xfrm>
            <a:off x="5663952" y="908720"/>
            <a:ext cx="4687804"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en-US" altLang="zh-CN" sz="2400" b="1" dirty="0">
                <a:solidFill>
                  <a:schemeClr val="accent1"/>
                </a:solidFill>
                <a:latin typeface="Times New Roman" panose="02020603050405020304" pitchFamily="18" charset="0"/>
                <a:ea typeface="微软雅黑" pitchFamily="34" charset="-122"/>
                <a:cs typeface="Times New Roman" panose="02020603050405020304" pitchFamily="18" charset="0"/>
              </a:rPr>
              <a:t>B/S</a:t>
            </a:r>
            <a:r>
              <a:rPr lang="zh-CN" altLang="en-US" sz="2400" b="1" dirty="0">
                <a:solidFill>
                  <a:schemeClr val="accent1"/>
                </a:solidFill>
                <a:latin typeface="Times New Roman" panose="02020603050405020304" pitchFamily="18" charset="0"/>
                <a:ea typeface="微软雅黑" pitchFamily="34" charset="-122"/>
                <a:cs typeface="Times New Roman" panose="02020603050405020304" pitchFamily="18" charset="0"/>
              </a:rPr>
              <a:t>架构</a:t>
            </a:r>
          </a:p>
        </p:txBody>
      </p:sp>
      <p:sp>
        <p:nvSpPr>
          <p:cNvPr id="22552" name="TextBox 24"/>
          <p:cNvSpPr txBox="1">
            <a:spLocks noChangeArrowheads="1"/>
          </p:cNvSpPr>
          <p:nvPr/>
        </p:nvSpPr>
        <p:spPr bwMode="auto">
          <a:xfrm>
            <a:off x="5682352" y="1922395"/>
            <a:ext cx="4434044"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en-US" altLang="zh-CN" sz="2400" b="1" dirty="0">
                <a:latin typeface="Times New Roman" panose="02020603050405020304" pitchFamily="18" charset="0"/>
                <a:cs typeface="Times New Roman" panose="02020603050405020304" pitchFamily="18" charset="0"/>
              </a:rPr>
              <a:t>Spring</a:t>
            </a:r>
            <a:r>
              <a:rPr lang="zh-CN" altLang="zh-CN" sz="2400" b="1" dirty="0">
                <a:latin typeface="Times New Roman" panose="02020603050405020304" pitchFamily="18" charset="0"/>
                <a:cs typeface="Times New Roman" panose="02020603050405020304" pitchFamily="18" charset="0"/>
              </a:rPr>
              <a:t>框架和</a:t>
            </a:r>
            <a:r>
              <a:rPr lang="en-US" altLang="zh-CN" sz="2400" b="1" dirty="0" err="1">
                <a:latin typeface="Times New Roman" panose="02020603050405020304" pitchFamily="18" charset="0"/>
                <a:cs typeface="Times New Roman" panose="02020603050405020304" pitchFamily="18" charset="0"/>
              </a:rPr>
              <a:t>SpringMVC</a:t>
            </a:r>
            <a:r>
              <a:rPr lang="zh-CN" altLang="zh-CN" sz="2400" b="1" dirty="0">
                <a:latin typeface="Times New Roman" panose="02020603050405020304" pitchFamily="18" charset="0"/>
                <a:cs typeface="Times New Roman" panose="02020603050405020304" pitchFamily="18" charset="0"/>
              </a:rPr>
              <a:t>框架</a:t>
            </a:r>
            <a:endParaRPr lang="zh-CN" altLang="en-US" sz="2400" dirty="0">
              <a:solidFill>
                <a:schemeClr val="accent1"/>
              </a:solidFill>
              <a:latin typeface="Times New Roman" panose="02020603050405020304" pitchFamily="18" charset="0"/>
              <a:ea typeface="微软雅黑" pitchFamily="34" charset="-122"/>
              <a:cs typeface="Times New Roman" panose="02020603050405020304" pitchFamily="18" charset="0"/>
            </a:endParaRPr>
          </a:p>
        </p:txBody>
      </p:sp>
      <p:sp>
        <p:nvSpPr>
          <p:cNvPr id="22553" name="TextBox 25"/>
          <p:cNvSpPr txBox="1">
            <a:spLocks noChangeArrowheads="1"/>
          </p:cNvSpPr>
          <p:nvPr/>
        </p:nvSpPr>
        <p:spPr bwMode="auto">
          <a:xfrm>
            <a:off x="5663952" y="3144726"/>
            <a:ext cx="3917103"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en-US" altLang="zh-CN" sz="2400" b="1" kern="100" dirty="0" err="1">
                <a:latin typeface="Times New Roman" panose="02020603050405020304" pitchFamily="18" charset="0"/>
                <a:cs typeface="Times New Roman" panose="02020603050405020304" pitchFamily="18" charset="0"/>
              </a:rPr>
              <a:t>BootStrap</a:t>
            </a:r>
            <a:r>
              <a:rPr lang="zh-CN" altLang="zh-CN" sz="2400" b="1" dirty="0">
                <a:latin typeface="Times New Roman" panose="02020603050405020304" pitchFamily="18" charset="0"/>
                <a:cs typeface="Times New Roman" panose="02020603050405020304" pitchFamily="18" charset="0"/>
              </a:rPr>
              <a:t>框架和</a:t>
            </a:r>
            <a:r>
              <a:rPr lang="en-US" altLang="zh-CN" sz="2400" b="1" dirty="0" err="1">
                <a:latin typeface="Times New Roman" panose="02020603050405020304" pitchFamily="18" charset="0"/>
                <a:cs typeface="Times New Roman" panose="02020603050405020304" pitchFamily="18" charset="0"/>
              </a:rPr>
              <a:t>LayUI</a:t>
            </a:r>
            <a:r>
              <a:rPr lang="zh-CN" altLang="zh-CN" sz="2400" b="1" dirty="0">
                <a:latin typeface="Times New Roman" panose="02020603050405020304" pitchFamily="18" charset="0"/>
                <a:cs typeface="Times New Roman" panose="02020603050405020304" pitchFamily="18" charset="0"/>
              </a:rPr>
              <a:t>框架</a:t>
            </a:r>
            <a:endParaRPr lang="zh-CN" altLang="en-US" sz="2400" dirty="0">
              <a:solidFill>
                <a:schemeClr val="accent1"/>
              </a:solidFill>
              <a:latin typeface="Times New Roman" panose="02020603050405020304" pitchFamily="18" charset="0"/>
              <a:ea typeface="微软雅黑" pitchFamily="34" charset="-122"/>
              <a:cs typeface="Times New Roman" panose="02020603050405020304" pitchFamily="18" charset="0"/>
            </a:endParaRPr>
          </a:p>
        </p:txBody>
      </p:sp>
      <p:sp>
        <p:nvSpPr>
          <p:cNvPr id="22554" name="TextBox 26"/>
          <p:cNvSpPr txBox="1">
            <a:spLocks noChangeArrowheads="1"/>
          </p:cNvSpPr>
          <p:nvPr/>
        </p:nvSpPr>
        <p:spPr bwMode="auto">
          <a:xfrm>
            <a:off x="5663952" y="4262725"/>
            <a:ext cx="4687804"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en-US" altLang="zh-CN" sz="2400" b="1" kern="100" dirty="0">
                <a:latin typeface="Times New Roman" panose="02020603050405020304" pitchFamily="18" charset="0"/>
              </a:rPr>
              <a:t>GSON</a:t>
            </a:r>
            <a:r>
              <a:rPr lang="zh-CN" altLang="zh-CN" sz="2400" b="1" dirty="0"/>
              <a:t>框架</a:t>
            </a:r>
            <a:endParaRPr lang="zh-CN" altLang="en-US" sz="2400" dirty="0">
              <a:solidFill>
                <a:schemeClr val="accent1"/>
              </a:solidFill>
              <a:latin typeface="微软雅黑" pitchFamily="34" charset="-122"/>
              <a:ea typeface="微软雅黑" pitchFamily="34" charset="-122"/>
            </a:endParaRPr>
          </a:p>
        </p:txBody>
      </p:sp>
      <p:sp>
        <p:nvSpPr>
          <p:cNvPr id="3" name="矩形 2"/>
          <p:cNvSpPr/>
          <p:nvPr/>
        </p:nvSpPr>
        <p:spPr>
          <a:xfrm>
            <a:off x="5648825" y="5452297"/>
            <a:ext cx="4263599" cy="461665"/>
          </a:xfrm>
          <a:prstGeom prst="rect">
            <a:avLst/>
          </a:prstGeom>
        </p:spPr>
        <p:txBody>
          <a:bodyPr wrap="square">
            <a:spAutoFit/>
          </a:bodyPr>
          <a:lstStyle/>
          <a:p>
            <a:r>
              <a:rPr lang="en-US" altLang="zh-CN" sz="2400" b="1" kern="100" dirty="0">
                <a:latin typeface="Times New Roman" panose="02020603050405020304" pitchFamily="18" charset="0"/>
              </a:rPr>
              <a:t>Tomcat8</a:t>
            </a:r>
            <a:r>
              <a:rPr lang="zh-CN" altLang="zh-CN" sz="2400" b="1" kern="100" dirty="0">
                <a:latin typeface="Times New Roman" panose="02020603050405020304" pitchFamily="18" charset="0"/>
                <a:cs typeface="Times New Roman" panose="02020603050405020304" pitchFamily="18" charset="0"/>
              </a:rPr>
              <a:t>的</a:t>
            </a:r>
            <a:r>
              <a:rPr lang="en-US" altLang="zh-CN" sz="2400" b="1" kern="100" dirty="0" err="1">
                <a:latin typeface="Times New Roman" panose="02020603050405020304" pitchFamily="18" charset="0"/>
              </a:rPr>
              <a:t>WebSocket</a:t>
            </a:r>
            <a:r>
              <a:rPr lang="zh-CN" altLang="zh-CN" sz="2400" b="1" kern="100" dirty="0">
                <a:latin typeface="Times New Roman" panose="02020603050405020304" pitchFamily="18" charset="0"/>
                <a:cs typeface="Times New Roman" panose="02020603050405020304" pitchFamily="18" charset="0"/>
              </a:rPr>
              <a:t>实现</a:t>
            </a:r>
            <a:endParaRPr lang="zh-CN" altLang="en-US" sz="2400" dirty="0"/>
          </a:p>
        </p:txBody>
      </p:sp>
      <p:sp>
        <p:nvSpPr>
          <p:cNvPr id="29" name="左大括号 28"/>
          <p:cNvSpPr/>
          <p:nvPr/>
        </p:nvSpPr>
        <p:spPr>
          <a:xfrm>
            <a:off x="4889647" y="1161869"/>
            <a:ext cx="164706" cy="4968551"/>
          </a:xfrm>
          <a:prstGeom prst="leftBrace">
            <a:avLst>
              <a:gd name="adj1" fmla="val 8333"/>
              <a:gd name="adj2" fmla="val 51177"/>
            </a:avLst>
          </a:prstGeom>
          <a:ln w="38100">
            <a:solidFill>
              <a:schemeClr val="accent1">
                <a:shade val="95000"/>
                <a:satMod val="105000"/>
                <a:alpha val="92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b="1" dirty="0"/>
          </a:p>
        </p:txBody>
      </p:sp>
      <p:sp>
        <p:nvSpPr>
          <p:cNvPr id="13" name="TextBox 12"/>
          <p:cNvSpPr txBox="1">
            <a:spLocks noChangeArrowheads="1"/>
          </p:cNvSpPr>
          <p:nvPr/>
        </p:nvSpPr>
        <p:spPr bwMode="auto">
          <a:xfrm>
            <a:off x="5663952" y="1389168"/>
            <a:ext cx="6265863" cy="33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dirty="0">
                <a:solidFill>
                  <a:schemeClr val="accent1"/>
                </a:solidFill>
                <a:latin typeface="微软雅黑" pitchFamily="34" charset="-122"/>
                <a:ea typeface="微软雅黑" pitchFamily="34" charset="-122"/>
              </a:rPr>
              <a:t>浏览器服务器的工作方式，升级和更新更方便</a:t>
            </a:r>
          </a:p>
        </p:txBody>
      </p:sp>
      <p:sp>
        <p:nvSpPr>
          <p:cNvPr id="14" name="TextBox 12"/>
          <p:cNvSpPr txBox="1">
            <a:spLocks noChangeArrowheads="1"/>
          </p:cNvSpPr>
          <p:nvPr/>
        </p:nvSpPr>
        <p:spPr bwMode="auto">
          <a:xfrm>
            <a:off x="5682352" y="2411664"/>
            <a:ext cx="6265863"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dirty="0">
                <a:solidFill>
                  <a:schemeClr val="accent1"/>
                </a:solidFill>
                <a:latin typeface="微软雅黑" pitchFamily="34" charset="-122"/>
                <a:ea typeface="微软雅黑" pitchFamily="34" charset="-122"/>
              </a:rPr>
              <a:t>服务器进行分层设计，通过组件与组件之间的衔接便于后期功能扩展和维护</a:t>
            </a:r>
          </a:p>
        </p:txBody>
      </p:sp>
      <p:sp>
        <p:nvSpPr>
          <p:cNvPr id="15" name="TextBox 12"/>
          <p:cNvSpPr txBox="1">
            <a:spLocks noChangeArrowheads="1"/>
          </p:cNvSpPr>
          <p:nvPr/>
        </p:nvSpPr>
        <p:spPr bwMode="auto">
          <a:xfrm>
            <a:off x="5663952" y="3606387"/>
            <a:ext cx="6265863"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dirty="0">
                <a:solidFill>
                  <a:schemeClr val="accent1"/>
                </a:solidFill>
                <a:latin typeface="微软雅黑" pitchFamily="34" charset="-122"/>
                <a:ea typeface="微软雅黑" pitchFamily="34" charset="-122"/>
              </a:rPr>
              <a:t>响应式框架能够带来最佳用户体验自适应不同屏幕大小，弹层的工作方式更接近</a:t>
            </a:r>
            <a:r>
              <a:rPr lang="en-US" altLang="zh-CN" sz="1600" dirty="0">
                <a:solidFill>
                  <a:schemeClr val="accent1"/>
                </a:solidFill>
                <a:latin typeface="微软雅黑" pitchFamily="34" charset="-122"/>
                <a:ea typeface="微软雅黑" pitchFamily="34" charset="-122"/>
              </a:rPr>
              <a:t>C/S</a:t>
            </a:r>
            <a:r>
              <a:rPr lang="zh-CN" altLang="en-US" sz="1600" dirty="0">
                <a:solidFill>
                  <a:schemeClr val="accent1"/>
                </a:solidFill>
                <a:latin typeface="微软雅黑" pitchFamily="34" charset="-122"/>
                <a:ea typeface="微软雅黑" pitchFamily="34" charset="-122"/>
              </a:rPr>
              <a:t>架构软件操作体验</a:t>
            </a:r>
          </a:p>
        </p:txBody>
      </p:sp>
      <p:sp>
        <p:nvSpPr>
          <p:cNvPr id="16" name="TextBox 12"/>
          <p:cNvSpPr txBox="1">
            <a:spLocks noChangeArrowheads="1"/>
          </p:cNvSpPr>
          <p:nvPr/>
        </p:nvSpPr>
        <p:spPr bwMode="auto">
          <a:xfrm>
            <a:off x="5664124" y="4716341"/>
            <a:ext cx="6265863"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dirty="0">
                <a:solidFill>
                  <a:schemeClr val="accent1"/>
                </a:solidFill>
                <a:latin typeface="微软雅黑" pitchFamily="34" charset="-122"/>
                <a:ea typeface="微软雅黑" pitchFamily="34" charset="-122"/>
              </a:rPr>
              <a:t>数据通信采用</a:t>
            </a:r>
            <a:r>
              <a:rPr lang="en-US" altLang="zh-CN" sz="1600" dirty="0">
                <a:solidFill>
                  <a:schemeClr val="accent1"/>
                </a:solidFill>
                <a:latin typeface="微软雅黑" pitchFamily="34" charset="-122"/>
                <a:ea typeface="微软雅黑" pitchFamily="34" charset="-122"/>
              </a:rPr>
              <a:t>JSON</a:t>
            </a:r>
            <a:r>
              <a:rPr lang="zh-CN" altLang="en-US" sz="1600" dirty="0">
                <a:solidFill>
                  <a:schemeClr val="accent1"/>
                </a:solidFill>
                <a:latin typeface="微软雅黑" pitchFamily="34" charset="-122"/>
                <a:ea typeface="微软雅黑" pitchFamily="34" charset="-122"/>
              </a:rPr>
              <a:t>字符串，便于网络传输和解析，服务器利用</a:t>
            </a:r>
            <a:r>
              <a:rPr lang="en-US" altLang="zh-CN" sz="1600" dirty="0">
                <a:solidFill>
                  <a:schemeClr val="accent1"/>
                </a:solidFill>
                <a:latin typeface="微软雅黑" pitchFamily="34" charset="-122"/>
                <a:ea typeface="微软雅黑" pitchFamily="34" charset="-122"/>
              </a:rPr>
              <a:t>GSON</a:t>
            </a:r>
            <a:r>
              <a:rPr lang="zh-CN" altLang="en-US" sz="1600" dirty="0">
                <a:solidFill>
                  <a:schemeClr val="accent1"/>
                </a:solidFill>
                <a:latin typeface="微软雅黑" pitchFamily="34" charset="-122"/>
                <a:ea typeface="微软雅黑" pitchFamily="34" charset="-122"/>
              </a:rPr>
              <a:t>解析浏览器发送的</a:t>
            </a:r>
            <a:r>
              <a:rPr lang="en-US" altLang="zh-CN" sz="1600" dirty="0">
                <a:solidFill>
                  <a:schemeClr val="accent1"/>
                </a:solidFill>
                <a:latin typeface="微软雅黑" pitchFamily="34" charset="-122"/>
                <a:ea typeface="微软雅黑" pitchFamily="34" charset="-122"/>
              </a:rPr>
              <a:t>JSON</a:t>
            </a:r>
            <a:r>
              <a:rPr lang="zh-CN" altLang="en-US" sz="1600" dirty="0">
                <a:solidFill>
                  <a:schemeClr val="accent1"/>
                </a:solidFill>
                <a:latin typeface="微软雅黑" pitchFamily="34" charset="-122"/>
                <a:ea typeface="微软雅黑" pitchFamily="34" charset="-122"/>
              </a:rPr>
              <a:t>数据</a:t>
            </a:r>
          </a:p>
        </p:txBody>
      </p:sp>
      <p:sp>
        <p:nvSpPr>
          <p:cNvPr id="17" name="TextBox 12"/>
          <p:cNvSpPr txBox="1">
            <a:spLocks noChangeArrowheads="1"/>
          </p:cNvSpPr>
          <p:nvPr/>
        </p:nvSpPr>
        <p:spPr bwMode="auto">
          <a:xfrm>
            <a:off x="5663951" y="5946717"/>
            <a:ext cx="6265863"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dirty="0">
                <a:solidFill>
                  <a:schemeClr val="accent1"/>
                </a:solidFill>
                <a:latin typeface="微软雅黑" pitchFamily="34" charset="-122"/>
                <a:ea typeface="微软雅黑" pitchFamily="34" charset="-122"/>
              </a:rPr>
              <a:t>借助</a:t>
            </a:r>
            <a:r>
              <a:rPr lang="en-US" altLang="zh-CN" sz="1600" dirty="0">
                <a:solidFill>
                  <a:schemeClr val="accent1"/>
                </a:solidFill>
                <a:latin typeface="微软雅黑" pitchFamily="34" charset="-122"/>
                <a:ea typeface="微软雅黑" pitchFamily="34" charset="-122"/>
              </a:rPr>
              <a:t>Tomcat</a:t>
            </a:r>
            <a:r>
              <a:rPr lang="zh-CN" altLang="en-US" sz="1600" dirty="0">
                <a:solidFill>
                  <a:schemeClr val="accent1"/>
                </a:solidFill>
                <a:latin typeface="微软雅黑" pitchFamily="34" charset="-122"/>
                <a:ea typeface="微软雅黑" pitchFamily="34" charset="-122"/>
              </a:rPr>
              <a:t>容器对</a:t>
            </a:r>
            <a:r>
              <a:rPr lang="en-US" altLang="zh-CN" sz="1600" dirty="0" err="1">
                <a:solidFill>
                  <a:schemeClr val="accent1"/>
                </a:solidFill>
                <a:latin typeface="微软雅黑" pitchFamily="34" charset="-122"/>
                <a:ea typeface="微软雅黑" pitchFamily="34" charset="-122"/>
              </a:rPr>
              <a:t>WebSocket</a:t>
            </a:r>
            <a:r>
              <a:rPr lang="zh-CN" altLang="en-US" sz="1600" dirty="0">
                <a:solidFill>
                  <a:schemeClr val="accent1"/>
                </a:solidFill>
                <a:latin typeface="微软雅黑" pitchFamily="34" charset="-122"/>
                <a:ea typeface="微软雅黑" pitchFamily="34" charset="-122"/>
              </a:rPr>
              <a:t>协议的优秀实现，简化</a:t>
            </a:r>
            <a:r>
              <a:rPr lang="en-US" altLang="zh-CN" sz="1600" dirty="0" err="1">
                <a:solidFill>
                  <a:schemeClr val="accent1"/>
                </a:solidFill>
                <a:latin typeface="微软雅黑" pitchFamily="34" charset="-122"/>
                <a:ea typeface="微软雅黑" pitchFamily="34" charset="-122"/>
              </a:rPr>
              <a:t>WebSocket</a:t>
            </a:r>
            <a:r>
              <a:rPr lang="zh-CN" altLang="en-US" sz="1600" dirty="0">
                <a:solidFill>
                  <a:schemeClr val="accent1"/>
                </a:solidFill>
                <a:latin typeface="微软雅黑" pitchFamily="34" charset="-122"/>
                <a:ea typeface="微软雅黑" pitchFamily="34" charset="-122"/>
              </a:rPr>
              <a:t>服务器端程序开发难度</a:t>
            </a:r>
          </a:p>
        </p:txBody>
      </p:sp>
    </p:spTree>
  </p:cSld>
  <p:clrMapOvr>
    <a:masterClrMapping/>
  </p:clrMapOvr>
  <p:transition spd="slow" advTm="5769">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Box 31"/>
          <p:cNvSpPr txBox="1">
            <a:spLocks noChangeArrowheads="1"/>
          </p:cNvSpPr>
          <p:nvPr/>
        </p:nvSpPr>
        <p:spPr bwMode="auto">
          <a:xfrm>
            <a:off x="2854325" y="87315"/>
            <a:ext cx="2951433"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3.2 </a:t>
            </a:r>
            <a:r>
              <a:rPr lang="zh-CN" altLang="en-US" sz="2800" dirty="0">
                <a:solidFill>
                  <a:schemeClr val="accent2"/>
                </a:solidFill>
                <a:latin typeface="微软雅黑" pitchFamily="34" charset="-122"/>
                <a:ea typeface="微软雅黑" pitchFamily="34" charset="-122"/>
              </a:rPr>
              <a:t>系统层次划分</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3</a:t>
            </a:r>
            <a:endParaRPr lang="zh-CN" altLang="en-US">
              <a:solidFill>
                <a:schemeClr val="accent2"/>
              </a:solidFill>
            </a:endParaRPr>
          </a:p>
        </p:txBody>
      </p:sp>
      <p:sp>
        <p:nvSpPr>
          <p:cNvPr id="4" name="Rectangle 2"/>
          <p:cNvSpPr>
            <a:spLocks noChangeArrowheads="1"/>
          </p:cNvSpPr>
          <p:nvPr/>
        </p:nvSpPr>
        <p:spPr bwMode="auto">
          <a:xfrm>
            <a:off x="2722558" y="198884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3847720005"/>
              </p:ext>
            </p:extLst>
          </p:nvPr>
        </p:nvGraphicFramePr>
        <p:xfrm>
          <a:off x="388413" y="1260087"/>
          <a:ext cx="6240016" cy="4271156"/>
        </p:xfrm>
        <a:graphic>
          <a:graphicData uri="http://schemas.openxmlformats.org/presentationml/2006/ole">
            <mc:AlternateContent xmlns:mc="http://schemas.openxmlformats.org/markup-compatibility/2006">
              <mc:Choice xmlns:v="urn:schemas-microsoft-com:vml" Requires="v">
                <p:oleObj spid="_x0000_s2083" name="Visio" r:id="rId4" imgW="4010123" imgH="2752650" progId="Visio.Drawing.15">
                  <p:embed/>
                </p:oleObj>
              </mc:Choice>
              <mc:Fallback>
                <p:oleObj name="Visio" r:id="rId4" imgW="4010123" imgH="2752650" progId="Visio.Drawing.15">
                  <p:embed/>
                  <p:pic>
                    <p:nvPicPr>
                      <p:cNvPr id="0" name="Object 1"/>
                      <p:cNvPicPr>
                        <a:picLocks noChangeAspect="1" noChangeArrowheads="1"/>
                      </p:cNvPicPr>
                      <p:nvPr/>
                    </p:nvPicPr>
                    <p:blipFill>
                      <a:blip r:embed="rId5"/>
                      <a:srcRect/>
                      <a:stretch>
                        <a:fillRect/>
                      </a:stretch>
                    </p:blipFill>
                    <p:spPr bwMode="auto">
                      <a:xfrm>
                        <a:off x="388413" y="1260087"/>
                        <a:ext cx="6240016" cy="4271156"/>
                      </a:xfrm>
                      <a:prstGeom prst="rect">
                        <a:avLst/>
                      </a:prstGeom>
                      <a:noFill/>
                    </p:spPr>
                  </p:pic>
                </p:oleObj>
              </mc:Fallback>
            </mc:AlternateContent>
          </a:graphicData>
        </a:graphic>
      </p:graphicFrame>
      <p:sp>
        <p:nvSpPr>
          <p:cNvPr id="6" name="矩形 5"/>
          <p:cNvSpPr/>
          <p:nvPr/>
        </p:nvSpPr>
        <p:spPr>
          <a:xfrm>
            <a:off x="1714500" y="5909711"/>
            <a:ext cx="3587842" cy="461665"/>
          </a:xfrm>
          <a:prstGeom prst="rect">
            <a:avLst/>
          </a:prstGeom>
        </p:spPr>
        <p:txBody>
          <a:bodyPr wrap="none">
            <a:spAutoFit/>
          </a:bodyPr>
          <a:lstStyle/>
          <a:p>
            <a:r>
              <a:rPr lang="zh-CN" altLang="zh-CN" sz="2400" b="1" kern="100" dirty="0">
                <a:solidFill>
                  <a:schemeClr val="accent6">
                    <a:lumMod val="10000"/>
                  </a:schemeClr>
                </a:solidFill>
                <a:latin typeface="Times New Roman" panose="02020603050405020304" pitchFamily="18" charset="0"/>
                <a:ea typeface="楷体" panose="02010609060101010101" pitchFamily="49" charset="-122"/>
                <a:cs typeface="Times New Roman" panose="02020603050405020304" pitchFamily="18" charset="0"/>
              </a:rPr>
              <a:t>系统主要层次结构示意图</a:t>
            </a:r>
            <a:endParaRPr lang="zh-CN" altLang="en-US" sz="2400" b="1" dirty="0">
              <a:solidFill>
                <a:schemeClr val="accent6">
                  <a:lumMod val="10000"/>
                </a:schemeClr>
              </a:solidFill>
            </a:endParaRPr>
          </a:p>
        </p:txBody>
      </p:sp>
      <p:sp>
        <p:nvSpPr>
          <p:cNvPr id="16" name="椭圆 4"/>
          <p:cNvSpPr>
            <a:spLocks noChangeArrowheads="1"/>
          </p:cNvSpPr>
          <p:nvPr/>
        </p:nvSpPr>
        <p:spPr bwMode="auto">
          <a:xfrm>
            <a:off x="8021904" y="1455740"/>
            <a:ext cx="450359" cy="53309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r>
              <a:rPr lang="en-US" altLang="zh-CN" sz="2400" b="1" dirty="0">
                <a:solidFill>
                  <a:schemeClr val="accent2"/>
                </a:solidFill>
                <a:latin typeface="微软雅黑" pitchFamily="34" charset="-122"/>
                <a:ea typeface="微软雅黑" pitchFamily="34" charset="-122"/>
              </a:rPr>
              <a:t>1</a:t>
            </a:r>
            <a:endParaRPr lang="zh-CN" altLang="en-US" sz="2400" b="1" dirty="0">
              <a:solidFill>
                <a:schemeClr val="accent2"/>
              </a:solidFill>
              <a:latin typeface="微软雅黑" pitchFamily="34" charset="-122"/>
              <a:ea typeface="微软雅黑" pitchFamily="34" charset="-122"/>
            </a:endParaRPr>
          </a:p>
        </p:txBody>
      </p:sp>
      <p:sp>
        <p:nvSpPr>
          <p:cNvPr id="17" name="椭圆 5"/>
          <p:cNvSpPr>
            <a:spLocks noChangeArrowheads="1"/>
          </p:cNvSpPr>
          <p:nvPr/>
        </p:nvSpPr>
        <p:spPr bwMode="auto">
          <a:xfrm>
            <a:off x="8021905" y="2084389"/>
            <a:ext cx="450358" cy="504815"/>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r>
              <a:rPr lang="en-US" altLang="zh-CN" sz="2400" b="1" dirty="0">
                <a:solidFill>
                  <a:schemeClr val="accent2"/>
                </a:solidFill>
                <a:latin typeface="微软雅黑" pitchFamily="34" charset="-122"/>
                <a:ea typeface="微软雅黑" pitchFamily="34" charset="-122"/>
              </a:rPr>
              <a:t>2</a:t>
            </a:r>
            <a:endParaRPr lang="zh-CN" altLang="en-US" sz="2400" b="1" dirty="0">
              <a:solidFill>
                <a:schemeClr val="accent2"/>
              </a:solidFill>
              <a:latin typeface="微软雅黑" pitchFamily="34" charset="-122"/>
              <a:ea typeface="微软雅黑" pitchFamily="34" charset="-122"/>
            </a:endParaRPr>
          </a:p>
        </p:txBody>
      </p:sp>
      <p:sp>
        <p:nvSpPr>
          <p:cNvPr id="18" name="椭圆 6"/>
          <p:cNvSpPr>
            <a:spLocks noChangeArrowheads="1"/>
          </p:cNvSpPr>
          <p:nvPr/>
        </p:nvSpPr>
        <p:spPr bwMode="auto">
          <a:xfrm>
            <a:off x="8021905" y="2767013"/>
            <a:ext cx="450358" cy="522314"/>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r>
              <a:rPr lang="en-US" altLang="zh-CN" sz="2400" b="1" dirty="0">
                <a:solidFill>
                  <a:schemeClr val="accent2"/>
                </a:solidFill>
                <a:latin typeface="微软雅黑" pitchFamily="34" charset="-122"/>
                <a:ea typeface="微软雅黑" pitchFamily="34" charset="-122"/>
              </a:rPr>
              <a:t>3</a:t>
            </a:r>
            <a:endParaRPr lang="zh-CN" altLang="en-US" sz="2400" b="1" dirty="0">
              <a:solidFill>
                <a:schemeClr val="accent2"/>
              </a:solidFill>
              <a:latin typeface="微软雅黑" pitchFamily="34" charset="-122"/>
              <a:ea typeface="微软雅黑" pitchFamily="34" charset="-122"/>
            </a:endParaRPr>
          </a:p>
        </p:txBody>
      </p:sp>
      <p:sp>
        <p:nvSpPr>
          <p:cNvPr id="19" name="TextBox 7"/>
          <p:cNvSpPr txBox="1">
            <a:spLocks noChangeArrowheads="1"/>
          </p:cNvSpPr>
          <p:nvPr/>
        </p:nvSpPr>
        <p:spPr bwMode="auto">
          <a:xfrm>
            <a:off x="8620521" y="1379539"/>
            <a:ext cx="2372023" cy="581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zh-CN" altLang="en-US" sz="2400" dirty="0">
                <a:solidFill>
                  <a:schemeClr val="accent1"/>
                </a:solidFill>
                <a:latin typeface="微软雅黑" pitchFamily="34" charset="-122"/>
                <a:ea typeface="微软雅黑" pitchFamily="34" charset="-122"/>
              </a:rPr>
              <a:t>用户注册登录</a:t>
            </a:r>
          </a:p>
        </p:txBody>
      </p:sp>
      <p:sp>
        <p:nvSpPr>
          <p:cNvPr id="20" name="TextBox 8"/>
          <p:cNvSpPr txBox="1">
            <a:spLocks noChangeArrowheads="1"/>
          </p:cNvSpPr>
          <p:nvPr/>
        </p:nvSpPr>
        <p:spPr bwMode="auto">
          <a:xfrm>
            <a:off x="8620521" y="2047875"/>
            <a:ext cx="3236119" cy="646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en-US" altLang="zh-CN" sz="2400" dirty="0" err="1">
                <a:solidFill>
                  <a:schemeClr val="accent1"/>
                </a:solidFill>
                <a:latin typeface="Times New Roman" panose="02020603050405020304" pitchFamily="18" charset="0"/>
                <a:ea typeface="微软雅黑" pitchFamily="34" charset="-122"/>
                <a:cs typeface="Times New Roman" panose="02020603050405020304" pitchFamily="18" charset="0"/>
              </a:rPr>
              <a:t>WebSocket</a:t>
            </a:r>
            <a:r>
              <a:rPr lang="zh-CN" altLang="en-US" sz="2400" dirty="0">
                <a:solidFill>
                  <a:schemeClr val="accent1"/>
                </a:solidFill>
                <a:latin typeface="微软雅黑" pitchFamily="34" charset="-122"/>
                <a:ea typeface="微软雅黑" pitchFamily="34" charset="-122"/>
              </a:rPr>
              <a:t>连接保持</a:t>
            </a:r>
          </a:p>
        </p:txBody>
      </p:sp>
      <p:sp>
        <p:nvSpPr>
          <p:cNvPr id="21" name="TextBox 9"/>
          <p:cNvSpPr txBox="1">
            <a:spLocks noChangeArrowheads="1"/>
          </p:cNvSpPr>
          <p:nvPr/>
        </p:nvSpPr>
        <p:spPr bwMode="auto">
          <a:xfrm>
            <a:off x="8620521" y="2697163"/>
            <a:ext cx="2732063" cy="646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zh-CN" altLang="en-US" sz="2400" dirty="0">
                <a:solidFill>
                  <a:schemeClr val="accent1"/>
                </a:solidFill>
                <a:latin typeface="微软雅黑" pitchFamily="34" charset="-122"/>
                <a:ea typeface="微软雅黑" pitchFamily="34" charset="-122"/>
              </a:rPr>
              <a:t>文本信息发送接收</a:t>
            </a:r>
          </a:p>
        </p:txBody>
      </p:sp>
      <p:sp>
        <p:nvSpPr>
          <p:cNvPr id="22" name="椭圆 10"/>
          <p:cNvSpPr>
            <a:spLocks noChangeArrowheads="1"/>
          </p:cNvSpPr>
          <p:nvPr/>
        </p:nvSpPr>
        <p:spPr bwMode="auto">
          <a:xfrm>
            <a:off x="8021905" y="3395665"/>
            <a:ext cx="450358" cy="511200"/>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r>
              <a:rPr lang="en-US" altLang="zh-CN" sz="2400" b="1" dirty="0">
                <a:solidFill>
                  <a:schemeClr val="accent2"/>
                </a:solidFill>
                <a:latin typeface="微软雅黑" pitchFamily="34" charset="-122"/>
                <a:ea typeface="微软雅黑" pitchFamily="34" charset="-122"/>
              </a:rPr>
              <a:t>4</a:t>
            </a:r>
            <a:endParaRPr lang="zh-CN" altLang="en-US" sz="2400" b="1" dirty="0">
              <a:solidFill>
                <a:schemeClr val="accent2"/>
              </a:solidFill>
              <a:latin typeface="微软雅黑" pitchFamily="34" charset="-122"/>
              <a:ea typeface="微软雅黑" pitchFamily="34" charset="-122"/>
            </a:endParaRPr>
          </a:p>
        </p:txBody>
      </p:sp>
      <p:sp>
        <p:nvSpPr>
          <p:cNvPr id="23" name="TextBox 11"/>
          <p:cNvSpPr txBox="1">
            <a:spLocks noChangeArrowheads="1"/>
          </p:cNvSpPr>
          <p:nvPr/>
        </p:nvSpPr>
        <p:spPr bwMode="auto">
          <a:xfrm>
            <a:off x="8620517" y="3325813"/>
            <a:ext cx="3020099" cy="581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zh-CN" altLang="en-US" sz="2400" dirty="0">
                <a:solidFill>
                  <a:schemeClr val="accent1"/>
                </a:solidFill>
                <a:latin typeface="微软雅黑" pitchFamily="34" charset="-122"/>
                <a:ea typeface="微软雅黑" pitchFamily="34" charset="-122"/>
              </a:rPr>
              <a:t>图片信息发送接收</a:t>
            </a:r>
          </a:p>
        </p:txBody>
      </p:sp>
      <p:cxnSp>
        <p:nvCxnSpPr>
          <p:cNvPr id="24" name="直接连接符 12"/>
          <p:cNvCxnSpPr>
            <a:cxnSpLocks noChangeShapeType="1"/>
          </p:cNvCxnSpPr>
          <p:nvPr/>
        </p:nvCxnSpPr>
        <p:spPr bwMode="auto">
          <a:xfrm>
            <a:off x="7850454" y="1379539"/>
            <a:ext cx="0" cy="4425725"/>
          </a:xfrm>
          <a:prstGeom prst="line">
            <a:avLst/>
          </a:prstGeom>
          <a:noFill/>
          <a:ln w="9525">
            <a:solidFill>
              <a:schemeClr val="accent1"/>
            </a:solidFill>
            <a:round/>
            <a:headEnd/>
            <a:tailEnd/>
          </a:ln>
          <a:extLst>
            <a:ext uri="{909E8E84-426E-40DD-AFC4-6F175D3DCCD1}">
              <a14:hiddenFill xmlns:a14="http://schemas.microsoft.com/office/drawing/2010/main">
                <a:noFill/>
              </a14:hiddenFill>
            </a:ext>
          </a:extLst>
        </p:spPr>
      </p:cxnSp>
      <p:sp>
        <p:nvSpPr>
          <p:cNvPr id="25" name="椭圆 13"/>
          <p:cNvSpPr>
            <a:spLocks noChangeArrowheads="1"/>
          </p:cNvSpPr>
          <p:nvPr/>
        </p:nvSpPr>
        <p:spPr bwMode="auto">
          <a:xfrm>
            <a:off x="8021905" y="4013202"/>
            <a:ext cx="450358" cy="513061"/>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r>
              <a:rPr lang="en-US" altLang="zh-CN" sz="2400" b="1" dirty="0">
                <a:solidFill>
                  <a:schemeClr val="accent2"/>
                </a:solidFill>
                <a:latin typeface="微软雅黑" pitchFamily="34" charset="-122"/>
                <a:ea typeface="微软雅黑" pitchFamily="34" charset="-122"/>
              </a:rPr>
              <a:t>5</a:t>
            </a:r>
            <a:endParaRPr lang="zh-CN" altLang="en-US" sz="2400" b="1" dirty="0">
              <a:solidFill>
                <a:schemeClr val="accent2"/>
              </a:solidFill>
              <a:latin typeface="微软雅黑" pitchFamily="34" charset="-122"/>
              <a:ea typeface="微软雅黑" pitchFamily="34" charset="-122"/>
            </a:endParaRPr>
          </a:p>
        </p:txBody>
      </p:sp>
      <p:sp>
        <p:nvSpPr>
          <p:cNvPr id="26" name="TextBox 14"/>
          <p:cNvSpPr txBox="1">
            <a:spLocks noChangeArrowheads="1"/>
          </p:cNvSpPr>
          <p:nvPr/>
        </p:nvSpPr>
        <p:spPr bwMode="auto">
          <a:xfrm>
            <a:off x="8620521" y="3943351"/>
            <a:ext cx="3236119" cy="646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zh-CN" altLang="en-US" sz="2400" dirty="0">
                <a:solidFill>
                  <a:schemeClr val="accent1"/>
                </a:solidFill>
                <a:latin typeface="微软雅黑" pitchFamily="34" charset="-122"/>
                <a:ea typeface="微软雅黑" pitchFamily="34" charset="-122"/>
              </a:rPr>
              <a:t>在线联系人列表更新</a:t>
            </a:r>
          </a:p>
        </p:txBody>
      </p:sp>
      <p:sp>
        <p:nvSpPr>
          <p:cNvPr id="27" name="椭圆 15"/>
          <p:cNvSpPr>
            <a:spLocks noChangeArrowheads="1"/>
          </p:cNvSpPr>
          <p:nvPr/>
        </p:nvSpPr>
        <p:spPr bwMode="auto">
          <a:xfrm>
            <a:off x="8021905" y="4643441"/>
            <a:ext cx="450358" cy="483186"/>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r>
              <a:rPr lang="en-US" altLang="zh-CN" sz="2400" b="1" dirty="0">
                <a:solidFill>
                  <a:schemeClr val="accent2"/>
                </a:solidFill>
                <a:latin typeface="微软雅黑" pitchFamily="34" charset="-122"/>
                <a:ea typeface="微软雅黑" pitchFamily="34" charset="-122"/>
              </a:rPr>
              <a:t>6</a:t>
            </a:r>
            <a:endParaRPr lang="zh-CN" altLang="en-US" sz="2400" b="1" dirty="0">
              <a:solidFill>
                <a:schemeClr val="accent2"/>
              </a:solidFill>
              <a:latin typeface="微软雅黑" pitchFamily="34" charset="-122"/>
              <a:ea typeface="微软雅黑" pitchFamily="34" charset="-122"/>
            </a:endParaRPr>
          </a:p>
        </p:txBody>
      </p:sp>
      <p:sp>
        <p:nvSpPr>
          <p:cNvPr id="28" name="TextBox 16"/>
          <p:cNvSpPr txBox="1">
            <a:spLocks noChangeArrowheads="1"/>
          </p:cNvSpPr>
          <p:nvPr/>
        </p:nvSpPr>
        <p:spPr bwMode="auto">
          <a:xfrm>
            <a:off x="8620521" y="4573588"/>
            <a:ext cx="3020095" cy="646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zh-CN" altLang="en-US" sz="2400" dirty="0">
                <a:solidFill>
                  <a:schemeClr val="accent1"/>
                </a:solidFill>
                <a:latin typeface="微软雅黑" pitchFamily="34" charset="-122"/>
                <a:ea typeface="微软雅黑" pitchFamily="34" charset="-122"/>
              </a:rPr>
              <a:t>用户头像设置更新</a:t>
            </a:r>
          </a:p>
        </p:txBody>
      </p:sp>
      <p:sp>
        <p:nvSpPr>
          <p:cNvPr id="30" name="椭圆 15"/>
          <p:cNvSpPr>
            <a:spLocks noChangeArrowheads="1"/>
          </p:cNvSpPr>
          <p:nvPr/>
        </p:nvSpPr>
        <p:spPr bwMode="auto">
          <a:xfrm>
            <a:off x="8021901" y="5278661"/>
            <a:ext cx="450362" cy="458674"/>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r>
              <a:rPr lang="en-US" altLang="zh-CN" sz="2400" b="1" dirty="0">
                <a:solidFill>
                  <a:schemeClr val="accent2"/>
                </a:solidFill>
                <a:latin typeface="微软雅黑" pitchFamily="34" charset="-122"/>
                <a:ea typeface="微软雅黑" pitchFamily="34" charset="-122"/>
              </a:rPr>
              <a:t>7</a:t>
            </a:r>
            <a:endParaRPr lang="zh-CN" altLang="en-US" sz="2400" b="1" dirty="0">
              <a:solidFill>
                <a:schemeClr val="accent2"/>
              </a:solidFill>
              <a:latin typeface="微软雅黑" pitchFamily="34" charset="-122"/>
              <a:ea typeface="微软雅黑" pitchFamily="34" charset="-122"/>
            </a:endParaRPr>
          </a:p>
        </p:txBody>
      </p:sp>
      <p:sp>
        <p:nvSpPr>
          <p:cNvPr id="31" name="TextBox 16"/>
          <p:cNvSpPr txBox="1">
            <a:spLocks noChangeArrowheads="1"/>
          </p:cNvSpPr>
          <p:nvPr/>
        </p:nvSpPr>
        <p:spPr bwMode="auto">
          <a:xfrm>
            <a:off x="8620517" y="5218291"/>
            <a:ext cx="2804075" cy="581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zh-CN" altLang="en-US" sz="2400" dirty="0">
                <a:solidFill>
                  <a:schemeClr val="accent1"/>
                </a:solidFill>
                <a:latin typeface="微软雅黑" pitchFamily="34" charset="-122"/>
                <a:ea typeface="微软雅黑" pitchFamily="34" charset="-122"/>
              </a:rPr>
              <a:t>离线消息发送接收</a:t>
            </a:r>
          </a:p>
        </p:txBody>
      </p:sp>
      <p:sp>
        <p:nvSpPr>
          <p:cNvPr id="33" name="TextBox 54"/>
          <p:cNvSpPr txBox="1">
            <a:spLocks noChangeArrowheads="1"/>
          </p:cNvSpPr>
          <p:nvPr/>
        </p:nvSpPr>
        <p:spPr bwMode="auto">
          <a:xfrm>
            <a:off x="6628433" y="3019127"/>
            <a:ext cx="1468113" cy="1077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3200" b="1" dirty="0">
                <a:solidFill>
                  <a:schemeClr val="accent1"/>
                </a:solidFill>
                <a:latin typeface="微软雅黑" pitchFamily="34" charset="-122"/>
                <a:ea typeface="微软雅黑" pitchFamily="34" charset="-122"/>
              </a:rPr>
              <a:t>主要</a:t>
            </a:r>
            <a:endParaRPr lang="en-US" altLang="zh-CN" sz="3200" b="1" dirty="0">
              <a:solidFill>
                <a:schemeClr val="accent1"/>
              </a:solidFill>
              <a:latin typeface="微软雅黑" pitchFamily="34" charset="-122"/>
              <a:ea typeface="微软雅黑" pitchFamily="34" charset="-122"/>
            </a:endParaRPr>
          </a:p>
          <a:p>
            <a:r>
              <a:rPr lang="zh-CN" altLang="en-US" sz="3200" b="1" dirty="0">
                <a:solidFill>
                  <a:schemeClr val="accent1"/>
                </a:solidFill>
                <a:latin typeface="微软雅黑" pitchFamily="34" charset="-122"/>
                <a:ea typeface="微软雅黑" pitchFamily="34" charset="-122"/>
              </a:rPr>
              <a:t>功能</a:t>
            </a:r>
            <a:endParaRPr lang="en-US" altLang="zh-CN" sz="3200" b="1" dirty="0">
              <a:solidFill>
                <a:schemeClr val="accent1"/>
              </a:solidFill>
              <a:latin typeface="微软雅黑" pitchFamily="34" charset="-122"/>
              <a:ea typeface="微软雅黑" pitchFamily="34" charset="-122"/>
            </a:endParaRPr>
          </a:p>
        </p:txBody>
      </p:sp>
    </p:spTree>
    <p:extLst>
      <p:ext uri="{BB962C8B-B14F-4D97-AF65-F5344CB8AC3E}">
        <p14:creationId xmlns:p14="http://schemas.microsoft.com/office/powerpoint/2010/main" val="1234013730"/>
      </p:ext>
    </p:extLst>
  </p:cSld>
  <p:clrMapOvr>
    <a:masterClrMapping/>
  </p:clrMapOvr>
  <p:transition spd="slow" advTm="5769">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Box 31"/>
          <p:cNvSpPr txBox="1">
            <a:spLocks noChangeArrowheads="1"/>
          </p:cNvSpPr>
          <p:nvPr/>
        </p:nvSpPr>
        <p:spPr bwMode="auto">
          <a:xfrm>
            <a:off x="2854325" y="87315"/>
            <a:ext cx="2951433"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3.3 </a:t>
            </a:r>
            <a:r>
              <a:rPr lang="zh-CN" altLang="en-US" sz="2800" dirty="0">
                <a:solidFill>
                  <a:schemeClr val="accent2"/>
                </a:solidFill>
                <a:latin typeface="微软雅黑" pitchFamily="34" charset="-122"/>
                <a:ea typeface="微软雅黑" pitchFamily="34" charset="-122"/>
              </a:rPr>
              <a:t>系统详细设计</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3</a:t>
            </a:r>
            <a:endParaRPr lang="zh-CN" altLang="en-US">
              <a:solidFill>
                <a:schemeClr val="accent2"/>
              </a:solidFill>
            </a:endParaRPr>
          </a:p>
        </p:txBody>
      </p:sp>
      <p:sp>
        <p:nvSpPr>
          <p:cNvPr id="4" name="Rectangle 2"/>
          <p:cNvSpPr>
            <a:spLocks noChangeArrowheads="1"/>
          </p:cNvSpPr>
          <p:nvPr/>
        </p:nvSpPr>
        <p:spPr bwMode="auto">
          <a:xfrm>
            <a:off x="2722558" y="198884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6"/>
          <p:cNvSpPr>
            <a:spLocks noChangeArrowheads="1"/>
          </p:cNvSpPr>
          <p:nvPr/>
        </p:nvSpPr>
        <p:spPr bwMode="auto">
          <a:xfrm>
            <a:off x="983432" y="124168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9" name="对象 8"/>
          <p:cNvGraphicFramePr>
            <a:graphicFrameLocks noChangeAspect="1"/>
          </p:cNvGraphicFramePr>
          <p:nvPr>
            <p:extLst>
              <p:ext uri="{D42A27DB-BD31-4B8C-83A1-F6EECF244321}">
                <p14:modId xmlns:p14="http://schemas.microsoft.com/office/powerpoint/2010/main" val="3988949195"/>
              </p:ext>
            </p:extLst>
          </p:nvPr>
        </p:nvGraphicFramePr>
        <p:xfrm>
          <a:off x="1663700" y="1302880"/>
          <a:ext cx="8677179" cy="5413430"/>
        </p:xfrm>
        <a:graphic>
          <a:graphicData uri="http://schemas.openxmlformats.org/presentationml/2006/ole">
            <mc:AlternateContent xmlns:mc="http://schemas.openxmlformats.org/markup-compatibility/2006">
              <mc:Choice xmlns:v="urn:schemas-microsoft-com:vml" Requires="v">
                <p:oleObj spid="_x0000_s4136" name="Visio" r:id="rId4" imgW="9963043" imgH="6229440" progId="Visio.Drawing.15">
                  <p:embed/>
                </p:oleObj>
              </mc:Choice>
              <mc:Fallback>
                <p:oleObj name="Visio" r:id="rId4" imgW="9963043" imgH="6229440" progId="Visio.Drawing.15">
                  <p:embed/>
                  <p:pic>
                    <p:nvPicPr>
                      <p:cNvPr id="0" name="Object 5"/>
                      <p:cNvPicPr>
                        <a:picLocks noChangeAspect="1" noChangeArrowheads="1"/>
                      </p:cNvPicPr>
                      <p:nvPr/>
                    </p:nvPicPr>
                    <p:blipFill>
                      <a:blip r:embed="rId5"/>
                      <a:srcRect/>
                      <a:stretch>
                        <a:fillRect/>
                      </a:stretch>
                    </p:blipFill>
                    <p:spPr bwMode="auto">
                      <a:xfrm>
                        <a:off x="1663700" y="1302880"/>
                        <a:ext cx="8677179" cy="5413430"/>
                      </a:xfrm>
                      <a:prstGeom prst="rect">
                        <a:avLst/>
                      </a:prstGeom>
                      <a:noFill/>
                    </p:spPr>
                  </p:pic>
                </p:oleObj>
              </mc:Fallback>
            </mc:AlternateContent>
          </a:graphicData>
        </a:graphic>
      </p:graphicFrame>
      <p:sp>
        <p:nvSpPr>
          <p:cNvPr id="29" name="TextBox 54"/>
          <p:cNvSpPr txBox="1">
            <a:spLocks noChangeArrowheads="1"/>
          </p:cNvSpPr>
          <p:nvPr/>
        </p:nvSpPr>
        <p:spPr bwMode="auto">
          <a:xfrm>
            <a:off x="4439816" y="711720"/>
            <a:ext cx="2448272"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3200" b="1" dirty="0">
                <a:solidFill>
                  <a:schemeClr val="accent1"/>
                </a:solidFill>
                <a:latin typeface="楷体" panose="02010609060101010101" pitchFamily="49" charset="-122"/>
                <a:ea typeface="楷体" panose="02010609060101010101" pitchFamily="49" charset="-122"/>
              </a:rPr>
              <a:t>系统架构图</a:t>
            </a:r>
            <a:endParaRPr lang="en-US" altLang="zh-CN" sz="3200" b="1" dirty="0">
              <a:solidFill>
                <a:schemeClr val="accent1"/>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4187921295"/>
      </p:ext>
    </p:extLst>
  </p:cSld>
  <p:clrMapOvr>
    <a:masterClrMapping/>
  </p:clrMapOvr>
  <p:transition spd="slow" advTm="5769">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2530" name="TextBox 31"/>
          <p:cNvSpPr txBox="1">
            <a:spLocks noChangeArrowheads="1"/>
          </p:cNvSpPr>
          <p:nvPr/>
        </p:nvSpPr>
        <p:spPr bwMode="auto">
          <a:xfrm>
            <a:off x="2854325" y="87315"/>
            <a:ext cx="2951433"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3.3 </a:t>
            </a:r>
            <a:r>
              <a:rPr lang="zh-CN" altLang="en-US" sz="2800" dirty="0">
                <a:solidFill>
                  <a:schemeClr val="accent2"/>
                </a:solidFill>
                <a:latin typeface="微软雅黑" pitchFamily="34" charset="-122"/>
                <a:ea typeface="微软雅黑" pitchFamily="34" charset="-122"/>
              </a:rPr>
              <a:t>系统详细设计</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3</a:t>
            </a:r>
            <a:endParaRPr lang="zh-CN" altLang="en-US">
              <a:solidFill>
                <a:schemeClr val="accent2"/>
              </a:solidFill>
            </a:endParaRPr>
          </a:p>
        </p:txBody>
      </p:sp>
      <p:sp>
        <p:nvSpPr>
          <p:cNvPr id="4" name="Rectangle 2"/>
          <p:cNvSpPr>
            <a:spLocks noChangeArrowheads="1"/>
          </p:cNvSpPr>
          <p:nvPr/>
        </p:nvSpPr>
        <p:spPr bwMode="auto">
          <a:xfrm>
            <a:off x="2722558" y="198884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6"/>
          <p:cNvSpPr>
            <a:spLocks noChangeArrowheads="1"/>
          </p:cNvSpPr>
          <p:nvPr/>
        </p:nvSpPr>
        <p:spPr bwMode="auto">
          <a:xfrm>
            <a:off x="983432" y="124168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TextBox 54"/>
          <p:cNvSpPr txBox="1">
            <a:spLocks noChangeArrowheads="1"/>
          </p:cNvSpPr>
          <p:nvPr/>
        </p:nvSpPr>
        <p:spPr bwMode="auto">
          <a:xfrm>
            <a:off x="278135" y="814467"/>
            <a:ext cx="5152380"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3200" b="1" dirty="0">
                <a:solidFill>
                  <a:schemeClr val="accent1"/>
                </a:solidFill>
                <a:latin typeface="微软雅黑" pitchFamily="34" charset="-122"/>
                <a:ea typeface="微软雅黑" pitchFamily="34" charset="-122"/>
              </a:rPr>
              <a:t>关键模块</a:t>
            </a:r>
            <a:r>
              <a:rPr lang="en-US" altLang="zh-CN" sz="3200" b="1" dirty="0">
                <a:solidFill>
                  <a:schemeClr val="accent1"/>
                </a:solidFill>
                <a:latin typeface="微软雅黑" pitchFamily="34" charset="-122"/>
                <a:ea typeface="微软雅黑" pitchFamily="34" charset="-122"/>
              </a:rPr>
              <a:t>——</a:t>
            </a:r>
            <a:r>
              <a:rPr lang="zh-CN" altLang="en-US" sz="3200" b="1" dirty="0">
                <a:solidFill>
                  <a:schemeClr val="accent1"/>
                </a:solidFill>
                <a:latin typeface="微软雅黑" pitchFamily="34" charset="-122"/>
                <a:ea typeface="微软雅黑" pitchFamily="34" charset="-122"/>
              </a:rPr>
              <a:t>图片数据发送</a:t>
            </a:r>
            <a:endParaRPr lang="en-US" altLang="zh-CN" sz="3200" b="1" dirty="0">
              <a:solidFill>
                <a:schemeClr val="accent1"/>
              </a:solidFill>
              <a:latin typeface="微软雅黑" pitchFamily="34" charset="-122"/>
              <a:ea typeface="微软雅黑" pitchFamily="34" charset="-122"/>
            </a:endParaRPr>
          </a:p>
        </p:txBody>
      </p:sp>
      <p:sp>
        <p:nvSpPr>
          <p:cNvPr id="3" name="Rectangle 2"/>
          <p:cNvSpPr>
            <a:spLocks noChangeArrowheads="1"/>
          </p:cNvSpPr>
          <p:nvPr/>
        </p:nvSpPr>
        <p:spPr bwMode="auto">
          <a:xfrm>
            <a:off x="983432" y="1664369"/>
            <a:ext cx="2066746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849946429"/>
              </p:ext>
            </p:extLst>
          </p:nvPr>
        </p:nvGraphicFramePr>
        <p:xfrm>
          <a:off x="73727" y="1563484"/>
          <a:ext cx="10733091" cy="4988073"/>
        </p:xfrm>
        <a:graphic>
          <a:graphicData uri="http://schemas.openxmlformats.org/presentationml/2006/ole">
            <mc:AlternateContent xmlns:mc="http://schemas.openxmlformats.org/markup-compatibility/2006">
              <mc:Choice xmlns:v="urn:schemas-microsoft-com:vml" Requires="v">
                <p:oleObj spid="_x0000_s6184" name="Visio" r:id="rId4" imgW="8696390" imgH="4010040" progId="Visio.Drawing.15">
                  <p:embed/>
                </p:oleObj>
              </mc:Choice>
              <mc:Fallback>
                <p:oleObj name="Visio" r:id="rId4" imgW="8696390" imgH="4010040" progId="Visio.Drawing.15">
                  <p:embed/>
                  <p:pic>
                    <p:nvPicPr>
                      <p:cNvPr id="0" name="Object 1"/>
                      <p:cNvPicPr>
                        <a:picLocks noChangeAspect="1" noChangeArrowheads="1"/>
                      </p:cNvPicPr>
                      <p:nvPr/>
                    </p:nvPicPr>
                    <p:blipFill>
                      <a:blip r:embed="rId5"/>
                      <a:srcRect/>
                      <a:stretch>
                        <a:fillRect/>
                      </a:stretch>
                    </p:blipFill>
                    <p:spPr bwMode="auto">
                      <a:xfrm>
                        <a:off x="73727" y="1563484"/>
                        <a:ext cx="10733091" cy="4988073"/>
                      </a:xfrm>
                      <a:prstGeom prst="rect">
                        <a:avLst/>
                      </a:prstGeom>
                      <a:noFill/>
                      <a:ln w="12700">
                        <a:solidFill>
                          <a:schemeClr val="tx1"/>
                        </a:solidFill>
                      </a:ln>
                    </p:spPr>
                  </p:pic>
                </p:oleObj>
              </mc:Fallback>
            </mc:AlternateContent>
          </a:graphicData>
        </a:graphic>
      </p:graphicFrame>
      <p:sp>
        <p:nvSpPr>
          <p:cNvPr id="18" name="TextBox 18"/>
          <p:cNvSpPr txBox="1">
            <a:spLocks noChangeArrowheads="1"/>
          </p:cNvSpPr>
          <p:nvPr/>
        </p:nvSpPr>
        <p:spPr bwMode="auto">
          <a:xfrm>
            <a:off x="5451679" y="786774"/>
            <a:ext cx="8133153" cy="5539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en-US" altLang="zh-CN" sz="2000" dirty="0">
                <a:solidFill>
                  <a:schemeClr val="accent1"/>
                </a:solidFill>
                <a:latin typeface="微软雅黑" pitchFamily="34" charset="-122"/>
                <a:ea typeface="微软雅黑" pitchFamily="34" charset="-122"/>
              </a:rPr>
              <a:t>HTTP</a:t>
            </a:r>
            <a:r>
              <a:rPr lang="zh-CN" altLang="en-US" sz="2000" dirty="0">
                <a:solidFill>
                  <a:schemeClr val="accent1"/>
                </a:solidFill>
                <a:latin typeface="微软雅黑" pitchFamily="34" charset="-122"/>
                <a:ea typeface="微软雅黑" pitchFamily="34" charset="-122"/>
              </a:rPr>
              <a:t>协议</a:t>
            </a:r>
            <a:r>
              <a:rPr lang="zh-CN" altLang="en-US" sz="2000" b="1" dirty="0">
                <a:solidFill>
                  <a:schemeClr val="accent1"/>
                </a:solidFill>
                <a:latin typeface="微软雅黑" pitchFamily="34" charset="-122"/>
                <a:ea typeface="微软雅黑" pitchFamily="34" charset="-122"/>
              </a:rPr>
              <a:t>结合</a:t>
            </a:r>
            <a:r>
              <a:rPr lang="en-US" altLang="zh-CN" sz="2000" dirty="0" err="1">
                <a:solidFill>
                  <a:schemeClr val="accent1"/>
                </a:solidFill>
                <a:latin typeface="微软雅黑" pitchFamily="34" charset="-122"/>
                <a:ea typeface="微软雅黑" pitchFamily="34" charset="-122"/>
              </a:rPr>
              <a:t>WebSocket</a:t>
            </a:r>
            <a:r>
              <a:rPr lang="zh-CN" altLang="en-US" sz="2000" dirty="0">
                <a:solidFill>
                  <a:schemeClr val="accent1"/>
                </a:solidFill>
                <a:latin typeface="微软雅黑" pitchFamily="34" charset="-122"/>
                <a:ea typeface="微软雅黑" pitchFamily="34" charset="-122"/>
              </a:rPr>
              <a:t>协议实现图片数据发送和接收</a:t>
            </a:r>
          </a:p>
        </p:txBody>
      </p:sp>
      <p:sp>
        <p:nvSpPr>
          <p:cNvPr id="6" name="矩形 5"/>
          <p:cNvSpPr/>
          <p:nvPr/>
        </p:nvSpPr>
        <p:spPr>
          <a:xfrm>
            <a:off x="7549682" y="3212976"/>
            <a:ext cx="346518" cy="360040"/>
          </a:xfrm>
          <a:prstGeom prst="rect">
            <a:avLst/>
          </a:prstGeom>
          <a:noFill/>
          <a:ln w="19050">
            <a:solidFill>
              <a:srgbClr val="FF0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8701810" y="2708920"/>
            <a:ext cx="346518" cy="360040"/>
          </a:xfrm>
          <a:prstGeom prst="rect">
            <a:avLst/>
          </a:prstGeom>
          <a:noFill/>
          <a:ln w="19050">
            <a:solidFill>
              <a:srgbClr val="FF0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685586" y="3789040"/>
            <a:ext cx="346518" cy="360040"/>
          </a:xfrm>
          <a:prstGeom prst="rect">
            <a:avLst/>
          </a:prstGeom>
          <a:noFill/>
          <a:ln w="19050">
            <a:solidFill>
              <a:srgbClr val="FF0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688288" y="1556792"/>
            <a:ext cx="346518" cy="360040"/>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007768" y="4293096"/>
            <a:ext cx="346518" cy="360040"/>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5159896" y="4797152"/>
            <a:ext cx="346518" cy="360040"/>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8989234" y="5063286"/>
            <a:ext cx="346518" cy="360040"/>
          </a:xfrm>
          <a:prstGeom prst="rect">
            <a:avLst/>
          </a:prstGeom>
          <a:noFill/>
          <a:ln w="19050">
            <a:solidFill>
              <a:srgbClr val="FF0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9452500" y="5076805"/>
            <a:ext cx="1210588" cy="400110"/>
          </a:xfrm>
          <a:prstGeom prst="rect">
            <a:avLst/>
          </a:prstGeom>
          <a:noFill/>
        </p:spPr>
        <p:txBody>
          <a:bodyPr wrap="none" rtlCol="0">
            <a:spAutoFit/>
          </a:bodyPr>
          <a:lstStyle/>
          <a:p>
            <a:r>
              <a:rPr lang="zh-CN" altLang="en-US" sz="2000" b="1" dirty="0">
                <a:solidFill>
                  <a:schemeClr val="accent6">
                    <a:lumMod val="10000"/>
                  </a:schemeClr>
                </a:solidFill>
              </a:rPr>
              <a:t>第一阶段</a:t>
            </a:r>
          </a:p>
        </p:txBody>
      </p:sp>
      <p:sp>
        <p:nvSpPr>
          <p:cNvPr id="19" name="矩形 18"/>
          <p:cNvSpPr/>
          <p:nvPr/>
        </p:nvSpPr>
        <p:spPr>
          <a:xfrm>
            <a:off x="8997525" y="5565105"/>
            <a:ext cx="346518" cy="360040"/>
          </a:xfrm>
          <a:prstGeom prst="rect">
            <a:avLst/>
          </a:prstGeom>
          <a:noFill/>
          <a:ln w="190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9452500" y="5579948"/>
            <a:ext cx="1217000" cy="400110"/>
          </a:xfrm>
          <a:prstGeom prst="rect">
            <a:avLst/>
          </a:prstGeom>
          <a:noFill/>
        </p:spPr>
        <p:txBody>
          <a:bodyPr wrap="none" rtlCol="0">
            <a:spAutoFit/>
          </a:bodyPr>
          <a:lstStyle/>
          <a:p>
            <a:r>
              <a:rPr lang="zh-CN" altLang="en-US" sz="2000" b="1" dirty="0">
                <a:solidFill>
                  <a:schemeClr val="accent6">
                    <a:lumMod val="10000"/>
                  </a:schemeClr>
                </a:solidFill>
              </a:rPr>
              <a:t>第二阶段</a:t>
            </a:r>
          </a:p>
        </p:txBody>
      </p:sp>
    </p:spTree>
    <p:extLst>
      <p:ext uri="{BB962C8B-B14F-4D97-AF65-F5344CB8AC3E}">
        <p14:creationId xmlns:p14="http://schemas.microsoft.com/office/powerpoint/2010/main" val="3334819417"/>
      </p:ext>
    </p:extLst>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1000"/>
                                        <p:tgtEl>
                                          <p:spTgt spid="17"/>
                                        </p:tgtEl>
                                      </p:cBhvr>
                                    </p:animEffect>
                                    <p:anim calcmode="lin" valueType="num">
                                      <p:cBhvr>
                                        <p:cTn id="23" dur="1000" fill="hold"/>
                                        <p:tgtEl>
                                          <p:spTgt spid="17"/>
                                        </p:tgtEl>
                                        <p:attrNameLst>
                                          <p:attrName>ppt_x</p:attrName>
                                        </p:attrNameLst>
                                      </p:cBhvr>
                                      <p:tavLst>
                                        <p:tav tm="0">
                                          <p:val>
                                            <p:strVal val="#ppt_x"/>
                                          </p:val>
                                        </p:tav>
                                        <p:tav tm="100000">
                                          <p:val>
                                            <p:strVal val="#ppt_x"/>
                                          </p:val>
                                        </p:tav>
                                      </p:tavLst>
                                    </p:anim>
                                    <p:anim calcmode="lin" valueType="num">
                                      <p:cBhvr>
                                        <p:cTn id="24" dur="1000" fill="hold"/>
                                        <p:tgtEl>
                                          <p:spTgt spid="1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1000"/>
                                        <p:tgtEl>
                                          <p:spTgt spid="19"/>
                                        </p:tgtEl>
                                      </p:cBhvr>
                                    </p:animEffect>
                                    <p:anim calcmode="lin" valueType="num">
                                      <p:cBhvr>
                                        <p:cTn id="35" dur="1000" fill="hold"/>
                                        <p:tgtEl>
                                          <p:spTgt spid="19"/>
                                        </p:tgtEl>
                                        <p:attrNameLst>
                                          <p:attrName>ppt_x</p:attrName>
                                        </p:attrNameLst>
                                      </p:cBhvr>
                                      <p:tavLst>
                                        <p:tav tm="0">
                                          <p:val>
                                            <p:strVal val="#ppt_x"/>
                                          </p:val>
                                        </p:tav>
                                        <p:tav tm="100000">
                                          <p:val>
                                            <p:strVal val="#ppt_x"/>
                                          </p:val>
                                        </p:tav>
                                      </p:tavLst>
                                    </p:anim>
                                    <p:anim calcmode="lin" valueType="num">
                                      <p:cBhvr>
                                        <p:cTn id="36" dur="1000" fill="hold"/>
                                        <p:tgtEl>
                                          <p:spTgt spid="19"/>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1000"/>
                                        <p:tgtEl>
                                          <p:spTgt spid="20"/>
                                        </p:tgtEl>
                                      </p:cBhvr>
                                    </p:animEffect>
                                    <p:anim calcmode="lin" valueType="num">
                                      <p:cBhvr>
                                        <p:cTn id="40" dur="1000" fill="hold"/>
                                        <p:tgtEl>
                                          <p:spTgt spid="20"/>
                                        </p:tgtEl>
                                        <p:attrNameLst>
                                          <p:attrName>ppt_x</p:attrName>
                                        </p:attrNameLst>
                                      </p:cBhvr>
                                      <p:tavLst>
                                        <p:tav tm="0">
                                          <p:val>
                                            <p:strVal val="#ppt_x"/>
                                          </p:val>
                                        </p:tav>
                                        <p:tav tm="100000">
                                          <p:val>
                                            <p:strVal val="#ppt_x"/>
                                          </p:val>
                                        </p:tav>
                                      </p:tavLst>
                                    </p:anim>
                                    <p:anim calcmode="lin" valueType="num">
                                      <p:cBhvr>
                                        <p:cTn id="41" dur="1000" fill="hold"/>
                                        <p:tgtEl>
                                          <p:spTgt spid="20"/>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1000"/>
                                        <p:tgtEl>
                                          <p:spTgt spid="14"/>
                                        </p:tgtEl>
                                      </p:cBhvr>
                                    </p:animEffect>
                                    <p:anim calcmode="lin" valueType="num">
                                      <p:cBhvr>
                                        <p:cTn id="45" dur="1000" fill="hold"/>
                                        <p:tgtEl>
                                          <p:spTgt spid="14"/>
                                        </p:tgtEl>
                                        <p:attrNameLst>
                                          <p:attrName>ppt_x</p:attrName>
                                        </p:attrNameLst>
                                      </p:cBhvr>
                                      <p:tavLst>
                                        <p:tav tm="0">
                                          <p:val>
                                            <p:strVal val="#ppt_x"/>
                                          </p:val>
                                        </p:tav>
                                        <p:tav tm="100000">
                                          <p:val>
                                            <p:strVal val="#ppt_x"/>
                                          </p:val>
                                        </p:tav>
                                      </p:tavLst>
                                    </p:anim>
                                    <p:anim calcmode="lin" valueType="num">
                                      <p:cBhvr>
                                        <p:cTn id="46" dur="1000" fill="hold"/>
                                        <p:tgtEl>
                                          <p:spTgt spid="14"/>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1000"/>
                                        <p:tgtEl>
                                          <p:spTgt spid="16"/>
                                        </p:tgtEl>
                                      </p:cBhvr>
                                    </p:animEffect>
                                    <p:anim calcmode="lin" valueType="num">
                                      <p:cBhvr>
                                        <p:cTn id="50" dur="1000" fill="hold"/>
                                        <p:tgtEl>
                                          <p:spTgt spid="16"/>
                                        </p:tgtEl>
                                        <p:attrNameLst>
                                          <p:attrName>ppt_x</p:attrName>
                                        </p:attrNameLst>
                                      </p:cBhvr>
                                      <p:tavLst>
                                        <p:tav tm="0">
                                          <p:val>
                                            <p:strVal val="#ppt_x"/>
                                          </p:val>
                                        </p:tav>
                                        <p:tav tm="100000">
                                          <p:val>
                                            <p:strVal val="#ppt_x"/>
                                          </p:val>
                                        </p:tav>
                                      </p:tavLst>
                                    </p:anim>
                                    <p:anim calcmode="lin" valueType="num">
                                      <p:cBhvr>
                                        <p:cTn id="51" dur="1000" fill="hold"/>
                                        <p:tgtEl>
                                          <p:spTgt spid="16"/>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1000"/>
                                        <p:tgtEl>
                                          <p:spTgt spid="15"/>
                                        </p:tgtEl>
                                      </p:cBhvr>
                                    </p:animEffect>
                                    <p:anim calcmode="lin" valueType="num">
                                      <p:cBhvr>
                                        <p:cTn id="55" dur="1000" fill="hold"/>
                                        <p:tgtEl>
                                          <p:spTgt spid="15"/>
                                        </p:tgtEl>
                                        <p:attrNameLst>
                                          <p:attrName>ppt_x</p:attrName>
                                        </p:attrNameLst>
                                      </p:cBhvr>
                                      <p:tavLst>
                                        <p:tav tm="0">
                                          <p:val>
                                            <p:strVal val="#ppt_x"/>
                                          </p:val>
                                        </p:tav>
                                        <p:tav tm="100000">
                                          <p:val>
                                            <p:strVal val="#ppt_x"/>
                                          </p:val>
                                        </p:tav>
                                      </p:tavLst>
                                    </p:anim>
                                    <p:anim calcmode="lin" valueType="num">
                                      <p:cBhvr>
                                        <p:cTn id="5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3" grpId="0" animBg="1"/>
      <p:bldP spid="14" grpId="0" animBg="1"/>
      <p:bldP spid="15" grpId="0" animBg="1"/>
      <p:bldP spid="16" grpId="0" animBg="1"/>
      <p:bldP spid="17" grpId="0" animBg="1"/>
      <p:bldP spid="7" grpId="0"/>
      <p:bldP spid="19" grpId="0" animBg="1"/>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Box 31"/>
          <p:cNvSpPr txBox="1">
            <a:spLocks noChangeArrowheads="1"/>
          </p:cNvSpPr>
          <p:nvPr/>
        </p:nvSpPr>
        <p:spPr bwMode="auto">
          <a:xfrm>
            <a:off x="2854325" y="87315"/>
            <a:ext cx="2951433"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3.3 </a:t>
            </a:r>
            <a:r>
              <a:rPr lang="zh-CN" altLang="en-US" sz="2800" dirty="0">
                <a:solidFill>
                  <a:schemeClr val="accent2"/>
                </a:solidFill>
                <a:latin typeface="微软雅黑" pitchFamily="34" charset="-122"/>
                <a:ea typeface="微软雅黑" pitchFamily="34" charset="-122"/>
              </a:rPr>
              <a:t>系统详细设计</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3</a:t>
            </a:r>
            <a:endParaRPr lang="zh-CN" altLang="en-US">
              <a:solidFill>
                <a:schemeClr val="accent2"/>
              </a:solidFill>
            </a:endParaRPr>
          </a:p>
        </p:txBody>
      </p:sp>
      <p:sp>
        <p:nvSpPr>
          <p:cNvPr id="4" name="Rectangle 2"/>
          <p:cNvSpPr>
            <a:spLocks noChangeArrowheads="1"/>
          </p:cNvSpPr>
          <p:nvPr/>
        </p:nvSpPr>
        <p:spPr bwMode="auto">
          <a:xfrm>
            <a:off x="2722558" y="198884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6"/>
          <p:cNvSpPr>
            <a:spLocks noChangeArrowheads="1"/>
          </p:cNvSpPr>
          <p:nvPr/>
        </p:nvSpPr>
        <p:spPr bwMode="auto">
          <a:xfrm>
            <a:off x="983432" y="124168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TextBox 54"/>
          <p:cNvSpPr txBox="1">
            <a:spLocks noChangeArrowheads="1"/>
          </p:cNvSpPr>
          <p:nvPr/>
        </p:nvSpPr>
        <p:spPr bwMode="auto">
          <a:xfrm>
            <a:off x="278135" y="814467"/>
            <a:ext cx="5152380"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3200" b="1" dirty="0">
                <a:solidFill>
                  <a:schemeClr val="accent1"/>
                </a:solidFill>
                <a:latin typeface="微软雅黑" pitchFamily="34" charset="-122"/>
                <a:ea typeface="微软雅黑" pitchFamily="34" charset="-122"/>
              </a:rPr>
              <a:t>关键模块</a:t>
            </a:r>
            <a:r>
              <a:rPr lang="en-US" altLang="zh-CN" sz="3200" b="1" dirty="0">
                <a:solidFill>
                  <a:schemeClr val="accent1"/>
                </a:solidFill>
                <a:latin typeface="微软雅黑" pitchFamily="34" charset="-122"/>
                <a:ea typeface="微软雅黑" pitchFamily="34" charset="-122"/>
              </a:rPr>
              <a:t>——</a:t>
            </a:r>
            <a:r>
              <a:rPr lang="zh-CN" altLang="en-US" sz="3200" b="1" dirty="0">
                <a:solidFill>
                  <a:schemeClr val="accent1"/>
                </a:solidFill>
                <a:latin typeface="微软雅黑" pitchFamily="34" charset="-122"/>
                <a:ea typeface="微软雅黑" pitchFamily="34" charset="-122"/>
              </a:rPr>
              <a:t>敏感词过滤</a:t>
            </a:r>
            <a:endParaRPr lang="en-US" altLang="zh-CN" sz="3200" b="1" dirty="0">
              <a:solidFill>
                <a:schemeClr val="accent1"/>
              </a:solidFill>
              <a:latin typeface="微软雅黑" pitchFamily="34" charset="-122"/>
              <a:ea typeface="微软雅黑" pitchFamily="34" charset="-122"/>
            </a:endParaRPr>
          </a:p>
        </p:txBody>
      </p:sp>
      <p:sp>
        <p:nvSpPr>
          <p:cNvPr id="3" name="Rectangle 2"/>
          <p:cNvSpPr>
            <a:spLocks noChangeArrowheads="1"/>
          </p:cNvSpPr>
          <p:nvPr/>
        </p:nvSpPr>
        <p:spPr bwMode="auto">
          <a:xfrm>
            <a:off x="983432" y="1664369"/>
            <a:ext cx="2066746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TextBox 18"/>
          <p:cNvSpPr txBox="1">
            <a:spLocks noChangeArrowheads="1"/>
          </p:cNvSpPr>
          <p:nvPr/>
        </p:nvSpPr>
        <p:spPr bwMode="auto">
          <a:xfrm>
            <a:off x="6477876" y="1112792"/>
            <a:ext cx="5346053" cy="5170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zh-CN" altLang="en-US" sz="2000" dirty="0">
                <a:solidFill>
                  <a:schemeClr val="accent1"/>
                </a:solidFill>
                <a:latin typeface="微软雅黑" pitchFamily="34" charset="-122"/>
                <a:ea typeface="微软雅黑" pitchFamily="34" charset="-122"/>
              </a:rPr>
              <a:t>主要思想：</a:t>
            </a:r>
          </a:p>
          <a:p>
            <a:pPr>
              <a:lnSpc>
                <a:spcPct val="150000"/>
              </a:lnSpc>
            </a:pPr>
            <a:endParaRPr lang="zh-CN" altLang="en-US" sz="2000" dirty="0">
              <a:solidFill>
                <a:schemeClr val="accent1"/>
              </a:solidFill>
              <a:latin typeface="微软雅黑" pitchFamily="34" charset="-122"/>
              <a:ea typeface="微软雅黑" pitchFamily="34" charset="-122"/>
            </a:endParaRPr>
          </a:p>
          <a:p>
            <a:pPr>
              <a:lnSpc>
                <a:spcPct val="150000"/>
              </a:lnSpc>
            </a:pPr>
            <a:r>
              <a:rPr lang="en-US" altLang="zh-CN" sz="2000" dirty="0">
                <a:solidFill>
                  <a:schemeClr val="accent1"/>
                </a:solidFill>
                <a:latin typeface="微软雅黑" pitchFamily="34" charset="-122"/>
                <a:ea typeface="微软雅黑" pitchFamily="34" charset="-122"/>
              </a:rPr>
              <a:t>1.</a:t>
            </a:r>
            <a:r>
              <a:rPr lang="zh-CN" altLang="en-US" sz="2000" dirty="0">
                <a:solidFill>
                  <a:schemeClr val="accent1"/>
                </a:solidFill>
                <a:latin typeface="微软雅黑" pitchFamily="34" charset="-122"/>
                <a:ea typeface="微软雅黑" pitchFamily="34" charset="-122"/>
              </a:rPr>
              <a:t>载入敏感词文件，构造包含敏感词</a:t>
            </a:r>
            <a:r>
              <a:rPr lang="en-US" altLang="zh-CN" sz="2000" dirty="0" err="1">
                <a:solidFill>
                  <a:schemeClr val="accent1"/>
                </a:solidFill>
                <a:latin typeface="微软雅黑" pitchFamily="34" charset="-122"/>
                <a:ea typeface="微软雅黑" pitchFamily="34" charset="-122"/>
              </a:rPr>
              <a:t>Trie</a:t>
            </a:r>
            <a:r>
              <a:rPr lang="zh-CN" altLang="en-US" sz="2000" dirty="0">
                <a:solidFill>
                  <a:schemeClr val="accent1"/>
                </a:solidFill>
                <a:latin typeface="微软雅黑" pitchFamily="34" charset="-122"/>
                <a:ea typeface="微软雅黑" pitchFamily="34" charset="-122"/>
              </a:rPr>
              <a:t>树，相同前缀的字符则共用一个父节点</a:t>
            </a:r>
          </a:p>
          <a:p>
            <a:pPr>
              <a:lnSpc>
                <a:spcPct val="150000"/>
              </a:lnSpc>
            </a:pPr>
            <a:endParaRPr lang="zh-CN" altLang="en-US" sz="2000" dirty="0">
              <a:solidFill>
                <a:schemeClr val="accent1"/>
              </a:solidFill>
              <a:latin typeface="微软雅黑" pitchFamily="34" charset="-122"/>
              <a:ea typeface="微软雅黑" pitchFamily="34" charset="-122"/>
            </a:endParaRPr>
          </a:p>
          <a:p>
            <a:pPr>
              <a:lnSpc>
                <a:spcPct val="150000"/>
              </a:lnSpc>
            </a:pPr>
            <a:r>
              <a:rPr lang="en-US" altLang="zh-CN" sz="2000" dirty="0">
                <a:solidFill>
                  <a:schemeClr val="accent1"/>
                </a:solidFill>
                <a:latin typeface="微软雅黑" pitchFamily="34" charset="-122"/>
                <a:ea typeface="微软雅黑" pitchFamily="34" charset="-122"/>
              </a:rPr>
              <a:t>2.</a:t>
            </a:r>
            <a:r>
              <a:rPr lang="zh-CN" altLang="en-US" sz="2000" dirty="0">
                <a:solidFill>
                  <a:schemeClr val="accent1"/>
                </a:solidFill>
                <a:latin typeface="微软雅黑" pitchFamily="34" charset="-122"/>
                <a:ea typeface="微软雅黑" pitchFamily="34" charset="-122"/>
              </a:rPr>
              <a:t>待检测字符串从最左边字符开始与</a:t>
            </a:r>
            <a:r>
              <a:rPr lang="en-US" altLang="zh-CN" sz="2000" dirty="0" err="1">
                <a:solidFill>
                  <a:schemeClr val="accent1"/>
                </a:solidFill>
                <a:latin typeface="微软雅黑" pitchFamily="34" charset="-122"/>
                <a:ea typeface="微软雅黑" pitchFamily="34" charset="-122"/>
              </a:rPr>
              <a:t>Trie</a:t>
            </a:r>
            <a:r>
              <a:rPr lang="zh-CN" altLang="en-US" sz="2000" dirty="0">
                <a:solidFill>
                  <a:schemeClr val="accent1"/>
                </a:solidFill>
                <a:latin typeface="微软雅黑" pitchFamily="34" charset="-122"/>
                <a:ea typeface="微软雅黑" pitchFamily="34" charset="-122"/>
              </a:rPr>
              <a:t>树从根节点开始自上而下开始比对，如果直到叶子结点仍然相等则说明匹配到一个敏感词，从而可以被替换成“**” </a:t>
            </a:r>
            <a:endParaRPr lang="en-US" altLang="zh-CN" sz="2000" dirty="0">
              <a:solidFill>
                <a:schemeClr val="accent1"/>
              </a:solidFill>
              <a:latin typeface="微软雅黑" pitchFamily="34" charset="-122"/>
              <a:ea typeface="微软雅黑" pitchFamily="34" charset="-122"/>
            </a:endParaRPr>
          </a:p>
          <a:p>
            <a:pPr>
              <a:lnSpc>
                <a:spcPct val="150000"/>
              </a:lnSpc>
            </a:pPr>
            <a:endParaRPr lang="zh-CN" altLang="en-US" sz="2000" dirty="0">
              <a:solidFill>
                <a:schemeClr val="accent1"/>
              </a:solidFill>
              <a:latin typeface="微软雅黑" pitchFamily="34" charset="-122"/>
              <a:ea typeface="微软雅黑" pitchFamily="34" charset="-122"/>
            </a:endParaRPr>
          </a:p>
          <a:p>
            <a:pPr>
              <a:lnSpc>
                <a:spcPct val="150000"/>
              </a:lnSpc>
            </a:pPr>
            <a:r>
              <a:rPr lang="zh-CN" altLang="en-US" sz="2000" dirty="0">
                <a:solidFill>
                  <a:schemeClr val="accent1"/>
                </a:solidFill>
                <a:latin typeface="微软雅黑" pitchFamily="34" charset="-122"/>
                <a:ea typeface="微软雅黑" pitchFamily="34" charset="-122"/>
              </a:rPr>
              <a:t>进行一次过滤的时间复杂度：</a:t>
            </a:r>
            <a:r>
              <a:rPr lang="en-US" altLang="zh-CN" sz="2000" dirty="0">
                <a:solidFill>
                  <a:schemeClr val="accent1"/>
                </a:solidFill>
                <a:latin typeface="微软雅黑" pitchFamily="34" charset="-122"/>
                <a:ea typeface="微软雅黑" pitchFamily="34" charset="-122"/>
              </a:rPr>
              <a:t>O(N)</a:t>
            </a:r>
          </a:p>
        </p:txBody>
      </p:sp>
      <p:sp>
        <p:nvSpPr>
          <p:cNvPr id="6" name="Rectangle 2"/>
          <p:cNvSpPr>
            <a:spLocks noChangeArrowheads="1"/>
          </p:cNvSpPr>
          <p:nvPr/>
        </p:nvSpPr>
        <p:spPr bwMode="auto">
          <a:xfrm>
            <a:off x="278135" y="1710087"/>
            <a:ext cx="17168992" cy="545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7" name="对象 6"/>
          <p:cNvGraphicFramePr>
            <a:graphicFrameLocks noChangeAspect="1"/>
          </p:cNvGraphicFramePr>
          <p:nvPr>
            <p:extLst>
              <p:ext uri="{D42A27DB-BD31-4B8C-83A1-F6EECF244321}">
                <p14:modId xmlns:p14="http://schemas.microsoft.com/office/powerpoint/2010/main" val="3458351530"/>
              </p:ext>
            </p:extLst>
          </p:nvPr>
        </p:nvGraphicFramePr>
        <p:xfrm>
          <a:off x="278135" y="1710088"/>
          <a:ext cx="5922598" cy="4815256"/>
        </p:xfrm>
        <a:graphic>
          <a:graphicData uri="http://schemas.openxmlformats.org/presentationml/2006/ole">
            <mc:AlternateContent xmlns:mc="http://schemas.openxmlformats.org/markup-compatibility/2006">
              <mc:Choice xmlns:v="urn:schemas-microsoft-com:vml" Requires="v">
                <p:oleObj spid="_x0000_s7206" name="Visio" r:id="rId4" imgW="8782022" imgH="7200900" progId="Visio.Drawing.15">
                  <p:embed/>
                </p:oleObj>
              </mc:Choice>
              <mc:Fallback>
                <p:oleObj name="Visio" r:id="rId4" imgW="8782022" imgH="7200900" progId="Visio.Drawing.15">
                  <p:embed/>
                  <p:pic>
                    <p:nvPicPr>
                      <p:cNvPr id="0" name="Object 1"/>
                      <p:cNvPicPr>
                        <a:picLocks noChangeAspect="1" noChangeArrowheads="1"/>
                      </p:cNvPicPr>
                      <p:nvPr/>
                    </p:nvPicPr>
                    <p:blipFill>
                      <a:blip r:embed="rId5"/>
                      <a:srcRect/>
                      <a:stretch>
                        <a:fillRect/>
                      </a:stretch>
                    </p:blipFill>
                    <p:spPr bwMode="auto">
                      <a:xfrm>
                        <a:off x="278135" y="1710088"/>
                        <a:ext cx="5922598" cy="4815256"/>
                      </a:xfrm>
                      <a:prstGeom prst="rect">
                        <a:avLst/>
                      </a:prstGeom>
                      <a:noFill/>
                    </p:spPr>
                  </p:pic>
                </p:oleObj>
              </mc:Fallback>
            </mc:AlternateContent>
          </a:graphicData>
        </a:graphic>
      </p:graphicFrame>
    </p:spTree>
    <p:extLst>
      <p:ext uri="{BB962C8B-B14F-4D97-AF65-F5344CB8AC3E}">
        <p14:creationId xmlns:p14="http://schemas.microsoft.com/office/powerpoint/2010/main" val="2102709257"/>
      </p:ext>
    </p:extLst>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3"/>
          <a:srcRect/>
          <a:stretch>
            <a:fillRect/>
          </a:stretch>
        </a:blipFill>
        <a:effectLst/>
      </p:bgPr>
    </p:bg>
    <p:spTree>
      <p:nvGrpSpPr>
        <p:cNvPr id="1" name=""/>
        <p:cNvGrpSpPr/>
        <p:nvPr/>
      </p:nvGrpSpPr>
      <p:grpSpPr>
        <a:xfrm>
          <a:off x="0" y="0"/>
          <a:ext cx="0" cy="0"/>
          <a:chOff x="0" y="0"/>
          <a:chExt cx="0" cy="0"/>
        </a:xfrm>
      </p:grpSpPr>
      <p:pic>
        <p:nvPicPr>
          <p:cNvPr id="21506" name="图片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336800"/>
            <a:ext cx="12192000" cy="452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1507" name="组合 9"/>
          <p:cNvGrpSpPr>
            <a:grpSpLocks/>
          </p:cNvGrpSpPr>
          <p:nvPr/>
        </p:nvGrpSpPr>
        <p:grpSpPr bwMode="auto">
          <a:xfrm>
            <a:off x="4946653" y="1182693"/>
            <a:ext cx="2301875" cy="2308225"/>
            <a:chOff x="0" y="0"/>
            <a:chExt cx="2301875" cy="2308226"/>
          </a:xfrm>
        </p:grpSpPr>
        <p:sp>
          <p:nvSpPr>
            <p:cNvPr id="21508" name="Oval 5"/>
            <p:cNvSpPr>
              <a:spLocks noChangeArrowheads="1"/>
            </p:cNvSpPr>
            <p:nvPr/>
          </p:nvSpPr>
          <p:spPr bwMode="auto">
            <a:xfrm>
              <a:off x="0" y="0"/>
              <a:ext cx="2301875" cy="230822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1509" name="Freeform 6"/>
            <p:cNvSpPr>
              <a:spLocks noEditPoints="1" noChangeArrowheads="1"/>
            </p:cNvSpPr>
            <p:nvPr/>
          </p:nvSpPr>
          <p:spPr bwMode="auto">
            <a:xfrm>
              <a:off x="123825" y="123825"/>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21510" name="TextBox 16"/>
          <p:cNvSpPr txBox="1">
            <a:spLocks noChangeArrowheads="1"/>
          </p:cNvSpPr>
          <p:nvPr/>
        </p:nvSpPr>
        <p:spPr bwMode="auto">
          <a:xfrm>
            <a:off x="3287713" y="3702056"/>
            <a:ext cx="561816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4400" b="1" dirty="0">
                <a:solidFill>
                  <a:schemeClr val="accent2"/>
                </a:solidFill>
                <a:latin typeface="微软雅黑" pitchFamily="34" charset="-122"/>
                <a:ea typeface="微软雅黑" pitchFamily="34" charset="-122"/>
              </a:rPr>
              <a:t>系统测试</a:t>
            </a:r>
          </a:p>
        </p:txBody>
      </p:sp>
      <p:sp>
        <p:nvSpPr>
          <p:cNvPr id="21511" name="Oval 39"/>
          <p:cNvSpPr>
            <a:spLocks noChangeAspect="1" noChangeArrowheads="1"/>
          </p:cNvSpPr>
          <p:nvPr/>
        </p:nvSpPr>
        <p:spPr bwMode="auto">
          <a:xfrm>
            <a:off x="3943355" y="4868867"/>
            <a:ext cx="144463" cy="144463"/>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21512" name="Oval 40"/>
          <p:cNvSpPr>
            <a:spLocks noChangeAspect="1" noChangeArrowheads="1"/>
          </p:cNvSpPr>
          <p:nvPr/>
        </p:nvSpPr>
        <p:spPr bwMode="auto">
          <a:xfrm>
            <a:off x="3943355" y="5270501"/>
            <a:ext cx="144463" cy="146051"/>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21513" name="Oval 42"/>
          <p:cNvSpPr>
            <a:spLocks noChangeAspect="1" noChangeArrowheads="1"/>
          </p:cNvSpPr>
          <p:nvPr/>
        </p:nvSpPr>
        <p:spPr bwMode="auto">
          <a:xfrm>
            <a:off x="6597655" y="4827589"/>
            <a:ext cx="144463" cy="146051"/>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21514" name="TextBox 22"/>
          <p:cNvSpPr txBox="1">
            <a:spLocks noChangeArrowheads="1"/>
          </p:cNvSpPr>
          <p:nvPr/>
        </p:nvSpPr>
        <p:spPr bwMode="auto">
          <a:xfrm>
            <a:off x="4306889" y="4756155"/>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chemeClr val="accent2"/>
                </a:solidFill>
                <a:latin typeface="微软雅黑" pitchFamily="34" charset="-122"/>
                <a:ea typeface="微软雅黑" pitchFamily="34" charset="-122"/>
              </a:rPr>
              <a:t>功能测试</a:t>
            </a:r>
          </a:p>
        </p:txBody>
      </p:sp>
      <p:sp>
        <p:nvSpPr>
          <p:cNvPr id="21515" name="TextBox 23"/>
          <p:cNvSpPr txBox="1">
            <a:spLocks noChangeArrowheads="1"/>
          </p:cNvSpPr>
          <p:nvPr/>
        </p:nvSpPr>
        <p:spPr bwMode="auto">
          <a:xfrm>
            <a:off x="4306889" y="5157192"/>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chemeClr val="accent2"/>
                </a:solidFill>
                <a:latin typeface="微软雅黑" pitchFamily="34" charset="-122"/>
                <a:ea typeface="微软雅黑" pitchFamily="34" charset="-122"/>
              </a:rPr>
              <a:t>安全性</a:t>
            </a:r>
            <a:r>
              <a:rPr lang="zh-CN" altLang="en-US" dirty="0">
                <a:solidFill>
                  <a:schemeClr val="accent2"/>
                </a:solidFill>
                <a:latin typeface="微软雅黑" pitchFamily="34" charset="-122"/>
                <a:ea typeface="微软雅黑" pitchFamily="34" charset="-122"/>
              </a:rPr>
              <a:t>测试</a:t>
            </a:r>
          </a:p>
        </p:txBody>
      </p:sp>
      <p:sp>
        <p:nvSpPr>
          <p:cNvPr id="21516" name="TextBox 27"/>
          <p:cNvSpPr txBox="1">
            <a:spLocks noChangeArrowheads="1"/>
          </p:cNvSpPr>
          <p:nvPr/>
        </p:nvSpPr>
        <p:spPr bwMode="auto">
          <a:xfrm>
            <a:off x="6961189" y="4725144"/>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chemeClr val="accent2"/>
                </a:solidFill>
                <a:latin typeface="微软雅黑" pitchFamily="34" charset="-122"/>
                <a:ea typeface="微软雅黑" pitchFamily="34" charset="-122"/>
              </a:rPr>
              <a:t>可靠性测试</a:t>
            </a:r>
          </a:p>
        </p:txBody>
      </p:sp>
      <p:cxnSp>
        <p:nvCxnSpPr>
          <p:cNvPr id="21517" name="直接连接符 11"/>
          <p:cNvCxnSpPr>
            <a:cxnSpLocks noChangeShapeType="1"/>
          </p:cNvCxnSpPr>
          <p:nvPr/>
        </p:nvCxnSpPr>
        <p:spPr bwMode="auto">
          <a:xfrm>
            <a:off x="3505203" y="4597400"/>
            <a:ext cx="5183188" cy="0"/>
          </a:xfrm>
          <a:prstGeom prst="line">
            <a:avLst/>
          </a:prstGeom>
          <a:noFill/>
          <a:ln w="9525">
            <a:solidFill>
              <a:schemeClr val="accent2"/>
            </a:solidFill>
            <a:round/>
            <a:headEnd/>
            <a:tailEnd/>
          </a:ln>
          <a:extLst>
            <a:ext uri="{909E8E84-426E-40DD-AFC4-6F175D3DCCD1}">
              <a14:hiddenFill xmlns:a14="http://schemas.microsoft.com/office/drawing/2010/main">
                <a:noFill/>
              </a14:hiddenFill>
            </a:ext>
          </a:extLst>
        </p:spPr>
      </p:cxnSp>
      <p:sp>
        <p:nvSpPr>
          <p:cNvPr id="21518" name="Freeform 16"/>
          <p:cNvSpPr>
            <a:spLocks noEditPoints="1" noChangeArrowheads="1"/>
          </p:cNvSpPr>
          <p:nvPr/>
        </p:nvSpPr>
        <p:spPr bwMode="auto">
          <a:xfrm>
            <a:off x="5427669" y="1654179"/>
            <a:ext cx="1379537" cy="1316039"/>
          </a:xfrm>
          <a:custGeom>
            <a:avLst/>
            <a:gdLst>
              <a:gd name="T0" fmla="*/ 204 w 489"/>
              <a:gd name="T1" fmla="*/ 421 h 465"/>
              <a:gd name="T2" fmla="*/ 204 w 489"/>
              <a:gd name="T3" fmla="*/ 442 h 465"/>
              <a:gd name="T4" fmla="*/ 296 w 489"/>
              <a:gd name="T5" fmla="*/ 432 h 465"/>
              <a:gd name="T6" fmla="*/ 285 w 489"/>
              <a:gd name="T7" fmla="*/ 388 h 465"/>
              <a:gd name="T8" fmla="*/ 204 w 489"/>
              <a:gd name="T9" fmla="*/ 388 h 465"/>
              <a:gd name="T10" fmla="*/ 204 w 489"/>
              <a:gd name="T11" fmla="*/ 410 h 465"/>
              <a:gd name="T12" fmla="*/ 296 w 489"/>
              <a:gd name="T13" fmla="*/ 399 h 465"/>
              <a:gd name="T14" fmla="*/ 245 w 489"/>
              <a:gd name="T15" fmla="*/ 465 h 465"/>
              <a:gd name="T16" fmla="*/ 280 w 489"/>
              <a:gd name="T17" fmla="*/ 452 h 465"/>
              <a:gd name="T18" fmla="*/ 245 w 489"/>
              <a:gd name="T19" fmla="*/ 465 h 465"/>
              <a:gd name="T20" fmla="*/ 246 w 489"/>
              <a:gd name="T21" fmla="*/ 124 h 465"/>
              <a:gd name="T22" fmla="*/ 131 w 489"/>
              <a:gd name="T23" fmla="*/ 232 h 465"/>
              <a:gd name="T24" fmla="*/ 199 w 489"/>
              <a:gd name="T25" fmla="*/ 376 h 465"/>
              <a:gd name="T26" fmla="*/ 246 w 489"/>
              <a:gd name="T27" fmla="*/ 379 h 465"/>
              <a:gd name="T28" fmla="*/ 304 w 489"/>
              <a:gd name="T29" fmla="*/ 344 h 465"/>
              <a:gd name="T30" fmla="*/ 246 w 489"/>
              <a:gd name="T31" fmla="*/ 124 h 465"/>
              <a:gd name="T32" fmla="*/ 96 w 489"/>
              <a:gd name="T33" fmla="*/ 251 h 465"/>
              <a:gd name="T34" fmla="*/ 19 w 489"/>
              <a:gd name="T35" fmla="*/ 236 h 465"/>
              <a:gd name="T36" fmla="*/ 19 w 489"/>
              <a:gd name="T37" fmla="*/ 267 h 465"/>
              <a:gd name="T38" fmla="*/ 96 w 489"/>
              <a:gd name="T39" fmla="*/ 251 h 465"/>
              <a:gd name="T40" fmla="*/ 470 w 489"/>
              <a:gd name="T41" fmla="*/ 236 h 465"/>
              <a:gd name="T42" fmla="*/ 393 w 489"/>
              <a:gd name="T43" fmla="*/ 251 h 465"/>
              <a:gd name="T44" fmla="*/ 470 w 489"/>
              <a:gd name="T45" fmla="*/ 267 h 465"/>
              <a:gd name="T46" fmla="*/ 470 w 489"/>
              <a:gd name="T47" fmla="*/ 236 h 465"/>
              <a:gd name="T48" fmla="*/ 374 w 489"/>
              <a:gd name="T49" fmla="*/ 141 h 465"/>
              <a:gd name="T50" fmla="*/ 418 w 489"/>
              <a:gd name="T51" fmla="*/ 76 h 465"/>
              <a:gd name="T52" fmla="*/ 353 w 489"/>
              <a:gd name="T53" fmla="*/ 120 h 465"/>
              <a:gd name="T54" fmla="*/ 374 w 489"/>
              <a:gd name="T55" fmla="*/ 141 h 465"/>
              <a:gd name="T56" fmla="*/ 243 w 489"/>
              <a:gd name="T57" fmla="*/ 96 h 465"/>
              <a:gd name="T58" fmla="*/ 259 w 489"/>
              <a:gd name="T59" fmla="*/ 18 h 465"/>
              <a:gd name="T60" fmla="*/ 228 w 489"/>
              <a:gd name="T61" fmla="*/ 18 h 465"/>
              <a:gd name="T62" fmla="*/ 243 w 489"/>
              <a:gd name="T63" fmla="*/ 96 h 465"/>
              <a:gd name="T64" fmla="*/ 110 w 489"/>
              <a:gd name="T65" fmla="*/ 135 h 465"/>
              <a:gd name="T66" fmla="*/ 132 w 489"/>
              <a:gd name="T67" fmla="*/ 114 h 465"/>
              <a:gd name="T68" fmla="*/ 66 w 489"/>
              <a:gd name="T69" fmla="*/ 70 h 465"/>
              <a:gd name="T70" fmla="*/ 110 w 489"/>
              <a:gd name="T71" fmla="*/ 135 h 465"/>
              <a:gd name="T72" fmla="*/ 115 w 489"/>
              <a:gd name="T73" fmla="*/ 361 h 465"/>
              <a:gd name="T74" fmla="*/ 71 w 489"/>
              <a:gd name="T75" fmla="*/ 427 h 465"/>
              <a:gd name="T76" fmla="*/ 137 w 489"/>
              <a:gd name="T77" fmla="*/ 383 h 465"/>
              <a:gd name="T78" fmla="*/ 115 w 489"/>
              <a:gd name="T79" fmla="*/ 361 h 465"/>
              <a:gd name="T80" fmla="*/ 379 w 489"/>
              <a:gd name="T81" fmla="*/ 367 h 465"/>
              <a:gd name="T82" fmla="*/ 358 w 489"/>
              <a:gd name="T83" fmla="*/ 389 h 465"/>
              <a:gd name="T84" fmla="*/ 423 w 489"/>
              <a:gd name="T85" fmla="*/ 433 h 465"/>
              <a:gd name="T86" fmla="*/ 379 w 489"/>
              <a:gd name="T87" fmla="*/ 367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9" h="465">
                <a:moveTo>
                  <a:pt x="285" y="421"/>
                </a:moveTo>
                <a:lnTo>
                  <a:pt x="204" y="421"/>
                </a:lnTo>
                <a:cubicBezTo>
                  <a:pt x="198" y="421"/>
                  <a:pt x="193" y="426"/>
                  <a:pt x="193" y="432"/>
                </a:cubicBezTo>
                <a:cubicBezTo>
                  <a:pt x="193" y="438"/>
                  <a:pt x="198" y="442"/>
                  <a:pt x="204" y="442"/>
                </a:cubicBezTo>
                <a:lnTo>
                  <a:pt x="285" y="442"/>
                </a:lnTo>
                <a:cubicBezTo>
                  <a:pt x="291" y="442"/>
                  <a:pt x="296" y="438"/>
                  <a:pt x="296" y="432"/>
                </a:cubicBezTo>
                <a:cubicBezTo>
                  <a:pt x="296" y="426"/>
                  <a:pt x="291" y="421"/>
                  <a:pt x="285" y="421"/>
                </a:cubicBezTo>
                <a:close/>
                <a:moveTo>
                  <a:pt x="285" y="388"/>
                </a:moveTo>
                <a:lnTo>
                  <a:pt x="285" y="388"/>
                </a:lnTo>
                <a:lnTo>
                  <a:pt x="204" y="388"/>
                </a:lnTo>
                <a:cubicBezTo>
                  <a:pt x="198" y="388"/>
                  <a:pt x="193" y="393"/>
                  <a:pt x="193" y="399"/>
                </a:cubicBezTo>
                <a:cubicBezTo>
                  <a:pt x="193" y="405"/>
                  <a:pt x="198" y="410"/>
                  <a:pt x="204" y="410"/>
                </a:cubicBezTo>
                <a:lnTo>
                  <a:pt x="285" y="410"/>
                </a:lnTo>
                <a:cubicBezTo>
                  <a:pt x="291" y="410"/>
                  <a:pt x="296" y="405"/>
                  <a:pt x="296" y="399"/>
                </a:cubicBezTo>
                <a:cubicBezTo>
                  <a:pt x="296" y="393"/>
                  <a:pt x="291" y="388"/>
                  <a:pt x="285" y="388"/>
                </a:cubicBezTo>
                <a:close/>
                <a:moveTo>
                  <a:pt x="245" y="465"/>
                </a:moveTo>
                <a:lnTo>
                  <a:pt x="245" y="465"/>
                </a:lnTo>
                <a:lnTo>
                  <a:pt x="280" y="452"/>
                </a:lnTo>
                <a:lnTo>
                  <a:pt x="209" y="452"/>
                </a:lnTo>
                <a:lnTo>
                  <a:pt x="245" y="465"/>
                </a:lnTo>
                <a:close/>
                <a:moveTo>
                  <a:pt x="246" y="124"/>
                </a:moveTo>
                <a:lnTo>
                  <a:pt x="246" y="124"/>
                </a:lnTo>
                <a:lnTo>
                  <a:pt x="243" y="124"/>
                </a:lnTo>
                <a:cubicBezTo>
                  <a:pt x="184" y="124"/>
                  <a:pt x="131" y="173"/>
                  <a:pt x="131" y="232"/>
                </a:cubicBezTo>
                <a:cubicBezTo>
                  <a:pt x="131" y="292"/>
                  <a:pt x="181" y="326"/>
                  <a:pt x="186" y="344"/>
                </a:cubicBezTo>
                <a:cubicBezTo>
                  <a:pt x="191" y="362"/>
                  <a:pt x="186" y="372"/>
                  <a:pt x="199" y="376"/>
                </a:cubicBezTo>
                <a:cubicBezTo>
                  <a:pt x="213" y="380"/>
                  <a:pt x="243" y="379"/>
                  <a:pt x="243" y="379"/>
                </a:cubicBezTo>
                <a:lnTo>
                  <a:pt x="246" y="379"/>
                </a:lnTo>
                <a:cubicBezTo>
                  <a:pt x="246" y="379"/>
                  <a:pt x="277" y="380"/>
                  <a:pt x="290" y="376"/>
                </a:cubicBezTo>
                <a:cubicBezTo>
                  <a:pt x="304" y="372"/>
                  <a:pt x="299" y="362"/>
                  <a:pt x="304" y="344"/>
                </a:cubicBezTo>
                <a:cubicBezTo>
                  <a:pt x="309" y="326"/>
                  <a:pt x="359" y="292"/>
                  <a:pt x="359" y="232"/>
                </a:cubicBezTo>
                <a:cubicBezTo>
                  <a:pt x="359" y="173"/>
                  <a:pt x="305" y="124"/>
                  <a:pt x="246" y="124"/>
                </a:cubicBezTo>
                <a:close/>
                <a:moveTo>
                  <a:pt x="96" y="251"/>
                </a:moveTo>
                <a:lnTo>
                  <a:pt x="96" y="251"/>
                </a:lnTo>
                <a:cubicBezTo>
                  <a:pt x="96" y="243"/>
                  <a:pt x="88" y="236"/>
                  <a:pt x="78" y="236"/>
                </a:cubicBezTo>
                <a:lnTo>
                  <a:pt x="19" y="236"/>
                </a:lnTo>
                <a:cubicBezTo>
                  <a:pt x="9" y="236"/>
                  <a:pt x="0" y="243"/>
                  <a:pt x="0" y="251"/>
                </a:cubicBezTo>
                <a:cubicBezTo>
                  <a:pt x="0" y="260"/>
                  <a:pt x="9" y="267"/>
                  <a:pt x="19" y="267"/>
                </a:cubicBezTo>
                <a:lnTo>
                  <a:pt x="78" y="267"/>
                </a:lnTo>
                <a:cubicBezTo>
                  <a:pt x="88" y="267"/>
                  <a:pt x="96" y="260"/>
                  <a:pt x="96" y="251"/>
                </a:cubicBezTo>
                <a:close/>
                <a:moveTo>
                  <a:pt x="470" y="236"/>
                </a:moveTo>
                <a:lnTo>
                  <a:pt x="470" y="236"/>
                </a:lnTo>
                <a:lnTo>
                  <a:pt x="412" y="236"/>
                </a:lnTo>
                <a:cubicBezTo>
                  <a:pt x="401" y="236"/>
                  <a:pt x="393" y="243"/>
                  <a:pt x="393" y="251"/>
                </a:cubicBezTo>
                <a:cubicBezTo>
                  <a:pt x="393" y="260"/>
                  <a:pt x="401" y="267"/>
                  <a:pt x="412" y="267"/>
                </a:cubicBezTo>
                <a:lnTo>
                  <a:pt x="470" y="267"/>
                </a:lnTo>
                <a:cubicBezTo>
                  <a:pt x="481" y="267"/>
                  <a:pt x="489" y="260"/>
                  <a:pt x="489" y="251"/>
                </a:cubicBezTo>
                <a:cubicBezTo>
                  <a:pt x="489" y="243"/>
                  <a:pt x="481" y="236"/>
                  <a:pt x="470" y="236"/>
                </a:cubicBezTo>
                <a:close/>
                <a:moveTo>
                  <a:pt x="374" y="141"/>
                </a:moveTo>
                <a:lnTo>
                  <a:pt x="374" y="141"/>
                </a:lnTo>
                <a:lnTo>
                  <a:pt x="416" y="100"/>
                </a:lnTo>
                <a:cubicBezTo>
                  <a:pt x="423" y="93"/>
                  <a:pt x="424" y="82"/>
                  <a:pt x="418" y="76"/>
                </a:cubicBezTo>
                <a:cubicBezTo>
                  <a:pt x="412" y="70"/>
                  <a:pt x="402" y="71"/>
                  <a:pt x="394" y="78"/>
                </a:cubicBezTo>
                <a:lnTo>
                  <a:pt x="353" y="120"/>
                </a:lnTo>
                <a:cubicBezTo>
                  <a:pt x="346" y="127"/>
                  <a:pt x="345" y="138"/>
                  <a:pt x="350" y="144"/>
                </a:cubicBezTo>
                <a:cubicBezTo>
                  <a:pt x="356" y="150"/>
                  <a:pt x="367" y="149"/>
                  <a:pt x="374" y="141"/>
                </a:cubicBezTo>
                <a:close/>
                <a:moveTo>
                  <a:pt x="243" y="96"/>
                </a:moveTo>
                <a:lnTo>
                  <a:pt x="243" y="96"/>
                </a:lnTo>
                <a:cubicBezTo>
                  <a:pt x="252" y="96"/>
                  <a:pt x="259" y="87"/>
                  <a:pt x="259" y="77"/>
                </a:cubicBezTo>
                <a:lnTo>
                  <a:pt x="259" y="18"/>
                </a:lnTo>
                <a:cubicBezTo>
                  <a:pt x="259" y="8"/>
                  <a:pt x="252" y="0"/>
                  <a:pt x="243" y="0"/>
                </a:cubicBezTo>
                <a:cubicBezTo>
                  <a:pt x="235" y="0"/>
                  <a:pt x="228" y="8"/>
                  <a:pt x="228" y="18"/>
                </a:cubicBezTo>
                <a:lnTo>
                  <a:pt x="228" y="77"/>
                </a:lnTo>
                <a:cubicBezTo>
                  <a:pt x="228" y="87"/>
                  <a:pt x="235" y="96"/>
                  <a:pt x="243" y="96"/>
                </a:cubicBezTo>
                <a:close/>
                <a:moveTo>
                  <a:pt x="110" y="135"/>
                </a:moveTo>
                <a:lnTo>
                  <a:pt x="110" y="135"/>
                </a:lnTo>
                <a:cubicBezTo>
                  <a:pt x="117" y="143"/>
                  <a:pt x="128" y="144"/>
                  <a:pt x="134" y="138"/>
                </a:cubicBezTo>
                <a:cubicBezTo>
                  <a:pt x="140" y="132"/>
                  <a:pt x="139" y="121"/>
                  <a:pt x="132" y="114"/>
                </a:cubicBezTo>
                <a:lnTo>
                  <a:pt x="90" y="72"/>
                </a:lnTo>
                <a:cubicBezTo>
                  <a:pt x="83" y="65"/>
                  <a:pt x="72" y="64"/>
                  <a:pt x="66" y="70"/>
                </a:cubicBezTo>
                <a:cubicBezTo>
                  <a:pt x="60" y="76"/>
                  <a:pt x="61" y="86"/>
                  <a:pt x="68" y="94"/>
                </a:cubicBezTo>
                <a:lnTo>
                  <a:pt x="110" y="135"/>
                </a:lnTo>
                <a:close/>
                <a:moveTo>
                  <a:pt x="115" y="361"/>
                </a:moveTo>
                <a:lnTo>
                  <a:pt x="115" y="361"/>
                </a:lnTo>
                <a:lnTo>
                  <a:pt x="73" y="403"/>
                </a:lnTo>
                <a:cubicBezTo>
                  <a:pt x="66" y="410"/>
                  <a:pt x="65" y="421"/>
                  <a:pt x="71" y="427"/>
                </a:cubicBezTo>
                <a:cubicBezTo>
                  <a:pt x="77" y="433"/>
                  <a:pt x="88" y="432"/>
                  <a:pt x="95" y="424"/>
                </a:cubicBezTo>
                <a:lnTo>
                  <a:pt x="137" y="383"/>
                </a:lnTo>
                <a:cubicBezTo>
                  <a:pt x="144" y="376"/>
                  <a:pt x="145" y="365"/>
                  <a:pt x="139" y="359"/>
                </a:cubicBezTo>
                <a:cubicBezTo>
                  <a:pt x="133" y="353"/>
                  <a:pt x="122" y="354"/>
                  <a:pt x="115" y="361"/>
                </a:cubicBezTo>
                <a:close/>
                <a:moveTo>
                  <a:pt x="379" y="367"/>
                </a:moveTo>
                <a:lnTo>
                  <a:pt x="379" y="367"/>
                </a:lnTo>
                <a:cubicBezTo>
                  <a:pt x="372" y="360"/>
                  <a:pt x="361" y="359"/>
                  <a:pt x="356" y="365"/>
                </a:cubicBezTo>
                <a:cubicBezTo>
                  <a:pt x="350" y="371"/>
                  <a:pt x="351" y="382"/>
                  <a:pt x="358" y="389"/>
                </a:cubicBezTo>
                <a:lnTo>
                  <a:pt x="399" y="430"/>
                </a:lnTo>
                <a:cubicBezTo>
                  <a:pt x="407" y="438"/>
                  <a:pt x="417" y="439"/>
                  <a:pt x="423" y="433"/>
                </a:cubicBezTo>
                <a:cubicBezTo>
                  <a:pt x="429" y="427"/>
                  <a:pt x="428" y="416"/>
                  <a:pt x="421" y="409"/>
                </a:cubicBezTo>
                <a:lnTo>
                  <a:pt x="379" y="36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18" name="Oval 40"/>
          <p:cNvSpPr>
            <a:spLocks noChangeAspect="1" noChangeArrowheads="1"/>
          </p:cNvSpPr>
          <p:nvPr/>
        </p:nvSpPr>
        <p:spPr bwMode="auto">
          <a:xfrm>
            <a:off x="6597655" y="5256708"/>
            <a:ext cx="144463" cy="146051"/>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19" name="TextBox 23"/>
          <p:cNvSpPr txBox="1">
            <a:spLocks noChangeArrowheads="1"/>
          </p:cNvSpPr>
          <p:nvPr/>
        </p:nvSpPr>
        <p:spPr bwMode="auto">
          <a:xfrm>
            <a:off x="6961189" y="5157192"/>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chemeClr val="accent2"/>
                </a:solidFill>
                <a:latin typeface="微软雅黑" pitchFamily="34" charset="-122"/>
                <a:ea typeface="微软雅黑" pitchFamily="34" charset="-122"/>
              </a:rPr>
              <a:t>兼容性测试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1506"/>
                                        </p:tgtEl>
                                        <p:attrNameLst>
                                          <p:attrName>style.visibility</p:attrName>
                                        </p:attrNameLst>
                                      </p:cBhvr>
                                      <p:to>
                                        <p:strVal val="visible"/>
                                      </p:to>
                                    </p:set>
                                    <p:animEffect transition="in" filter="wipe(down)">
                                      <p:cBhvr>
                                        <p:cTn id="7" dur="500"/>
                                        <p:tgtEl>
                                          <p:spTgt spid="215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Box 31"/>
          <p:cNvSpPr txBox="1">
            <a:spLocks noChangeArrowheads="1"/>
          </p:cNvSpPr>
          <p:nvPr/>
        </p:nvSpPr>
        <p:spPr bwMode="auto">
          <a:xfrm>
            <a:off x="2854327" y="87315"/>
            <a:ext cx="2233288"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4.1</a:t>
            </a:r>
            <a:r>
              <a:rPr lang="zh-CN" altLang="en-US" sz="2800" dirty="0">
                <a:solidFill>
                  <a:schemeClr val="accent2"/>
                </a:solidFill>
                <a:latin typeface="微软雅黑" pitchFamily="34" charset="-122"/>
                <a:ea typeface="微软雅黑" pitchFamily="34" charset="-122"/>
              </a:rPr>
              <a:t> 功能测试</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4</a:t>
            </a:r>
            <a:endParaRPr lang="zh-CN" altLang="en-US">
              <a:solidFill>
                <a:schemeClr val="accent2"/>
              </a:solidFill>
            </a:endParaRPr>
          </a:p>
        </p:txBody>
      </p:sp>
      <p:sp>
        <p:nvSpPr>
          <p:cNvPr id="24" name="TextBox 61"/>
          <p:cNvSpPr txBox="1">
            <a:spLocks noChangeArrowheads="1"/>
          </p:cNvSpPr>
          <p:nvPr/>
        </p:nvSpPr>
        <p:spPr bwMode="auto">
          <a:xfrm>
            <a:off x="816248" y="610121"/>
            <a:ext cx="4896487"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400" dirty="0">
                <a:solidFill>
                  <a:srgbClr val="484849"/>
                </a:solidFill>
                <a:latin typeface="微软雅黑" pitchFamily="34" charset="-122"/>
                <a:ea typeface="微软雅黑" pitchFamily="34" charset="-122"/>
              </a:rPr>
              <a:t>主要测试了如下</a:t>
            </a:r>
            <a:r>
              <a:rPr lang="en-US" altLang="zh-CN" sz="2400" dirty="0">
                <a:solidFill>
                  <a:srgbClr val="484849"/>
                </a:solidFill>
                <a:latin typeface="微软雅黑" pitchFamily="34" charset="-122"/>
                <a:ea typeface="微软雅黑" pitchFamily="34" charset="-122"/>
              </a:rPr>
              <a:t>6</a:t>
            </a:r>
            <a:r>
              <a:rPr lang="zh-CN" altLang="en-US" sz="2400" dirty="0">
                <a:solidFill>
                  <a:srgbClr val="484849"/>
                </a:solidFill>
                <a:latin typeface="微软雅黑" pitchFamily="34" charset="-122"/>
                <a:ea typeface="微软雅黑" pitchFamily="34" charset="-122"/>
              </a:rPr>
              <a:t>个部分的功能：</a:t>
            </a:r>
            <a:endParaRPr lang="en-US" altLang="zh-CN" sz="2400" dirty="0">
              <a:solidFill>
                <a:srgbClr val="484849"/>
              </a:solidFill>
              <a:latin typeface="微软雅黑" pitchFamily="34" charset="-122"/>
              <a:ea typeface="微软雅黑" pitchFamily="34" charset="-122"/>
            </a:endParaRPr>
          </a:p>
        </p:txBody>
      </p:sp>
      <p:sp>
        <p:nvSpPr>
          <p:cNvPr id="26" name="Rectangle 15"/>
          <p:cNvSpPr>
            <a:spLocks noChangeArrowheads="1"/>
          </p:cNvSpPr>
          <p:nvPr/>
        </p:nvSpPr>
        <p:spPr bwMode="auto">
          <a:xfrm>
            <a:off x="1284880" y="5319116"/>
            <a:ext cx="4008437" cy="1366837"/>
          </a:xfrm>
          <a:prstGeom prst="rect">
            <a:avLst/>
          </a:prstGeom>
          <a:solidFill>
            <a:srgbClr val="DADADB"/>
          </a:solidFill>
          <a:ln w="9525">
            <a:solidFill>
              <a:srgbClr val="B5B5B7"/>
            </a:solidFill>
            <a:miter lim="800000"/>
            <a:headEnd/>
            <a:tailEnd/>
          </a:ln>
        </p:spPr>
        <p:txBody>
          <a:bodyPr lIns="91432" tIns="45718" rIns="91432" bIns="45718"/>
          <a:lstStyle/>
          <a:p>
            <a:endParaRPr lang="zh-CN" altLang="en-US"/>
          </a:p>
        </p:txBody>
      </p:sp>
      <p:sp>
        <p:nvSpPr>
          <p:cNvPr id="27" name="Rectangle 11"/>
          <p:cNvSpPr>
            <a:spLocks noChangeArrowheads="1"/>
          </p:cNvSpPr>
          <p:nvPr/>
        </p:nvSpPr>
        <p:spPr bwMode="auto">
          <a:xfrm>
            <a:off x="1284880" y="3493883"/>
            <a:ext cx="4008437" cy="1366839"/>
          </a:xfrm>
          <a:prstGeom prst="rect">
            <a:avLst/>
          </a:prstGeom>
          <a:solidFill>
            <a:srgbClr val="DADADB"/>
          </a:solidFill>
          <a:ln w="9525">
            <a:solidFill>
              <a:srgbClr val="B5B5B7"/>
            </a:solidFill>
            <a:miter lim="800000"/>
            <a:headEnd/>
            <a:tailEnd/>
          </a:ln>
        </p:spPr>
        <p:txBody>
          <a:bodyPr lIns="91432" tIns="45718" rIns="91432" bIns="45718"/>
          <a:lstStyle/>
          <a:p>
            <a:endParaRPr lang="zh-CN" altLang="en-US"/>
          </a:p>
        </p:txBody>
      </p:sp>
      <p:sp>
        <p:nvSpPr>
          <p:cNvPr id="28" name="Rectangle 8"/>
          <p:cNvSpPr>
            <a:spLocks noChangeArrowheads="1"/>
          </p:cNvSpPr>
          <p:nvPr/>
        </p:nvSpPr>
        <p:spPr bwMode="auto">
          <a:xfrm>
            <a:off x="1284880" y="1391015"/>
            <a:ext cx="4008437" cy="1639350"/>
          </a:xfrm>
          <a:prstGeom prst="rect">
            <a:avLst/>
          </a:prstGeom>
          <a:solidFill>
            <a:srgbClr val="DADADB"/>
          </a:solidFill>
          <a:ln w="9525">
            <a:solidFill>
              <a:srgbClr val="B5B5B7"/>
            </a:solidFill>
            <a:miter lim="800000"/>
            <a:headEnd/>
            <a:tailEnd/>
          </a:ln>
        </p:spPr>
        <p:txBody>
          <a:bodyPr lIns="91432" tIns="45718" rIns="91432" bIns="45718"/>
          <a:lstStyle/>
          <a:p>
            <a:endParaRPr lang="zh-CN" altLang="en-US"/>
          </a:p>
        </p:txBody>
      </p:sp>
      <p:sp>
        <p:nvSpPr>
          <p:cNvPr id="29" name="Freeform 6"/>
          <p:cNvSpPr>
            <a:spLocks noChangeArrowheads="1"/>
          </p:cNvSpPr>
          <p:nvPr/>
        </p:nvSpPr>
        <p:spPr bwMode="auto">
          <a:xfrm>
            <a:off x="1202334" y="3319260"/>
            <a:ext cx="82551" cy="468313"/>
          </a:xfrm>
          <a:custGeom>
            <a:avLst/>
            <a:gdLst>
              <a:gd name="T0" fmla="*/ 0 w 102"/>
              <a:gd name="T1" fmla="*/ 0 h 474"/>
              <a:gd name="T2" fmla="*/ 102 w 102"/>
              <a:gd name="T3" fmla="*/ 108 h 474"/>
              <a:gd name="T4" fmla="*/ 102 w 102"/>
              <a:gd name="T5" fmla="*/ 474 h 474"/>
              <a:gd name="T6" fmla="*/ 0 w 102"/>
              <a:gd name="T7" fmla="*/ 366 h 474"/>
              <a:gd name="T8" fmla="*/ 0 w 102"/>
              <a:gd name="T9" fmla="*/ 0 h 474"/>
            </a:gdLst>
            <a:ahLst/>
            <a:cxnLst>
              <a:cxn ang="0">
                <a:pos x="T0" y="T1"/>
              </a:cxn>
              <a:cxn ang="0">
                <a:pos x="T2" y="T3"/>
              </a:cxn>
              <a:cxn ang="0">
                <a:pos x="T4" y="T5"/>
              </a:cxn>
              <a:cxn ang="0">
                <a:pos x="T6" y="T7"/>
              </a:cxn>
              <a:cxn ang="0">
                <a:pos x="T8" y="T9"/>
              </a:cxn>
            </a:cxnLst>
            <a:rect l="0" t="0" r="r" b="b"/>
            <a:pathLst>
              <a:path w="102" h="474">
                <a:moveTo>
                  <a:pt x="0" y="0"/>
                </a:moveTo>
                <a:lnTo>
                  <a:pt x="102" y="108"/>
                </a:lnTo>
                <a:lnTo>
                  <a:pt x="102" y="474"/>
                </a:lnTo>
                <a:lnTo>
                  <a:pt x="0" y="366"/>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30" name="Freeform 7"/>
          <p:cNvSpPr>
            <a:spLocks noChangeArrowheads="1"/>
          </p:cNvSpPr>
          <p:nvPr/>
        </p:nvSpPr>
        <p:spPr bwMode="auto">
          <a:xfrm>
            <a:off x="1202334" y="1237027"/>
            <a:ext cx="82551" cy="469900"/>
          </a:xfrm>
          <a:custGeom>
            <a:avLst/>
            <a:gdLst>
              <a:gd name="T0" fmla="*/ 0 w 102"/>
              <a:gd name="T1" fmla="*/ 0 h 474"/>
              <a:gd name="T2" fmla="*/ 102 w 102"/>
              <a:gd name="T3" fmla="*/ 108 h 474"/>
              <a:gd name="T4" fmla="*/ 102 w 102"/>
              <a:gd name="T5" fmla="*/ 474 h 474"/>
              <a:gd name="T6" fmla="*/ 0 w 102"/>
              <a:gd name="T7" fmla="*/ 366 h 474"/>
              <a:gd name="T8" fmla="*/ 0 w 102"/>
              <a:gd name="T9" fmla="*/ 0 h 474"/>
            </a:gdLst>
            <a:ahLst/>
            <a:cxnLst>
              <a:cxn ang="0">
                <a:pos x="T0" y="T1"/>
              </a:cxn>
              <a:cxn ang="0">
                <a:pos x="T2" y="T3"/>
              </a:cxn>
              <a:cxn ang="0">
                <a:pos x="T4" y="T5"/>
              </a:cxn>
              <a:cxn ang="0">
                <a:pos x="T6" y="T7"/>
              </a:cxn>
              <a:cxn ang="0">
                <a:pos x="T8" y="T9"/>
              </a:cxn>
            </a:cxnLst>
            <a:rect l="0" t="0" r="r" b="b"/>
            <a:pathLst>
              <a:path w="102" h="474">
                <a:moveTo>
                  <a:pt x="0" y="0"/>
                </a:moveTo>
                <a:lnTo>
                  <a:pt x="102" y="108"/>
                </a:lnTo>
                <a:lnTo>
                  <a:pt x="102" y="474"/>
                </a:lnTo>
                <a:lnTo>
                  <a:pt x="0" y="366"/>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31" name="Freeform 9"/>
          <p:cNvSpPr>
            <a:spLocks noChangeArrowheads="1"/>
          </p:cNvSpPr>
          <p:nvPr/>
        </p:nvSpPr>
        <p:spPr bwMode="auto">
          <a:xfrm>
            <a:off x="1202329" y="1148182"/>
            <a:ext cx="2301383" cy="452386"/>
          </a:xfrm>
          <a:custGeom>
            <a:avLst/>
            <a:gdLst>
              <a:gd name="T0" fmla="*/ 0 w 2547"/>
              <a:gd name="T1" fmla="*/ 0 h 366"/>
              <a:gd name="T2" fmla="*/ 2547 w 2547"/>
              <a:gd name="T3" fmla="*/ 0 h 366"/>
              <a:gd name="T4" fmla="*/ 2400 w 2547"/>
              <a:gd name="T5" fmla="*/ 185 h 366"/>
              <a:gd name="T6" fmla="*/ 2547 w 2547"/>
              <a:gd name="T7" fmla="*/ 366 h 366"/>
              <a:gd name="T8" fmla="*/ 0 w 2547"/>
              <a:gd name="T9" fmla="*/ 366 h 366"/>
              <a:gd name="T10" fmla="*/ 0 w 2547"/>
              <a:gd name="T11" fmla="*/ 0 h 366"/>
            </a:gdLst>
            <a:ahLst/>
            <a:cxnLst>
              <a:cxn ang="0">
                <a:pos x="T0" y="T1"/>
              </a:cxn>
              <a:cxn ang="0">
                <a:pos x="T2" y="T3"/>
              </a:cxn>
              <a:cxn ang="0">
                <a:pos x="T4" y="T5"/>
              </a:cxn>
              <a:cxn ang="0">
                <a:pos x="T6" y="T7"/>
              </a:cxn>
              <a:cxn ang="0">
                <a:pos x="T8" y="T9"/>
              </a:cxn>
              <a:cxn ang="0">
                <a:pos x="T10" y="T11"/>
              </a:cxn>
            </a:cxnLst>
            <a:rect l="0" t="0" r="r" b="b"/>
            <a:pathLst>
              <a:path w="2547" h="366">
                <a:moveTo>
                  <a:pt x="0" y="0"/>
                </a:moveTo>
                <a:lnTo>
                  <a:pt x="2547" y="0"/>
                </a:lnTo>
                <a:lnTo>
                  <a:pt x="2400" y="185"/>
                </a:lnTo>
                <a:lnTo>
                  <a:pt x="2547" y="366"/>
                </a:lnTo>
                <a:lnTo>
                  <a:pt x="0" y="366"/>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32" name="Freeform 12"/>
          <p:cNvSpPr>
            <a:spLocks noChangeArrowheads="1"/>
          </p:cNvSpPr>
          <p:nvPr/>
        </p:nvSpPr>
        <p:spPr bwMode="auto">
          <a:xfrm>
            <a:off x="1202330" y="3222478"/>
            <a:ext cx="2301381" cy="458731"/>
          </a:xfrm>
          <a:custGeom>
            <a:avLst/>
            <a:gdLst>
              <a:gd name="T0" fmla="*/ 0 w 2649"/>
              <a:gd name="T1" fmla="*/ 0 h 366"/>
              <a:gd name="T2" fmla="*/ 2649 w 2649"/>
              <a:gd name="T3" fmla="*/ 0 h 366"/>
              <a:gd name="T4" fmla="*/ 2502 w 2649"/>
              <a:gd name="T5" fmla="*/ 186 h 366"/>
              <a:gd name="T6" fmla="*/ 2649 w 2649"/>
              <a:gd name="T7" fmla="*/ 366 h 366"/>
              <a:gd name="T8" fmla="*/ 0 w 2649"/>
              <a:gd name="T9" fmla="*/ 366 h 366"/>
              <a:gd name="T10" fmla="*/ 0 w 2649"/>
              <a:gd name="T11" fmla="*/ 0 h 366"/>
            </a:gdLst>
            <a:ahLst/>
            <a:cxnLst>
              <a:cxn ang="0">
                <a:pos x="T0" y="T1"/>
              </a:cxn>
              <a:cxn ang="0">
                <a:pos x="T2" y="T3"/>
              </a:cxn>
              <a:cxn ang="0">
                <a:pos x="T4" y="T5"/>
              </a:cxn>
              <a:cxn ang="0">
                <a:pos x="T6" y="T7"/>
              </a:cxn>
              <a:cxn ang="0">
                <a:pos x="T8" y="T9"/>
              </a:cxn>
              <a:cxn ang="0">
                <a:pos x="T10" y="T11"/>
              </a:cxn>
            </a:cxnLst>
            <a:rect l="0" t="0" r="r" b="b"/>
            <a:pathLst>
              <a:path w="2649" h="366">
                <a:moveTo>
                  <a:pt x="0" y="0"/>
                </a:moveTo>
                <a:lnTo>
                  <a:pt x="2649" y="0"/>
                </a:lnTo>
                <a:lnTo>
                  <a:pt x="2502" y="186"/>
                </a:lnTo>
                <a:lnTo>
                  <a:pt x="2649" y="366"/>
                </a:lnTo>
                <a:lnTo>
                  <a:pt x="0" y="366"/>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33" name="Freeform 14"/>
          <p:cNvSpPr>
            <a:spLocks noChangeArrowheads="1"/>
          </p:cNvSpPr>
          <p:nvPr/>
        </p:nvSpPr>
        <p:spPr bwMode="auto">
          <a:xfrm>
            <a:off x="1202334" y="5165133"/>
            <a:ext cx="82551" cy="468313"/>
          </a:xfrm>
          <a:custGeom>
            <a:avLst/>
            <a:gdLst>
              <a:gd name="T0" fmla="*/ 0 w 102"/>
              <a:gd name="T1" fmla="*/ 0 h 474"/>
              <a:gd name="T2" fmla="*/ 102 w 102"/>
              <a:gd name="T3" fmla="*/ 108 h 474"/>
              <a:gd name="T4" fmla="*/ 102 w 102"/>
              <a:gd name="T5" fmla="*/ 474 h 474"/>
              <a:gd name="T6" fmla="*/ 0 w 102"/>
              <a:gd name="T7" fmla="*/ 366 h 474"/>
              <a:gd name="T8" fmla="*/ 0 w 102"/>
              <a:gd name="T9" fmla="*/ 0 h 474"/>
            </a:gdLst>
            <a:ahLst/>
            <a:cxnLst>
              <a:cxn ang="0">
                <a:pos x="T0" y="T1"/>
              </a:cxn>
              <a:cxn ang="0">
                <a:pos x="T2" y="T3"/>
              </a:cxn>
              <a:cxn ang="0">
                <a:pos x="T4" y="T5"/>
              </a:cxn>
              <a:cxn ang="0">
                <a:pos x="T6" y="T7"/>
              </a:cxn>
              <a:cxn ang="0">
                <a:pos x="T8" y="T9"/>
              </a:cxn>
            </a:cxnLst>
            <a:rect l="0" t="0" r="r" b="b"/>
            <a:pathLst>
              <a:path w="102" h="474">
                <a:moveTo>
                  <a:pt x="0" y="0"/>
                </a:moveTo>
                <a:lnTo>
                  <a:pt x="102" y="108"/>
                </a:lnTo>
                <a:lnTo>
                  <a:pt x="102" y="474"/>
                </a:lnTo>
                <a:lnTo>
                  <a:pt x="0" y="366"/>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34" name="Freeform 16"/>
          <p:cNvSpPr>
            <a:spLocks noChangeArrowheads="1"/>
          </p:cNvSpPr>
          <p:nvPr/>
        </p:nvSpPr>
        <p:spPr bwMode="auto">
          <a:xfrm>
            <a:off x="1202331" y="5058769"/>
            <a:ext cx="2301380" cy="468315"/>
          </a:xfrm>
          <a:custGeom>
            <a:avLst/>
            <a:gdLst>
              <a:gd name="T0" fmla="*/ 0 w 2649"/>
              <a:gd name="T1" fmla="*/ 0 h 366"/>
              <a:gd name="T2" fmla="*/ 2649 w 2649"/>
              <a:gd name="T3" fmla="*/ 0 h 366"/>
              <a:gd name="T4" fmla="*/ 2502 w 2649"/>
              <a:gd name="T5" fmla="*/ 186 h 366"/>
              <a:gd name="T6" fmla="*/ 2649 w 2649"/>
              <a:gd name="T7" fmla="*/ 366 h 366"/>
              <a:gd name="T8" fmla="*/ 0 w 2649"/>
              <a:gd name="T9" fmla="*/ 366 h 366"/>
              <a:gd name="T10" fmla="*/ 0 w 2649"/>
              <a:gd name="T11" fmla="*/ 0 h 366"/>
            </a:gdLst>
            <a:ahLst/>
            <a:cxnLst>
              <a:cxn ang="0">
                <a:pos x="T0" y="T1"/>
              </a:cxn>
              <a:cxn ang="0">
                <a:pos x="T2" y="T3"/>
              </a:cxn>
              <a:cxn ang="0">
                <a:pos x="T4" y="T5"/>
              </a:cxn>
              <a:cxn ang="0">
                <a:pos x="T6" y="T7"/>
              </a:cxn>
              <a:cxn ang="0">
                <a:pos x="T8" y="T9"/>
              </a:cxn>
              <a:cxn ang="0">
                <a:pos x="T10" y="T11"/>
              </a:cxn>
            </a:cxnLst>
            <a:rect l="0" t="0" r="r" b="b"/>
            <a:pathLst>
              <a:path w="2649" h="366">
                <a:moveTo>
                  <a:pt x="0" y="0"/>
                </a:moveTo>
                <a:lnTo>
                  <a:pt x="2649" y="0"/>
                </a:lnTo>
                <a:lnTo>
                  <a:pt x="2502" y="186"/>
                </a:lnTo>
                <a:lnTo>
                  <a:pt x="2649" y="366"/>
                </a:lnTo>
                <a:lnTo>
                  <a:pt x="0" y="366"/>
                </a:lnTo>
                <a:lnTo>
                  <a:pt x="0"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35" name="TextBox 13"/>
          <p:cNvSpPr txBox="1">
            <a:spLocks noChangeArrowheads="1"/>
          </p:cNvSpPr>
          <p:nvPr/>
        </p:nvSpPr>
        <p:spPr bwMode="auto">
          <a:xfrm>
            <a:off x="1349402" y="1160184"/>
            <a:ext cx="2031309"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zh-CN" altLang="en-US" sz="2400" dirty="0">
                <a:solidFill>
                  <a:schemeClr val="accent2"/>
                </a:solidFill>
                <a:latin typeface="微软雅黑" pitchFamily="34" charset="-122"/>
                <a:ea typeface="微软雅黑" pitchFamily="34" charset="-122"/>
              </a:rPr>
              <a:t>注册登录功能</a:t>
            </a:r>
          </a:p>
        </p:txBody>
      </p:sp>
      <p:sp>
        <p:nvSpPr>
          <p:cNvPr id="36" name="TextBox 14"/>
          <p:cNvSpPr txBox="1">
            <a:spLocks noChangeArrowheads="1"/>
          </p:cNvSpPr>
          <p:nvPr/>
        </p:nvSpPr>
        <p:spPr bwMode="auto">
          <a:xfrm>
            <a:off x="1337365" y="3246185"/>
            <a:ext cx="2031309"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zh-CN" altLang="en-US" sz="2400" dirty="0">
                <a:solidFill>
                  <a:schemeClr val="accent2"/>
                </a:solidFill>
                <a:latin typeface="微软雅黑" pitchFamily="34" charset="-122"/>
                <a:ea typeface="微软雅黑" pitchFamily="34" charset="-122"/>
              </a:rPr>
              <a:t>消息发送接收</a:t>
            </a:r>
          </a:p>
        </p:txBody>
      </p:sp>
      <p:sp>
        <p:nvSpPr>
          <p:cNvPr id="37" name="TextBox 15"/>
          <p:cNvSpPr txBox="1">
            <a:spLocks noChangeArrowheads="1"/>
          </p:cNvSpPr>
          <p:nvPr/>
        </p:nvSpPr>
        <p:spPr bwMode="auto">
          <a:xfrm>
            <a:off x="1337364" y="5060723"/>
            <a:ext cx="2031309"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zh-CN" altLang="en-US" sz="2400" dirty="0">
                <a:solidFill>
                  <a:schemeClr val="accent2"/>
                </a:solidFill>
                <a:latin typeface="微软雅黑" pitchFamily="34" charset="-122"/>
                <a:ea typeface="微软雅黑" pitchFamily="34" charset="-122"/>
              </a:rPr>
              <a:t>离线消息显示</a:t>
            </a:r>
          </a:p>
        </p:txBody>
      </p:sp>
      <p:sp>
        <p:nvSpPr>
          <p:cNvPr id="38" name="TextBox 16"/>
          <p:cNvSpPr txBox="1">
            <a:spLocks noChangeArrowheads="1"/>
          </p:cNvSpPr>
          <p:nvPr/>
        </p:nvSpPr>
        <p:spPr bwMode="auto">
          <a:xfrm>
            <a:off x="1476967" y="1706930"/>
            <a:ext cx="3671888" cy="1323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b="1" dirty="0">
                <a:solidFill>
                  <a:schemeClr val="accent1"/>
                </a:solidFill>
                <a:latin typeface="微软雅黑" pitchFamily="34" charset="-122"/>
                <a:ea typeface="微软雅黑" pitchFamily="34" charset="-122"/>
              </a:rPr>
              <a:t>测试结果：</a:t>
            </a:r>
            <a:endParaRPr lang="en-US" altLang="zh-CN" sz="1600" b="1" dirty="0">
              <a:solidFill>
                <a:schemeClr val="accent1"/>
              </a:solidFill>
              <a:latin typeface="微软雅黑" pitchFamily="34" charset="-122"/>
              <a:ea typeface="微软雅黑" pitchFamily="34" charset="-122"/>
            </a:endParaRPr>
          </a:p>
          <a:p>
            <a:r>
              <a:rPr lang="zh-CN" altLang="en-US" sz="1600" dirty="0">
                <a:solidFill>
                  <a:schemeClr val="accent1"/>
                </a:solidFill>
                <a:latin typeface="微软雅黑" pitchFamily="34" charset="-122"/>
                <a:ea typeface="微软雅黑" pitchFamily="34" charset="-122"/>
              </a:rPr>
              <a:t>能正常注册用户名，重复注册同一个用户名会提示注册失败。注册成功后会自动跳转到登录页面，登录成功之后会进入系统主页面</a:t>
            </a:r>
          </a:p>
        </p:txBody>
      </p:sp>
      <p:sp>
        <p:nvSpPr>
          <p:cNvPr id="39" name="TextBox 17"/>
          <p:cNvSpPr txBox="1">
            <a:spLocks noChangeArrowheads="1"/>
          </p:cNvSpPr>
          <p:nvPr/>
        </p:nvSpPr>
        <p:spPr bwMode="auto">
          <a:xfrm>
            <a:off x="1476967" y="3782807"/>
            <a:ext cx="3671888" cy="1077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1600" b="1" dirty="0">
                <a:solidFill>
                  <a:schemeClr val="accent1"/>
                </a:solidFill>
                <a:latin typeface="微软雅黑" pitchFamily="34" charset="-122"/>
                <a:ea typeface="微软雅黑" pitchFamily="34" charset="-122"/>
              </a:rPr>
              <a:t>测试结果：</a:t>
            </a:r>
            <a:endParaRPr lang="en-US" altLang="zh-CN" sz="1600" b="1" dirty="0">
              <a:solidFill>
                <a:schemeClr val="accent1"/>
              </a:solidFill>
              <a:latin typeface="微软雅黑" pitchFamily="34" charset="-122"/>
              <a:ea typeface="微软雅黑" pitchFamily="34" charset="-122"/>
            </a:endParaRPr>
          </a:p>
          <a:p>
            <a:r>
              <a:rPr lang="zh-CN" altLang="en-US" sz="1600" dirty="0">
                <a:solidFill>
                  <a:schemeClr val="accent1"/>
                </a:solidFill>
                <a:latin typeface="微软雅黑" pitchFamily="34" charset="-122"/>
                <a:ea typeface="微软雅黑" pitchFamily="34" charset="-122"/>
              </a:rPr>
              <a:t>可以正常发送和接收文本和图片消息，支持私聊和群聊两种聊天模式，支持多图片上传并发送</a:t>
            </a:r>
          </a:p>
        </p:txBody>
      </p:sp>
      <p:sp>
        <p:nvSpPr>
          <p:cNvPr id="40" name="TextBox 18"/>
          <p:cNvSpPr txBox="1">
            <a:spLocks noChangeArrowheads="1"/>
          </p:cNvSpPr>
          <p:nvPr/>
        </p:nvSpPr>
        <p:spPr bwMode="auto">
          <a:xfrm>
            <a:off x="1476967" y="5612809"/>
            <a:ext cx="3671888" cy="830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b="1" dirty="0">
                <a:solidFill>
                  <a:schemeClr val="accent1"/>
                </a:solidFill>
                <a:latin typeface="微软雅黑" pitchFamily="34" charset="-122"/>
                <a:ea typeface="微软雅黑" pitchFamily="34" charset="-122"/>
              </a:rPr>
              <a:t>测试结果：</a:t>
            </a:r>
            <a:endParaRPr lang="en-US" altLang="zh-CN" sz="1600" b="1" dirty="0">
              <a:solidFill>
                <a:schemeClr val="accent1"/>
              </a:solidFill>
              <a:latin typeface="微软雅黑" pitchFamily="34" charset="-122"/>
              <a:ea typeface="微软雅黑" pitchFamily="34" charset="-122"/>
            </a:endParaRPr>
          </a:p>
          <a:p>
            <a:r>
              <a:rPr lang="zh-CN" altLang="en-US" sz="1600" dirty="0">
                <a:solidFill>
                  <a:schemeClr val="accent1"/>
                </a:solidFill>
                <a:latin typeface="微软雅黑" pitchFamily="34" charset="-122"/>
                <a:ea typeface="微软雅黑" pitchFamily="34" charset="-122"/>
              </a:rPr>
              <a:t>可以发送离线消息，待离线用户重新上线可以自动加载离线消息显示</a:t>
            </a:r>
          </a:p>
        </p:txBody>
      </p:sp>
      <p:sp>
        <p:nvSpPr>
          <p:cNvPr id="41" name="Rectangle 15"/>
          <p:cNvSpPr>
            <a:spLocks noChangeArrowheads="1"/>
          </p:cNvSpPr>
          <p:nvPr/>
        </p:nvSpPr>
        <p:spPr bwMode="auto">
          <a:xfrm>
            <a:off x="6456040" y="5324398"/>
            <a:ext cx="4008437" cy="1366837"/>
          </a:xfrm>
          <a:prstGeom prst="rect">
            <a:avLst/>
          </a:prstGeom>
          <a:solidFill>
            <a:srgbClr val="DADADB"/>
          </a:solidFill>
          <a:ln w="9525">
            <a:solidFill>
              <a:srgbClr val="B5B5B7"/>
            </a:solidFill>
            <a:miter lim="800000"/>
            <a:headEnd/>
            <a:tailEnd/>
          </a:ln>
        </p:spPr>
        <p:txBody>
          <a:bodyPr lIns="91432" tIns="45718" rIns="91432" bIns="45718"/>
          <a:lstStyle/>
          <a:p>
            <a:endParaRPr lang="zh-CN" altLang="en-US"/>
          </a:p>
        </p:txBody>
      </p:sp>
      <p:sp>
        <p:nvSpPr>
          <p:cNvPr id="42" name="Rectangle 11"/>
          <p:cNvSpPr>
            <a:spLocks noChangeArrowheads="1"/>
          </p:cNvSpPr>
          <p:nvPr/>
        </p:nvSpPr>
        <p:spPr bwMode="auto">
          <a:xfrm>
            <a:off x="6456040" y="3502321"/>
            <a:ext cx="4008437" cy="1366839"/>
          </a:xfrm>
          <a:prstGeom prst="rect">
            <a:avLst/>
          </a:prstGeom>
          <a:solidFill>
            <a:srgbClr val="DADADB"/>
          </a:solidFill>
          <a:ln w="9525">
            <a:solidFill>
              <a:srgbClr val="B5B5B7"/>
            </a:solidFill>
            <a:miter lim="800000"/>
            <a:headEnd/>
            <a:tailEnd/>
          </a:ln>
        </p:spPr>
        <p:txBody>
          <a:bodyPr lIns="91432" tIns="45718" rIns="91432" bIns="45718"/>
          <a:lstStyle/>
          <a:p>
            <a:endParaRPr lang="zh-CN" altLang="en-US"/>
          </a:p>
        </p:txBody>
      </p:sp>
      <p:sp>
        <p:nvSpPr>
          <p:cNvPr id="43" name="Rectangle 8"/>
          <p:cNvSpPr>
            <a:spLocks noChangeArrowheads="1"/>
          </p:cNvSpPr>
          <p:nvPr/>
        </p:nvSpPr>
        <p:spPr bwMode="auto">
          <a:xfrm>
            <a:off x="6456040" y="1399453"/>
            <a:ext cx="4008437" cy="1630912"/>
          </a:xfrm>
          <a:prstGeom prst="rect">
            <a:avLst/>
          </a:prstGeom>
          <a:solidFill>
            <a:srgbClr val="DADADB"/>
          </a:solidFill>
          <a:ln w="9525">
            <a:solidFill>
              <a:srgbClr val="B5B5B7"/>
            </a:solidFill>
            <a:miter lim="800000"/>
            <a:headEnd/>
            <a:tailEnd/>
          </a:ln>
        </p:spPr>
        <p:txBody>
          <a:bodyPr lIns="91432" tIns="45718" rIns="91432" bIns="45718"/>
          <a:lstStyle/>
          <a:p>
            <a:endParaRPr lang="zh-CN" altLang="en-US"/>
          </a:p>
        </p:txBody>
      </p:sp>
      <p:sp>
        <p:nvSpPr>
          <p:cNvPr id="44" name="Freeform 6"/>
          <p:cNvSpPr>
            <a:spLocks noChangeArrowheads="1"/>
          </p:cNvSpPr>
          <p:nvPr/>
        </p:nvSpPr>
        <p:spPr bwMode="auto">
          <a:xfrm>
            <a:off x="6373494" y="3327698"/>
            <a:ext cx="82551" cy="468313"/>
          </a:xfrm>
          <a:custGeom>
            <a:avLst/>
            <a:gdLst>
              <a:gd name="T0" fmla="*/ 0 w 102"/>
              <a:gd name="T1" fmla="*/ 0 h 474"/>
              <a:gd name="T2" fmla="*/ 102 w 102"/>
              <a:gd name="T3" fmla="*/ 108 h 474"/>
              <a:gd name="T4" fmla="*/ 102 w 102"/>
              <a:gd name="T5" fmla="*/ 474 h 474"/>
              <a:gd name="T6" fmla="*/ 0 w 102"/>
              <a:gd name="T7" fmla="*/ 366 h 474"/>
              <a:gd name="T8" fmla="*/ 0 w 102"/>
              <a:gd name="T9" fmla="*/ 0 h 474"/>
            </a:gdLst>
            <a:ahLst/>
            <a:cxnLst>
              <a:cxn ang="0">
                <a:pos x="T0" y="T1"/>
              </a:cxn>
              <a:cxn ang="0">
                <a:pos x="T2" y="T3"/>
              </a:cxn>
              <a:cxn ang="0">
                <a:pos x="T4" y="T5"/>
              </a:cxn>
              <a:cxn ang="0">
                <a:pos x="T6" y="T7"/>
              </a:cxn>
              <a:cxn ang="0">
                <a:pos x="T8" y="T9"/>
              </a:cxn>
            </a:cxnLst>
            <a:rect l="0" t="0" r="r" b="b"/>
            <a:pathLst>
              <a:path w="102" h="474">
                <a:moveTo>
                  <a:pt x="0" y="0"/>
                </a:moveTo>
                <a:lnTo>
                  <a:pt x="102" y="108"/>
                </a:lnTo>
                <a:lnTo>
                  <a:pt x="102" y="474"/>
                </a:lnTo>
                <a:lnTo>
                  <a:pt x="0" y="366"/>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45" name="Freeform 7"/>
          <p:cNvSpPr>
            <a:spLocks noChangeArrowheads="1"/>
          </p:cNvSpPr>
          <p:nvPr/>
        </p:nvSpPr>
        <p:spPr bwMode="auto">
          <a:xfrm>
            <a:off x="6373494" y="1245465"/>
            <a:ext cx="82551" cy="469900"/>
          </a:xfrm>
          <a:custGeom>
            <a:avLst/>
            <a:gdLst>
              <a:gd name="T0" fmla="*/ 0 w 102"/>
              <a:gd name="T1" fmla="*/ 0 h 474"/>
              <a:gd name="T2" fmla="*/ 102 w 102"/>
              <a:gd name="T3" fmla="*/ 108 h 474"/>
              <a:gd name="T4" fmla="*/ 102 w 102"/>
              <a:gd name="T5" fmla="*/ 474 h 474"/>
              <a:gd name="T6" fmla="*/ 0 w 102"/>
              <a:gd name="T7" fmla="*/ 366 h 474"/>
              <a:gd name="T8" fmla="*/ 0 w 102"/>
              <a:gd name="T9" fmla="*/ 0 h 474"/>
            </a:gdLst>
            <a:ahLst/>
            <a:cxnLst>
              <a:cxn ang="0">
                <a:pos x="T0" y="T1"/>
              </a:cxn>
              <a:cxn ang="0">
                <a:pos x="T2" y="T3"/>
              </a:cxn>
              <a:cxn ang="0">
                <a:pos x="T4" y="T5"/>
              </a:cxn>
              <a:cxn ang="0">
                <a:pos x="T6" y="T7"/>
              </a:cxn>
              <a:cxn ang="0">
                <a:pos x="T8" y="T9"/>
              </a:cxn>
            </a:cxnLst>
            <a:rect l="0" t="0" r="r" b="b"/>
            <a:pathLst>
              <a:path w="102" h="474">
                <a:moveTo>
                  <a:pt x="0" y="0"/>
                </a:moveTo>
                <a:lnTo>
                  <a:pt x="102" y="108"/>
                </a:lnTo>
                <a:lnTo>
                  <a:pt x="102" y="474"/>
                </a:lnTo>
                <a:lnTo>
                  <a:pt x="0" y="366"/>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46" name="Freeform 9"/>
          <p:cNvSpPr>
            <a:spLocks noChangeArrowheads="1"/>
          </p:cNvSpPr>
          <p:nvPr/>
        </p:nvSpPr>
        <p:spPr bwMode="auto">
          <a:xfrm>
            <a:off x="6373489" y="1148182"/>
            <a:ext cx="2890864" cy="460823"/>
          </a:xfrm>
          <a:custGeom>
            <a:avLst/>
            <a:gdLst>
              <a:gd name="T0" fmla="*/ 0 w 2547"/>
              <a:gd name="T1" fmla="*/ 0 h 366"/>
              <a:gd name="T2" fmla="*/ 2547 w 2547"/>
              <a:gd name="T3" fmla="*/ 0 h 366"/>
              <a:gd name="T4" fmla="*/ 2400 w 2547"/>
              <a:gd name="T5" fmla="*/ 185 h 366"/>
              <a:gd name="T6" fmla="*/ 2547 w 2547"/>
              <a:gd name="T7" fmla="*/ 366 h 366"/>
              <a:gd name="T8" fmla="*/ 0 w 2547"/>
              <a:gd name="T9" fmla="*/ 366 h 366"/>
              <a:gd name="T10" fmla="*/ 0 w 2547"/>
              <a:gd name="T11" fmla="*/ 0 h 366"/>
            </a:gdLst>
            <a:ahLst/>
            <a:cxnLst>
              <a:cxn ang="0">
                <a:pos x="T0" y="T1"/>
              </a:cxn>
              <a:cxn ang="0">
                <a:pos x="T2" y="T3"/>
              </a:cxn>
              <a:cxn ang="0">
                <a:pos x="T4" y="T5"/>
              </a:cxn>
              <a:cxn ang="0">
                <a:pos x="T6" y="T7"/>
              </a:cxn>
              <a:cxn ang="0">
                <a:pos x="T8" y="T9"/>
              </a:cxn>
              <a:cxn ang="0">
                <a:pos x="T10" y="T11"/>
              </a:cxn>
            </a:cxnLst>
            <a:rect l="0" t="0" r="r" b="b"/>
            <a:pathLst>
              <a:path w="2547" h="366">
                <a:moveTo>
                  <a:pt x="0" y="0"/>
                </a:moveTo>
                <a:lnTo>
                  <a:pt x="2547" y="0"/>
                </a:lnTo>
                <a:lnTo>
                  <a:pt x="2400" y="185"/>
                </a:lnTo>
                <a:lnTo>
                  <a:pt x="2547" y="366"/>
                </a:lnTo>
                <a:lnTo>
                  <a:pt x="0" y="366"/>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47" name="Freeform 12"/>
          <p:cNvSpPr>
            <a:spLocks noChangeArrowheads="1"/>
          </p:cNvSpPr>
          <p:nvPr/>
        </p:nvSpPr>
        <p:spPr bwMode="auto">
          <a:xfrm>
            <a:off x="6373490" y="3222478"/>
            <a:ext cx="2890863" cy="467169"/>
          </a:xfrm>
          <a:custGeom>
            <a:avLst/>
            <a:gdLst>
              <a:gd name="T0" fmla="*/ 0 w 2649"/>
              <a:gd name="T1" fmla="*/ 0 h 366"/>
              <a:gd name="T2" fmla="*/ 2649 w 2649"/>
              <a:gd name="T3" fmla="*/ 0 h 366"/>
              <a:gd name="T4" fmla="*/ 2502 w 2649"/>
              <a:gd name="T5" fmla="*/ 186 h 366"/>
              <a:gd name="T6" fmla="*/ 2649 w 2649"/>
              <a:gd name="T7" fmla="*/ 366 h 366"/>
              <a:gd name="T8" fmla="*/ 0 w 2649"/>
              <a:gd name="T9" fmla="*/ 366 h 366"/>
              <a:gd name="T10" fmla="*/ 0 w 2649"/>
              <a:gd name="T11" fmla="*/ 0 h 366"/>
            </a:gdLst>
            <a:ahLst/>
            <a:cxnLst>
              <a:cxn ang="0">
                <a:pos x="T0" y="T1"/>
              </a:cxn>
              <a:cxn ang="0">
                <a:pos x="T2" y="T3"/>
              </a:cxn>
              <a:cxn ang="0">
                <a:pos x="T4" y="T5"/>
              </a:cxn>
              <a:cxn ang="0">
                <a:pos x="T6" y="T7"/>
              </a:cxn>
              <a:cxn ang="0">
                <a:pos x="T8" y="T9"/>
              </a:cxn>
              <a:cxn ang="0">
                <a:pos x="T10" y="T11"/>
              </a:cxn>
            </a:cxnLst>
            <a:rect l="0" t="0" r="r" b="b"/>
            <a:pathLst>
              <a:path w="2649" h="366">
                <a:moveTo>
                  <a:pt x="0" y="0"/>
                </a:moveTo>
                <a:lnTo>
                  <a:pt x="2649" y="0"/>
                </a:lnTo>
                <a:lnTo>
                  <a:pt x="2502" y="186"/>
                </a:lnTo>
                <a:lnTo>
                  <a:pt x="2649" y="366"/>
                </a:lnTo>
                <a:lnTo>
                  <a:pt x="0" y="366"/>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48" name="Freeform 14"/>
          <p:cNvSpPr>
            <a:spLocks noChangeArrowheads="1"/>
          </p:cNvSpPr>
          <p:nvPr/>
        </p:nvSpPr>
        <p:spPr bwMode="auto">
          <a:xfrm>
            <a:off x="6373494" y="5170415"/>
            <a:ext cx="82551" cy="468313"/>
          </a:xfrm>
          <a:custGeom>
            <a:avLst/>
            <a:gdLst>
              <a:gd name="T0" fmla="*/ 0 w 102"/>
              <a:gd name="T1" fmla="*/ 0 h 474"/>
              <a:gd name="T2" fmla="*/ 102 w 102"/>
              <a:gd name="T3" fmla="*/ 108 h 474"/>
              <a:gd name="T4" fmla="*/ 102 w 102"/>
              <a:gd name="T5" fmla="*/ 474 h 474"/>
              <a:gd name="T6" fmla="*/ 0 w 102"/>
              <a:gd name="T7" fmla="*/ 366 h 474"/>
              <a:gd name="T8" fmla="*/ 0 w 102"/>
              <a:gd name="T9" fmla="*/ 0 h 474"/>
            </a:gdLst>
            <a:ahLst/>
            <a:cxnLst>
              <a:cxn ang="0">
                <a:pos x="T0" y="T1"/>
              </a:cxn>
              <a:cxn ang="0">
                <a:pos x="T2" y="T3"/>
              </a:cxn>
              <a:cxn ang="0">
                <a:pos x="T4" y="T5"/>
              </a:cxn>
              <a:cxn ang="0">
                <a:pos x="T6" y="T7"/>
              </a:cxn>
              <a:cxn ang="0">
                <a:pos x="T8" y="T9"/>
              </a:cxn>
            </a:cxnLst>
            <a:rect l="0" t="0" r="r" b="b"/>
            <a:pathLst>
              <a:path w="102" h="474">
                <a:moveTo>
                  <a:pt x="0" y="0"/>
                </a:moveTo>
                <a:lnTo>
                  <a:pt x="102" y="108"/>
                </a:lnTo>
                <a:lnTo>
                  <a:pt x="102" y="474"/>
                </a:lnTo>
                <a:lnTo>
                  <a:pt x="0" y="366"/>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49" name="Freeform 16"/>
          <p:cNvSpPr>
            <a:spLocks noChangeArrowheads="1"/>
          </p:cNvSpPr>
          <p:nvPr/>
        </p:nvSpPr>
        <p:spPr bwMode="auto">
          <a:xfrm>
            <a:off x="6373491" y="5058769"/>
            <a:ext cx="2890862" cy="473597"/>
          </a:xfrm>
          <a:custGeom>
            <a:avLst/>
            <a:gdLst>
              <a:gd name="T0" fmla="*/ 0 w 2649"/>
              <a:gd name="T1" fmla="*/ 0 h 366"/>
              <a:gd name="T2" fmla="*/ 2649 w 2649"/>
              <a:gd name="T3" fmla="*/ 0 h 366"/>
              <a:gd name="T4" fmla="*/ 2502 w 2649"/>
              <a:gd name="T5" fmla="*/ 186 h 366"/>
              <a:gd name="T6" fmla="*/ 2649 w 2649"/>
              <a:gd name="T7" fmla="*/ 366 h 366"/>
              <a:gd name="T8" fmla="*/ 0 w 2649"/>
              <a:gd name="T9" fmla="*/ 366 h 366"/>
              <a:gd name="T10" fmla="*/ 0 w 2649"/>
              <a:gd name="T11" fmla="*/ 0 h 366"/>
            </a:gdLst>
            <a:ahLst/>
            <a:cxnLst>
              <a:cxn ang="0">
                <a:pos x="T0" y="T1"/>
              </a:cxn>
              <a:cxn ang="0">
                <a:pos x="T2" y="T3"/>
              </a:cxn>
              <a:cxn ang="0">
                <a:pos x="T4" y="T5"/>
              </a:cxn>
              <a:cxn ang="0">
                <a:pos x="T6" y="T7"/>
              </a:cxn>
              <a:cxn ang="0">
                <a:pos x="T8" y="T9"/>
              </a:cxn>
              <a:cxn ang="0">
                <a:pos x="T10" y="T11"/>
              </a:cxn>
            </a:cxnLst>
            <a:rect l="0" t="0" r="r" b="b"/>
            <a:pathLst>
              <a:path w="2649" h="366">
                <a:moveTo>
                  <a:pt x="0" y="0"/>
                </a:moveTo>
                <a:lnTo>
                  <a:pt x="2649" y="0"/>
                </a:lnTo>
                <a:lnTo>
                  <a:pt x="2502" y="186"/>
                </a:lnTo>
                <a:lnTo>
                  <a:pt x="2649" y="366"/>
                </a:lnTo>
                <a:lnTo>
                  <a:pt x="0" y="366"/>
                </a:lnTo>
                <a:lnTo>
                  <a:pt x="0"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50" name="TextBox 13"/>
          <p:cNvSpPr txBox="1">
            <a:spLocks noChangeArrowheads="1"/>
          </p:cNvSpPr>
          <p:nvPr/>
        </p:nvSpPr>
        <p:spPr bwMode="auto">
          <a:xfrm>
            <a:off x="6520562" y="1160184"/>
            <a:ext cx="2031309"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zh-CN" altLang="en-US" sz="2400" dirty="0">
                <a:solidFill>
                  <a:schemeClr val="accent2"/>
                </a:solidFill>
                <a:latin typeface="微软雅黑" pitchFamily="34" charset="-122"/>
                <a:ea typeface="微软雅黑" pitchFamily="34" charset="-122"/>
              </a:rPr>
              <a:t>头像更新功能</a:t>
            </a:r>
          </a:p>
        </p:txBody>
      </p:sp>
      <p:sp>
        <p:nvSpPr>
          <p:cNvPr id="51" name="TextBox 14"/>
          <p:cNvSpPr txBox="1">
            <a:spLocks noChangeArrowheads="1"/>
          </p:cNvSpPr>
          <p:nvPr/>
        </p:nvSpPr>
        <p:spPr bwMode="auto">
          <a:xfrm>
            <a:off x="6538591" y="3255742"/>
            <a:ext cx="2339086"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zh-CN" altLang="en-US" sz="2400" dirty="0">
                <a:solidFill>
                  <a:schemeClr val="accent2"/>
                </a:solidFill>
                <a:latin typeface="微软雅黑" pitchFamily="34" charset="-122"/>
                <a:ea typeface="微软雅黑" pitchFamily="34" charset="-122"/>
              </a:rPr>
              <a:t>联系人列表显示</a:t>
            </a:r>
          </a:p>
        </p:txBody>
      </p:sp>
      <p:sp>
        <p:nvSpPr>
          <p:cNvPr id="52" name="TextBox 15"/>
          <p:cNvSpPr txBox="1">
            <a:spLocks noChangeArrowheads="1"/>
          </p:cNvSpPr>
          <p:nvPr/>
        </p:nvSpPr>
        <p:spPr bwMode="auto">
          <a:xfrm>
            <a:off x="6537211" y="5073249"/>
            <a:ext cx="1723533"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zh-CN" altLang="en-US" sz="2400" dirty="0">
                <a:solidFill>
                  <a:schemeClr val="accent2"/>
                </a:solidFill>
                <a:latin typeface="微软雅黑" pitchFamily="34" charset="-122"/>
                <a:ea typeface="微软雅黑" pitchFamily="34" charset="-122"/>
              </a:rPr>
              <a:t>敏感词过滤</a:t>
            </a:r>
          </a:p>
        </p:txBody>
      </p:sp>
      <p:sp>
        <p:nvSpPr>
          <p:cNvPr id="53" name="TextBox 16"/>
          <p:cNvSpPr txBox="1">
            <a:spLocks noChangeArrowheads="1"/>
          </p:cNvSpPr>
          <p:nvPr/>
        </p:nvSpPr>
        <p:spPr bwMode="auto">
          <a:xfrm>
            <a:off x="6648127" y="1715368"/>
            <a:ext cx="3671888" cy="1077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b="1" dirty="0">
                <a:solidFill>
                  <a:schemeClr val="accent1"/>
                </a:solidFill>
                <a:latin typeface="微软雅黑" pitchFamily="34" charset="-122"/>
                <a:ea typeface="微软雅黑" pitchFamily="34" charset="-122"/>
              </a:rPr>
              <a:t>测试结果：</a:t>
            </a:r>
            <a:endParaRPr lang="en-US" altLang="zh-CN" sz="1600" b="1" dirty="0">
              <a:solidFill>
                <a:schemeClr val="accent1"/>
              </a:solidFill>
              <a:latin typeface="微软雅黑" pitchFamily="34" charset="-122"/>
              <a:ea typeface="微软雅黑" pitchFamily="34" charset="-122"/>
            </a:endParaRPr>
          </a:p>
          <a:p>
            <a:r>
              <a:rPr lang="zh-CN" altLang="en-US" sz="1600" dirty="0">
                <a:solidFill>
                  <a:schemeClr val="accent1"/>
                </a:solidFill>
                <a:latin typeface="微软雅黑" pitchFamily="34" charset="-122"/>
                <a:ea typeface="微软雅黑" pitchFamily="34" charset="-122"/>
              </a:rPr>
              <a:t>可以选择本地图片并且编辑图片大小，然后上传至服务器更新用户默认聊天头像</a:t>
            </a:r>
          </a:p>
        </p:txBody>
      </p:sp>
      <p:sp>
        <p:nvSpPr>
          <p:cNvPr id="54" name="TextBox 17"/>
          <p:cNvSpPr txBox="1">
            <a:spLocks noChangeArrowheads="1"/>
          </p:cNvSpPr>
          <p:nvPr/>
        </p:nvSpPr>
        <p:spPr bwMode="auto">
          <a:xfrm>
            <a:off x="6648127" y="3791245"/>
            <a:ext cx="3671888" cy="830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b="1" dirty="0">
                <a:solidFill>
                  <a:schemeClr val="accent1"/>
                </a:solidFill>
                <a:latin typeface="微软雅黑" pitchFamily="34" charset="-122"/>
                <a:ea typeface="微软雅黑" pitchFamily="34" charset="-122"/>
              </a:rPr>
              <a:t>测试结果：</a:t>
            </a:r>
            <a:endParaRPr lang="en-US" altLang="zh-CN" sz="1600" b="1" dirty="0">
              <a:solidFill>
                <a:schemeClr val="accent1"/>
              </a:solidFill>
              <a:latin typeface="微软雅黑" pitchFamily="34" charset="-122"/>
              <a:ea typeface="微软雅黑" pitchFamily="34" charset="-122"/>
            </a:endParaRPr>
          </a:p>
          <a:p>
            <a:r>
              <a:rPr lang="zh-CN" altLang="en-US" sz="1600" dirty="0">
                <a:solidFill>
                  <a:schemeClr val="accent1"/>
                </a:solidFill>
                <a:latin typeface="微软雅黑" pitchFamily="34" charset="-122"/>
                <a:ea typeface="微软雅黑" pitchFamily="34" charset="-122"/>
              </a:rPr>
              <a:t>能够实时更新全部用户的离线和在线状态，且能实时更新在线总人数</a:t>
            </a:r>
          </a:p>
        </p:txBody>
      </p:sp>
      <p:sp>
        <p:nvSpPr>
          <p:cNvPr id="55" name="TextBox 18"/>
          <p:cNvSpPr txBox="1">
            <a:spLocks noChangeArrowheads="1"/>
          </p:cNvSpPr>
          <p:nvPr/>
        </p:nvSpPr>
        <p:spPr bwMode="auto">
          <a:xfrm>
            <a:off x="6648127" y="5618091"/>
            <a:ext cx="3671888" cy="830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b="1" dirty="0">
                <a:solidFill>
                  <a:schemeClr val="accent1"/>
                </a:solidFill>
                <a:latin typeface="微软雅黑" pitchFamily="34" charset="-122"/>
                <a:ea typeface="微软雅黑" pitchFamily="34" charset="-122"/>
              </a:rPr>
              <a:t>测试结果：</a:t>
            </a:r>
            <a:endParaRPr lang="en-US" altLang="zh-CN" sz="1600" b="1" dirty="0">
              <a:solidFill>
                <a:schemeClr val="accent1"/>
              </a:solidFill>
              <a:latin typeface="微软雅黑" pitchFamily="34" charset="-122"/>
              <a:ea typeface="微软雅黑" pitchFamily="34" charset="-122"/>
            </a:endParaRPr>
          </a:p>
          <a:p>
            <a:r>
              <a:rPr lang="zh-CN" altLang="en-US" sz="1600" dirty="0">
                <a:solidFill>
                  <a:schemeClr val="accent1"/>
                </a:solidFill>
                <a:latin typeface="微软雅黑" pitchFamily="34" charset="-122"/>
                <a:ea typeface="微软雅黑" pitchFamily="34" charset="-122"/>
              </a:rPr>
              <a:t>服务器能自动屏蔽用户聊天文本中在敏感词文件中出现过的敏感词</a:t>
            </a:r>
          </a:p>
        </p:txBody>
      </p:sp>
    </p:spTree>
    <p:extLst>
      <p:ext uri="{BB962C8B-B14F-4D97-AF65-F5344CB8AC3E}">
        <p14:creationId xmlns:p14="http://schemas.microsoft.com/office/powerpoint/2010/main" val="3631942116"/>
      </p:ext>
    </p:extLst>
  </p:cSld>
  <p:clrMapOvr>
    <a:masterClrMapping/>
  </p:clrMapOvr>
  <p:transition spd="slow" advTm="5769">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Box 31"/>
          <p:cNvSpPr txBox="1">
            <a:spLocks noChangeArrowheads="1"/>
          </p:cNvSpPr>
          <p:nvPr/>
        </p:nvSpPr>
        <p:spPr bwMode="auto">
          <a:xfrm>
            <a:off x="2854327" y="87315"/>
            <a:ext cx="2233288"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4.1</a:t>
            </a:r>
            <a:r>
              <a:rPr lang="zh-CN" altLang="en-US" sz="2800" dirty="0">
                <a:solidFill>
                  <a:schemeClr val="accent2"/>
                </a:solidFill>
                <a:latin typeface="微软雅黑" pitchFamily="34" charset="-122"/>
                <a:ea typeface="微软雅黑" pitchFamily="34" charset="-122"/>
              </a:rPr>
              <a:t> 功能测试</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4</a:t>
            </a:r>
            <a:endParaRPr lang="zh-CN" altLang="en-US">
              <a:solidFill>
                <a:schemeClr val="accent2"/>
              </a:solidFill>
            </a:endParaRPr>
          </a:p>
        </p:txBody>
      </p:sp>
      <p:sp>
        <p:nvSpPr>
          <p:cNvPr id="24" name="TextBox 61"/>
          <p:cNvSpPr txBox="1">
            <a:spLocks noChangeArrowheads="1"/>
          </p:cNvSpPr>
          <p:nvPr/>
        </p:nvSpPr>
        <p:spPr bwMode="auto">
          <a:xfrm>
            <a:off x="10666" y="705816"/>
            <a:ext cx="1615430"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400" b="1" dirty="0">
                <a:solidFill>
                  <a:srgbClr val="484849"/>
                </a:solidFill>
                <a:latin typeface="微软雅黑" pitchFamily="34" charset="-122"/>
                <a:ea typeface="微软雅黑" pitchFamily="34" charset="-122"/>
              </a:rPr>
              <a:t>运行效果：</a:t>
            </a:r>
            <a:endParaRPr lang="en-US" altLang="zh-CN" sz="2400" b="1" dirty="0">
              <a:solidFill>
                <a:srgbClr val="484849"/>
              </a:solidFill>
              <a:latin typeface="微软雅黑" pitchFamily="34" charset="-122"/>
              <a:ea typeface="微软雅黑" pitchFamily="34"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24606" y="661726"/>
            <a:ext cx="3168352" cy="5631745"/>
          </a:xfrm>
          <a:prstGeom prst="rect">
            <a:avLst/>
          </a:prstGeom>
        </p:spPr>
      </p:pic>
      <p:sp>
        <p:nvSpPr>
          <p:cNvPr id="4" name="文本框 3"/>
          <p:cNvSpPr txBox="1"/>
          <p:nvPr/>
        </p:nvSpPr>
        <p:spPr>
          <a:xfrm>
            <a:off x="8312213" y="6399136"/>
            <a:ext cx="1993137" cy="400110"/>
          </a:xfrm>
          <a:prstGeom prst="rect">
            <a:avLst/>
          </a:prstGeom>
          <a:noFill/>
        </p:spPr>
        <p:txBody>
          <a:bodyPr wrap="square" rtlCol="0">
            <a:spAutoFit/>
          </a:bodyPr>
          <a:lstStyle/>
          <a:p>
            <a:pPr algn="ctr"/>
            <a:r>
              <a:rPr lang="zh-CN" altLang="en-US" sz="2000" dirty="0">
                <a:latin typeface="微软雅黑" panose="020B0503020204020204" pitchFamily="34" charset="-122"/>
                <a:ea typeface="微软雅黑" panose="020B0503020204020204" pitchFamily="34" charset="-122"/>
              </a:rPr>
              <a:t>手机浏览器</a:t>
            </a:r>
          </a:p>
        </p:txBody>
      </p:sp>
      <p:sp>
        <p:nvSpPr>
          <p:cNvPr id="9" name="文本框 8"/>
          <p:cNvSpPr txBox="1"/>
          <p:nvPr/>
        </p:nvSpPr>
        <p:spPr>
          <a:xfrm>
            <a:off x="62193" y="3472695"/>
            <a:ext cx="1541537"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PC</a:t>
            </a:r>
            <a:r>
              <a:rPr lang="zh-CN" altLang="en-US" sz="2000" dirty="0">
                <a:latin typeface="微软雅黑" panose="020B0503020204020204" pitchFamily="34" charset="-122"/>
                <a:ea typeface="微软雅黑" panose="020B0503020204020204" pitchFamily="34" charset="-122"/>
              </a:rPr>
              <a:t>浏览器</a:t>
            </a:r>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6096" y="661726"/>
            <a:ext cx="5334000" cy="6000750"/>
          </a:xfrm>
          <a:prstGeom prst="rect">
            <a:avLst/>
          </a:prstGeom>
        </p:spPr>
      </p:pic>
    </p:spTree>
    <p:extLst>
      <p:ext uri="{BB962C8B-B14F-4D97-AF65-F5344CB8AC3E}">
        <p14:creationId xmlns:p14="http://schemas.microsoft.com/office/powerpoint/2010/main" val="643522809"/>
      </p:ext>
    </p:extLst>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矩形 3"/>
          <p:cNvSpPr>
            <a:spLocks noChangeArrowheads="1"/>
          </p:cNvSpPr>
          <p:nvPr/>
        </p:nvSpPr>
        <p:spPr bwMode="auto">
          <a:xfrm>
            <a:off x="1524003" y="6750054"/>
            <a:ext cx="9145588" cy="10795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sp>
        <p:nvSpPr>
          <p:cNvPr id="8195" name="Freeform 7"/>
          <p:cNvSpPr>
            <a:spLocks noChangeArrowheads="1"/>
          </p:cNvSpPr>
          <p:nvPr/>
        </p:nvSpPr>
        <p:spPr bwMode="auto">
          <a:xfrm>
            <a:off x="4973642" y="1104901"/>
            <a:ext cx="82551" cy="541339"/>
          </a:xfrm>
          <a:custGeom>
            <a:avLst/>
            <a:gdLst>
              <a:gd name="T0" fmla="*/ 0 w 142"/>
              <a:gd name="T1" fmla="*/ 0 h 936"/>
              <a:gd name="T2" fmla="*/ 142 w 142"/>
              <a:gd name="T3" fmla="*/ 114 h 936"/>
              <a:gd name="T4" fmla="*/ 142 w 142"/>
              <a:gd name="T5" fmla="*/ 936 h 936"/>
              <a:gd name="T6" fmla="*/ 0 w 142"/>
              <a:gd name="T7" fmla="*/ 822 h 936"/>
              <a:gd name="T8" fmla="*/ 0 w 142"/>
              <a:gd name="T9" fmla="*/ 0 h 936"/>
            </a:gdLst>
            <a:ahLst/>
            <a:cxnLst>
              <a:cxn ang="0">
                <a:pos x="T0" y="T1"/>
              </a:cxn>
              <a:cxn ang="0">
                <a:pos x="T2" y="T3"/>
              </a:cxn>
              <a:cxn ang="0">
                <a:pos x="T4" y="T5"/>
              </a:cxn>
              <a:cxn ang="0">
                <a:pos x="T6" y="T7"/>
              </a:cxn>
              <a:cxn ang="0">
                <a:pos x="T8" y="T9"/>
              </a:cxn>
            </a:cxnLst>
            <a:rect l="0" t="0" r="r" b="b"/>
            <a:pathLst>
              <a:path w="142" h="936">
                <a:moveTo>
                  <a:pt x="0" y="0"/>
                </a:moveTo>
                <a:lnTo>
                  <a:pt x="142" y="114"/>
                </a:lnTo>
                <a:lnTo>
                  <a:pt x="142" y="936"/>
                </a:lnTo>
                <a:lnTo>
                  <a:pt x="0" y="822"/>
                </a:lnTo>
                <a:lnTo>
                  <a:pt x="0" y="0"/>
                </a:lnTo>
                <a:close/>
              </a:path>
            </a:pathLst>
          </a:custGeom>
          <a:solidFill>
            <a:srgbClr val="14252D"/>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196" name="Freeform 8"/>
          <p:cNvSpPr>
            <a:spLocks noChangeArrowheads="1"/>
          </p:cNvSpPr>
          <p:nvPr/>
        </p:nvSpPr>
        <p:spPr bwMode="auto">
          <a:xfrm>
            <a:off x="5057775" y="1027115"/>
            <a:ext cx="4751388" cy="684212"/>
          </a:xfrm>
          <a:custGeom>
            <a:avLst/>
            <a:gdLst>
              <a:gd name="T0" fmla="*/ 92 w 8205"/>
              <a:gd name="T1" fmla="*/ 0 h 1181"/>
              <a:gd name="T2" fmla="*/ 8114 w 8205"/>
              <a:gd name="T3" fmla="*/ 0 h 1181"/>
              <a:gd name="T4" fmla="*/ 8205 w 8205"/>
              <a:gd name="T5" fmla="*/ 92 h 1181"/>
              <a:gd name="T6" fmla="*/ 8205 w 8205"/>
              <a:gd name="T7" fmla="*/ 1090 h 1181"/>
              <a:gd name="T8" fmla="*/ 8114 w 8205"/>
              <a:gd name="T9" fmla="*/ 1181 h 1181"/>
              <a:gd name="T10" fmla="*/ 92 w 8205"/>
              <a:gd name="T11" fmla="*/ 1181 h 1181"/>
              <a:gd name="T12" fmla="*/ 0 w 8205"/>
              <a:gd name="T13" fmla="*/ 1090 h 1181"/>
              <a:gd name="T14" fmla="*/ 0 w 8205"/>
              <a:gd name="T15" fmla="*/ 92 h 1181"/>
              <a:gd name="T16" fmla="*/ 92 w 8205"/>
              <a:gd name="T17" fmla="*/ 0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05" h="1181">
                <a:moveTo>
                  <a:pt x="92" y="0"/>
                </a:moveTo>
                <a:lnTo>
                  <a:pt x="8114" y="0"/>
                </a:lnTo>
                <a:cubicBezTo>
                  <a:pt x="8164" y="0"/>
                  <a:pt x="8205" y="42"/>
                  <a:pt x="8205" y="92"/>
                </a:cubicBezTo>
                <a:lnTo>
                  <a:pt x="8205" y="1090"/>
                </a:lnTo>
                <a:cubicBezTo>
                  <a:pt x="8205" y="1140"/>
                  <a:pt x="8164" y="1181"/>
                  <a:pt x="8114" y="1181"/>
                </a:cubicBezTo>
                <a:lnTo>
                  <a:pt x="92" y="1181"/>
                </a:lnTo>
                <a:cubicBezTo>
                  <a:pt x="41" y="1181"/>
                  <a:pt x="0" y="1140"/>
                  <a:pt x="0" y="1090"/>
                </a:cubicBezTo>
                <a:lnTo>
                  <a:pt x="0" y="92"/>
                </a:lnTo>
                <a:cubicBezTo>
                  <a:pt x="0" y="42"/>
                  <a:pt x="41" y="0"/>
                  <a:pt x="92"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197" name="Rectangle 9"/>
          <p:cNvSpPr>
            <a:spLocks noChangeArrowheads="1"/>
          </p:cNvSpPr>
          <p:nvPr/>
        </p:nvSpPr>
        <p:spPr bwMode="auto">
          <a:xfrm>
            <a:off x="4973643" y="1104900"/>
            <a:ext cx="688975" cy="476251"/>
          </a:xfrm>
          <a:prstGeom prst="rect">
            <a:avLst/>
          </a:prstGeom>
          <a:solidFill>
            <a:srgbClr val="00AAA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sp>
        <p:nvSpPr>
          <p:cNvPr id="8198" name="Freeform 10"/>
          <p:cNvSpPr>
            <a:spLocks noChangeArrowheads="1"/>
          </p:cNvSpPr>
          <p:nvPr/>
        </p:nvSpPr>
        <p:spPr bwMode="auto">
          <a:xfrm>
            <a:off x="4973642" y="2130430"/>
            <a:ext cx="82551" cy="544513"/>
          </a:xfrm>
          <a:custGeom>
            <a:avLst/>
            <a:gdLst>
              <a:gd name="T0" fmla="*/ 0 w 142"/>
              <a:gd name="T1" fmla="*/ 0 h 937"/>
              <a:gd name="T2" fmla="*/ 142 w 142"/>
              <a:gd name="T3" fmla="*/ 115 h 937"/>
              <a:gd name="T4" fmla="*/ 142 w 142"/>
              <a:gd name="T5" fmla="*/ 937 h 937"/>
              <a:gd name="T6" fmla="*/ 0 w 142"/>
              <a:gd name="T7" fmla="*/ 822 h 937"/>
              <a:gd name="T8" fmla="*/ 0 w 142"/>
              <a:gd name="T9" fmla="*/ 0 h 937"/>
            </a:gdLst>
            <a:ahLst/>
            <a:cxnLst>
              <a:cxn ang="0">
                <a:pos x="T0" y="T1"/>
              </a:cxn>
              <a:cxn ang="0">
                <a:pos x="T2" y="T3"/>
              </a:cxn>
              <a:cxn ang="0">
                <a:pos x="T4" y="T5"/>
              </a:cxn>
              <a:cxn ang="0">
                <a:pos x="T6" y="T7"/>
              </a:cxn>
              <a:cxn ang="0">
                <a:pos x="T8" y="T9"/>
              </a:cxn>
            </a:cxnLst>
            <a:rect l="0" t="0" r="r" b="b"/>
            <a:pathLst>
              <a:path w="142" h="937">
                <a:moveTo>
                  <a:pt x="0" y="0"/>
                </a:moveTo>
                <a:lnTo>
                  <a:pt x="142" y="115"/>
                </a:lnTo>
                <a:lnTo>
                  <a:pt x="142" y="937"/>
                </a:lnTo>
                <a:lnTo>
                  <a:pt x="0" y="822"/>
                </a:lnTo>
                <a:lnTo>
                  <a:pt x="0" y="0"/>
                </a:lnTo>
                <a:close/>
              </a:path>
            </a:pathLst>
          </a:custGeom>
          <a:solidFill>
            <a:srgbClr val="14252D"/>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199" name="Freeform 11"/>
          <p:cNvSpPr>
            <a:spLocks noChangeArrowheads="1"/>
          </p:cNvSpPr>
          <p:nvPr/>
        </p:nvSpPr>
        <p:spPr bwMode="auto">
          <a:xfrm>
            <a:off x="5057775" y="2054228"/>
            <a:ext cx="4751388" cy="684213"/>
          </a:xfrm>
          <a:custGeom>
            <a:avLst/>
            <a:gdLst>
              <a:gd name="T0" fmla="*/ 92 w 8205"/>
              <a:gd name="T1" fmla="*/ 0 h 1181"/>
              <a:gd name="T2" fmla="*/ 8114 w 8205"/>
              <a:gd name="T3" fmla="*/ 0 h 1181"/>
              <a:gd name="T4" fmla="*/ 8205 w 8205"/>
              <a:gd name="T5" fmla="*/ 91 h 1181"/>
              <a:gd name="T6" fmla="*/ 8205 w 8205"/>
              <a:gd name="T7" fmla="*/ 1089 h 1181"/>
              <a:gd name="T8" fmla="*/ 8114 w 8205"/>
              <a:gd name="T9" fmla="*/ 1181 h 1181"/>
              <a:gd name="T10" fmla="*/ 92 w 8205"/>
              <a:gd name="T11" fmla="*/ 1181 h 1181"/>
              <a:gd name="T12" fmla="*/ 0 w 8205"/>
              <a:gd name="T13" fmla="*/ 1089 h 1181"/>
              <a:gd name="T14" fmla="*/ 0 w 8205"/>
              <a:gd name="T15" fmla="*/ 91 h 1181"/>
              <a:gd name="T16" fmla="*/ 92 w 8205"/>
              <a:gd name="T17" fmla="*/ 0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05" h="1181">
                <a:moveTo>
                  <a:pt x="92" y="0"/>
                </a:moveTo>
                <a:lnTo>
                  <a:pt x="8114" y="0"/>
                </a:lnTo>
                <a:cubicBezTo>
                  <a:pt x="8164" y="0"/>
                  <a:pt x="8205" y="41"/>
                  <a:pt x="8205" y="91"/>
                </a:cubicBezTo>
                <a:lnTo>
                  <a:pt x="8205" y="1089"/>
                </a:lnTo>
                <a:cubicBezTo>
                  <a:pt x="8205" y="1139"/>
                  <a:pt x="8164" y="1181"/>
                  <a:pt x="8114" y="1181"/>
                </a:cubicBezTo>
                <a:lnTo>
                  <a:pt x="92" y="1181"/>
                </a:lnTo>
                <a:cubicBezTo>
                  <a:pt x="41" y="1181"/>
                  <a:pt x="0" y="1139"/>
                  <a:pt x="0" y="1089"/>
                </a:cubicBezTo>
                <a:lnTo>
                  <a:pt x="0" y="91"/>
                </a:lnTo>
                <a:cubicBezTo>
                  <a:pt x="0" y="41"/>
                  <a:pt x="41" y="0"/>
                  <a:pt x="92"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dirty="0"/>
          </a:p>
        </p:txBody>
      </p:sp>
      <p:sp>
        <p:nvSpPr>
          <p:cNvPr id="8200" name="Rectangle 12"/>
          <p:cNvSpPr>
            <a:spLocks noChangeArrowheads="1"/>
          </p:cNvSpPr>
          <p:nvPr/>
        </p:nvSpPr>
        <p:spPr bwMode="auto">
          <a:xfrm>
            <a:off x="4973643" y="2130430"/>
            <a:ext cx="688975" cy="477839"/>
          </a:xfrm>
          <a:prstGeom prst="rect">
            <a:avLst/>
          </a:prstGeom>
          <a:solidFill>
            <a:srgbClr val="00AAA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sp>
        <p:nvSpPr>
          <p:cNvPr id="8201" name="Freeform 13"/>
          <p:cNvSpPr>
            <a:spLocks noChangeArrowheads="1"/>
          </p:cNvSpPr>
          <p:nvPr/>
        </p:nvSpPr>
        <p:spPr bwMode="auto">
          <a:xfrm>
            <a:off x="4973642" y="3135318"/>
            <a:ext cx="82551" cy="541337"/>
          </a:xfrm>
          <a:custGeom>
            <a:avLst/>
            <a:gdLst>
              <a:gd name="T0" fmla="*/ 0 w 142"/>
              <a:gd name="T1" fmla="*/ 0 h 936"/>
              <a:gd name="T2" fmla="*/ 142 w 142"/>
              <a:gd name="T3" fmla="*/ 114 h 936"/>
              <a:gd name="T4" fmla="*/ 142 w 142"/>
              <a:gd name="T5" fmla="*/ 936 h 936"/>
              <a:gd name="T6" fmla="*/ 0 w 142"/>
              <a:gd name="T7" fmla="*/ 822 h 936"/>
              <a:gd name="T8" fmla="*/ 0 w 142"/>
              <a:gd name="T9" fmla="*/ 0 h 936"/>
            </a:gdLst>
            <a:ahLst/>
            <a:cxnLst>
              <a:cxn ang="0">
                <a:pos x="T0" y="T1"/>
              </a:cxn>
              <a:cxn ang="0">
                <a:pos x="T2" y="T3"/>
              </a:cxn>
              <a:cxn ang="0">
                <a:pos x="T4" y="T5"/>
              </a:cxn>
              <a:cxn ang="0">
                <a:pos x="T6" y="T7"/>
              </a:cxn>
              <a:cxn ang="0">
                <a:pos x="T8" y="T9"/>
              </a:cxn>
            </a:cxnLst>
            <a:rect l="0" t="0" r="r" b="b"/>
            <a:pathLst>
              <a:path w="142" h="936">
                <a:moveTo>
                  <a:pt x="0" y="0"/>
                </a:moveTo>
                <a:lnTo>
                  <a:pt x="142" y="114"/>
                </a:lnTo>
                <a:lnTo>
                  <a:pt x="142" y="936"/>
                </a:lnTo>
                <a:lnTo>
                  <a:pt x="0" y="822"/>
                </a:lnTo>
                <a:lnTo>
                  <a:pt x="0" y="0"/>
                </a:lnTo>
                <a:close/>
              </a:path>
            </a:pathLst>
          </a:custGeom>
          <a:solidFill>
            <a:srgbClr val="14252D"/>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202" name="Freeform 14"/>
          <p:cNvSpPr>
            <a:spLocks noChangeArrowheads="1"/>
          </p:cNvSpPr>
          <p:nvPr/>
        </p:nvSpPr>
        <p:spPr bwMode="auto">
          <a:xfrm>
            <a:off x="5057775" y="3057528"/>
            <a:ext cx="4751388" cy="684213"/>
          </a:xfrm>
          <a:custGeom>
            <a:avLst/>
            <a:gdLst>
              <a:gd name="T0" fmla="*/ 92 w 8205"/>
              <a:gd name="T1" fmla="*/ 0 h 1181"/>
              <a:gd name="T2" fmla="*/ 8114 w 8205"/>
              <a:gd name="T3" fmla="*/ 0 h 1181"/>
              <a:gd name="T4" fmla="*/ 8205 w 8205"/>
              <a:gd name="T5" fmla="*/ 92 h 1181"/>
              <a:gd name="T6" fmla="*/ 8205 w 8205"/>
              <a:gd name="T7" fmla="*/ 1090 h 1181"/>
              <a:gd name="T8" fmla="*/ 8114 w 8205"/>
              <a:gd name="T9" fmla="*/ 1181 h 1181"/>
              <a:gd name="T10" fmla="*/ 92 w 8205"/>
              <a:gd name="T11" fmla="*/ 1181 h 1181"/>
              <a:gd name="T12" fmla="*/ 0 w 8205"/>
              <a:gd name="T13" fmla="*/ 1090 h 1181"/>
              <a:gd name="T14" fmla="*/ 0 w 8205"/>
              <a:gd name="T15" fmla="*/ 92 h 1181"/>
              <a:gd name="T16" fmla="*/ 92 w 8205"/>
              <a:gd name="T17" fmla="*/ 0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05" h="1181">
                <a:moveTo>
                  <a:pt x="92" y="0"/>
                </a:moveTo>
                <a:lnTo>
                  <a:pt x="8114" y="0"/>
                </a:lnTo>
                <a:cubicBezTo>
                  <a:pt x="8164" y="0"/>
                  <a:pt x="8205" y="42"/>
                  <a:pt x="8205" y="92"/>
                </a:cubicBezTo>
                <a:lnTo>
                  <a:pt x="8205" y="1090"/>
                </a:lnTo>
                <a:cubicBezTo>
                  <a:pt x="8205" y="1140"/>
                  <a:pt x="8164" y="1181"/>
                  <a:pt x="8114" y="1181"/>
                </a:cubicBezTo>
                <a:lnTo>
                  <a:pt x="92" y="1181"/>
                </a:lnTo>
                <a:cubicBezTo>
                  <a:pt x="41" y="1181"/>
                  <a:pt x="0" y="1140"/>
                  <a:pt x="0" y="1090"/>
                </a:cubicBezTo>
                <a:lnTo>
                  <a:pt x="0" y="92"/>
                </a:lnTo>
                <a:cubicBezTo>
                  <a:pt x="0" y="42"/>
                  <a:pt x="41" y="0"/>
                  <a:pt x="92"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203" name="Rectangle 15"/>
          <p:cNvSpPr>
            <a:spLocks noChangeArrowheads="1"/>
          </p:cNvSpPr>
          <p:nvPr/>
        </p:nvSpPr>
        <p:spPr bwMode="auto">
          <a:xfrm>
            <a:off x="4973643" y="3135313"/>
            <a:ext cx="688975" cy="476251"/>
          </a:xfrm>
          <a:prstGeom prst="rect">
            <a:avLst/>
          </a:prstGeom>
          <a:solidFill>
            <a:srgbClr val="00AAA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sp>
        <p:nvSpPr>
          <p:cNvPr id="8204" name="Freeform 16"/>
          <p:cNvSpPr>
            <a:spLocks noChangeArrowheads="1"/>
          </p:cNvSpPr>
          <p:nvPr/>
        </p:nvSpPr>
        <p:spPr bwMode="auto">
          <a:xfrm>
            <a:off x="4973642" y="4160840"/>
            <a:ext cx="82551" cy="542925"/>
          </a:xfrm>
          <a:custGeom>
            <a:avLst/>
            <a:gdLst>
              <a:gd name="T0" fmla="*/ 0 w 142"/>
              <a:gd name="T1" fmla="*/ 0 h 937"/>
              <a:gd name="T2" fmla="*/ 142 w 142"/>
              <a:gd name="T3" fmla="*/ 115 h 937"/>
              <a:gd name="T4" fmla="*/ 142 w 142"/>
              <a:gd name="T5" fmla="*/ 937 h 937"/>
              <a:gd name="T6" fmla="*/ 0 w 142"/>
              <a:gd name="T7" fmla="*/ 822 h 937"/>
              <a:gd name="T8" fmla="*/ 0 w 142"/>
              <a:gd name="T9" fmla="*/ 0 h 937"/>
            </a:gdLst>
            <a:ahLst/>
            <a:cxnLst>
              <a:cxn ang="0">
                <a:pos x="T0" y="T1"/>
              </a:cxn>
              <a:cxn ang="0">
                <a:pos x="T2" y="T3"/>
              </a:cxn>
              <a:cxn ang="0">
                <a:pos x="T4" y="T5"/>
              </a:cxn>
              <a:cxn ang="0">
                <a:pos x="T6" y="T7"/>
              </a:cxn>
              <a:cxn ang="0">
                <a:pos x="T8" y="T9"/>
              </a:cxn>
            </a:cxnLst>
            <a:rect l="0" t="0" r="r" b="b"/>
            <a:pathLst>
              <a:path w="142" h="937">
                <a:moveTo>
                  <a:pt x="0" y="0"/>
                </a:moveTo>
                <a:lnTo>
                  <a:pt x="142" y="115"/>
                </a:lnTo>
                <a:lnTo>
                  <a:pt x="142" y="937"/>
                </a:lnTo>
                <a:lnTo>
                  <a:pt x="0" y="822"/>
                </a:lnTo>
                <a:lnTo>
                  <a:pt x="0" y="0"/>
                </a:lnTo>
                <a:close/>
              </a:path>
            </a:pathLst>
          </a:custGeom>
          <a:solidFill>
            <a:srgbClr val="14252D"/>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205" name="Freeform 17"/>
          <p:cNvSpPr>
            <a:spLocks noChangeArrowheads="1"/>
          </p:cNvSpPr>
          <p:nvPr/>
        </p:nvSpPr>
        <p:spPr bwMode="auto">
          <a:xfrm>
            <a:off x="5057775" y="4084639"/>
            <a:ext cx="4751388" cy="684212"/>
          </a:xfrm>
          <a:custGeom>
            <a:avLst/>
            <a:gdLst>
              <a:gd name="T0" fmla="*/ 92 w 8205"/>
              <a:gd name="T1" fmla="*/ 0 h 1181"/>
              <a:gd name="T2" fmla="*/ 8114 w 8205"/>
              <a:gd name="T3" fmla="*/ 0 h 1181"/>
              <a:gd name="T4" fmla="*/ 8205 w 8205"/>
              <a:gd name="T5" fmla="*/ 91 h 1181"/>
              <a:gd name="T6" fmla="*/ 8205 w 8205"/>
              <a:gd name="T7" fmla="*/ 1089 h 1181"/>
              <a:gd name="T8" fmla="*/ 8114 w 8205"/>
              <a:gd name="T9" fmla="*/ 1181 h 1181"/>
              <a:gd name="T10" fmla="*/ 92 w 8205"/>
              <a:gd name="T11" fmla="*/ 1181 h 1181"/>
              <a:gd name="T12" fmla="*/ 0 w 8205"/>
              <a:gd name="T13" fmla="*/ 1089 h 1181"/>
              <a:gd name="T14" fmla="*/ 0 w 8205"/>
              <a:gd name="T15" fmla="*/ 91 h 1181"/>
              <a:gd name="T16" fmla="*/ 92 w 8205"/>
              <a:gd name="T17" fmla="*/ 0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05" h="1181">
                <a:moveTo>
                  <a:pt x="92" y="0"/>
                </a:moveTo>
                <a:lnTo>
                  <a:pt x="8114" y="0"/>
                </a:lnTo>
                <a:cubicBezTo>
                  <a:pt x="8164" y="0"/>
                  <a:pt x="8205" y="41"/>
                  <a:pt x="8205" y="91"/>
                </a:cubicBezTo>
                <a:lnTo>
                  <a:pt x="8205" y="1089"/>
                </a:lnTo>
                <a:cubicBezTo>
                  <a:pt x="8205" y="1139"/>
                  <a:pt x="8164" y="1181"/>
                  <a:pt x="8114" y="1181"/>
                </a:cubicBezTo>
                <a:lnTo>
                  <a:pt x="92" y="1181"/>
                </a:lnTo>
                <a:cubicBezTo>
                  <a:pt x="41" y="1181"/>
                  <a:pt x="0" y="1139"/>
                  <a:pt x="0" y="1089"/>
                </a:cubicBezTo>
                <a:lnTo>
                  <a:pt x="0" y="91"/>
                </a:lnTo>
                <a:cubicBezTo>
                  <a:pt x="0" y="41"/>
                  <a:pt x="41" y="0"/>
                  <a:pt x="92" y="0"/>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206" name="Rectangle 18"/>
          <p:cNvSpPr>
            <a:spLocks noChangeArrowheads="1"/>
          </p:cNvSpPr>
          <p:nvPr/>
        </p:nvSpPr>
        <p:spPr bwMode="auto">
          <a:xfrm>
            <a:off x="4973643" y="4160837"/>
            <a:ext cx="688975" cy="476251"/>
          </a:xfrm>
          <a:prstGeom prst="rect">
            <a:avLst/>
          </a:prstGeom>
          <a:solidFill>
            <a:srgbClr val="00AAA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sp>
        <p:nvSpPr>
          <p:cNvPr id="8207" name="Freeform 19"/>
          <p:cNvSpPr>
            <a:spLocks noChangeArrowheads="1"/>
          </p:cNvSpPr>
          <p:nvPr/>
        </p:nvSpPr>
        <p:spPr bwMode="auto">
          <a:xfrm>
            <a:off x="4973642" y="5200649"/>
            <a:ext cx="82551" cy="541339"/>
          </a:xfrm>
          <a:custGeom>
            <a:avLst/>
            <a:gdLst>
              <a:gd name="T0" fmla="*/ 0 w 142"/>
              <a:gd name="T1" fmla="*/ 0 h 936"/>
              <a:gd name="T2" fmla="*/ 142 w 142"/>
              <a:gd name="T3" fmla="*/ 114 h 936"/>
              <a:gd name="T4" fmla="*/ 142 w 142"/>
              <a:gd name="T5" fmla="*/ 936 h 936"/>
              <a:gd name="T6" fmla="*/ 0 w 142"/>
              <a:gd name="T7" fmla="*/ 822 h 936"/>
              <a:gd name="T8" fmla="*/ 0 w 142"/>
              <a:gd name="T9" fmla="*/ 0 h 936"/>
            </a:gdLst>
            <a:ahLst/>
            <a:cxnLst>
              <a:cxn ang="0">
                <a:pos x="T0" y="T1"/>
              </a:cxn>
              <a:cxn ang="0">
                <a:pos x="T2" y="T3"/>
              </a:cxn>
              <a:cxn ang="0">
                <a:pos x="T4" y="T5"/>
              </a:cxn>
              <a:cxn ang="0">
                <a:pos x="T6" y="T7"/>
              </a:cxn>
              <a:cxn ang="0">
                <a:pos x="T8" y="T9"/>
              </a:cxn>
            </a:cxnLst>
            <a:rect l="0" t="0" r="r" b="b"/>
            <a:pathLst>
              <a:path w="142" h="936">
                <a:moveTo>
                  <a:pt x="0" y="0"/>
                </a:moveTo>
                <a:lnTo>
                  <a:pt x="142" y="114"/>
                </a:lnTo>
                <a:lnTo>
                  <a:pt x="142" y="936"/>
                </a:lnTo>
                <a:lnTo>
                  <a:pt x="0" y="822"/>
                </a:lnTo>
                <a:lnTo>
                  <a:pt x="0" y="0"/>
                </a:lnTo>
                <a:close/>
              </a:path>
            </a:pathLst>
          </a:custGeom>
          <a:solidFill>
            <a:srgbClr val="14252D"/>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208" name="Freeform 20"/>
          <p:cNvSpPr>
            <a:spLocks noChangeArrowheads="1"/>
          </p:cNvSpPr>
          <p:nvPr/>
        </p:nvSpPr>
        <p:spPr bwMode="auto">
          <a:xfrm>
            <a:off x="5057775" y="5122863"/>
            <a:ext cx="4751388" cy="684212"/>
          </a:xfrm>
          <a:custGeom>
            <a:avLst/>
            <a:gdLst>
              <a:gd name="T0" fmla="*/ 92 w 8205"/>
              <a:gd name="T1" fmla="*/ 0 h 1181"/>
              <a:gd name="T2" fmla="*/ 8114 w 8205"/>
              <a:gd name="T3" fmla="*/ 0 h 1181"/>
              <a:gd name="T4" fmla="*/ 8205 w 8205"/>
              <a:gd name="T5" fmla="*/ 92 h 1181"/>
              <a:gd name="T6" fmla="*/ 8205 w 8205"/>
              <a:gd name="T7" fmla="*/ 1090 h 1181"/>
              <a:gd name="T8" fmla="*/ 8114 w 8205"/>
              <a:gd name="T9" fmla="*/ 1181 h 1181"/>
              <a:gd name="T10" fmla="*/ 92 w 8205"/>
              <a:gd name="T11" fmla="*/ 1181 h 1181"/>
              <a:gd name="T12" fmla="*/ 0 w 8205"/>
              <a:gd name="T13" fmla="*/ 1090 h 1181"/>
              <a:gd name="T14" fmla="*/ 0 w 8205"/>
              <a:gd name="T15" fmla="*/ 92 h 1181"/>
              <a:gd name="T16" fmla="*/ 92 w 8205"/>
              <a:gd name="T17" fmla="*/ 0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05" h="1181">
                <a:moveTo>
                  <a:pt x="92" y="0"/>
                </a:moveTo>
                <a:lnTo>
                  <a:pt x="8114" y="0"/>
                </a:lnTo>
                <a:cubicBezTo>
                  <a:pt x="8164" y="0"/>
                  <a:pt x="8205" y="42"/>
                  <a:pt x="8205" y="92"/>
                </a:cubicBezTo>
                <a:lnTo>
                  <a:pt x="8205" y="1090"/>
                </a:lnTo>
                <a:cubicBezTo>
                  <a:pt x="8205" y="1140"/>
                  <a:pt x="8164" y="1181"/>
                  <a:pt x="8114" y="1181"/>
                </a:cubicBezTo>
                <a:lnTo>
                  <a:pt x="92" y="1181"/>
                </a:lnTo>
                <a:cubicBezTo>
                  <a:pt x="41" y="1181"/>
                  <a:pt x="0" y="1140"/>
                  <a:pt x="0" y="1090"/>
                </a:cubicBezTo>
                <a:lnTo>
                  <a:pt x="0" y="92"/>
                </a:lnTo>
                <a:cubicBezTo>
                  <a:pt x="0" y="42"/>
                  <a:pt x="41" y="0"/>
                  <a:pt x="9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209" name="Rectangle 21"/>
          <p:cNvSpPr>
            <a:spLocks noChangeArrowheads="1"/>
          </p:cNvSpPr>
          <p:nvPr/>
        </p:nvSpPr>
        <p:spPr bwMode="auto">
          <a:xfrm>
            <a:off x="4973643" y="5200649"/>
            <a:ext cx="688975" cy="476251"/>
          </a:xfrm>
          <a:prstGeom prst="rect">
            <a:avLst/>
          </a:prstGeom>
          <a:solidFill>
            <a:srgbClr val="00AAA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grpSp>
        <p:nvGrpSpPr>
          <p:cNvPr id="8210" name="组合 78"/>
          <p:cNvGrpSpPr>
            <a:grpSpLocks/>
          </p:cNvGrpSpPr>
          <p:nvPr/>
        </p:nvGrpSpPr>
        <p:grpSpPr bwMode="auto">
          <a:xfrm>
            <a:off x="5151440" y="5267330"/>
            <a:ext cx="350837" cy="350839"/>
            <a:chOff x="0" y="0"/>
            <a:chExt cx="350838" cy="350838"/>
          </a:xfrm>
        </p:grpSpPr>
        <p:sp>
          <p:nvSpPr>
            <p:cNvPr id="2" name="Oval 35"/>
            <p:cNvSpPr>
              <a:spLocks noChangeArrowheads="1"/>
            </p:cNvSpPr>
            <p:nvPr/>
          </p:nvSpPr>
          <p:spPr bwMode="auto">
            <a:xfrm>
              <a:off x="0" y="0"/>
              <a:ext cx="350838" cy="3508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1" name="Freeform 36"/>
            <p:cNvSpPr>
              <a:spLocks noEditPoints="1" noChangeArrowheads="1"/>
            </p:cNvSpPr>
            <p:nvPr/>
          </p:nvSpPr>
          <p:spPr bwMode="auto">
            <a:xfrm>
              <a:off x="60325" y="61912"/>
              <a:ext cx="247650" cy="212725"/>
            </a:xfrm>
            <a:custGeom>
              <a:avLst/>
              <a:gdLst>
                <a:gd name="T0" fmla="*/ 266 w 429"/>
                <a:gd name="T1" fmla="*/ 77 h 365"/>
                <a:gd name="T2" fmla="*/ 257 w 429"/>
                <a:gd name="T3" fmla="*/ 100 h 365"/>
                <a:gd name="T4" fmla="*/ 243 w 429"/>
                <a:gd name="T5" fmla="*/ 111 h 365"/>
                <a:gd name="T6" fmla="*/ 233 w 429"/>
                <a:gd name="T7" fmla="*/ 114 h 365"/>
                <a:gd name="T8" fmla="*/ 221 w 429"/>
                <a:gd name="T9" fmla="*/ 115 h 365"/>
                <a:gd name="T10" fmla="*/ 202 w 429"/>
                <a:gd name="T11" fmla="*/ 109 h 365"/>
                <a:gd name="T12" fmla="*/ 190 w 429"/>
                <a:gd name="T13" fmla="*/ 98 h 365"/>
                <a:gd name="T14" fmla="*/ 183 w 429"/>
                <a:gd name="T15" fmla="*/ 82 h 365"/>
                <a:gd name="T16" fmla="*/ 182 w 429"/>
                <a:gd name="T17" fmla="*/ 69 h 365"/>
                <a:gd name="T18" fmla="*/ 187 w 429"/>
                <a:gd name="T19" fmla="*/ 52 h 365"/>
                <a:gd name="T20" fmla="*/ 197 w 429"/>
                <a:gd name="T21" fmla="*/ 40 h 365"/>
                <a:gd name="T22" fmla="*/ 213 w 429"/>
                <a:gd name="T23" fmla="*/ 32 h 365"/>
                <a:gd name="T24" fmla="*/ 225 w 429"/>
                <a:gd name="T25" fmla="*/ 30 h 365"/>
                <a:gd name="T26" fmla="*/ 240 w 429"/>
                <a:gd name="T27" fmla="*/ 34 h 365"/>
                <a:gd name="T28" fmla="*/ 256 w 429"/>
                <a:gd name="T29" fmla="*/ 45 h 365"/>
                <a:gd name="T30" fmla="*/ 264 w 429"/>
                <a:gd name="T31" fmla="*/ 59 h 365"/>
                <a:gd name="T32" fmla="*/ 279 w 429"/>
                <a:gd name="T33" fmla="*/ 51 h 365"/>
                <a:gd name="T34" fmla="*/ 173 w 429"/>
                <a:gd name="T35" fmla="*/ 21 h 365"/>
                <a:gd name="T36" fmla="*/ 201 w 429"/>
                <a:gd name="T37" fmla="*/ 127 h 365"/>
                <a:gd name="T38" fmla="*/ 297 w 429"/>
                <a:gd name="T39" fmla="*/ 73 h 365"/>
                <a:gd name="T40" fmla="*/ 201 w 429"/>
                <a:gd name="T41" fmla="*/ 261 h 365"/>
                <a:gd name="T42" fmla="*/ 174 w 429"/>
                <a:gd name="T43" fmla="*/ 296 h 365"/>
                <a:gd name="T44" fmla="*/ 146 w 429"/>
                <a:gd name="T45" fmla="*/ 309 h 365"/>
                <a:gd name="T46" fmla="*/ 127 w 429"/>
                <a:gd name="T47" fmla="*/ 311 h 365"/>
                <a:gd name="T48" fmla="*/ 106 w 429"/>
                <a:gd name="T49" fmla="*/ 307 h 365"/>
                <a:gd name="T50" fmla="*/ 76 w 429"/>
                <a:gd name="T51" fmla="*/ 288 h 365"/>
                <a:gd name="T52" fmla="*/ 61 w 429"/>
                <a:gd name="T53" fmla="*/ 265 h 365"/>
                <a:gd name="T54" fmla="*/ 55 w 429"/>
                <a:gd name="T55" fmla="*/ 232 h 365"/>
                <a:gd name="T56" fmla="*/ 59 w 429"/>
                <a:gd name="T57" fmla="*/ 211 h 365"/>
                <a:gd name="T58" fmla="*/ 75 w 429"/>
                <a:gd name="T59" fmla="*/ 183 h 365"/>
                <a:gd name="T60" fmla="*/ 98 w 429"/>
                <a:gd name="T61" fmla="*/ 167 h 365"/>
                <a:gd name="T62" fmla="*/ 130 w 429"/>
                <a:gd name="T63" fmla="*/ 160 h 365"/>
                <a:gd name="T64" fmla="*/ 151 w 429"/>
                <a:gd name="T65" fmla="*/ 163 h 365"/>
                <a:gd name="T66" fmla="*/ 176 w 429"/>
                <a:gd name="T67" fmla="*/ 175 h 365"/>
                <a:gd name="T68" fmla="*/ 197 w 429"/>
                <a:gd name="T69" fmla="*/ 201 h 365"/>
                <a:gd name="T70" fmla="*/ 205 w 429"/>
                <a:gd name="T71" fmla="*/ 230 h 365"/>
                <a:gd name="T72" fmla="*/ 234 w 429"/>
                <a:gd name="T73" fmla="*/ 222 h 365"/>
                <a:gd name="T74" fmla="*/ 64 w 429"/>
                <a:gd name="T75" fmla="*/ 123 h 365"/>
                <a:gd name="T76" fmla="*/ 66 w 429"/>
                <a:gd name="T77" fmla="*/ 319 h 365"/>
                <a:gd name="T78" fmla="*/ 256 w 429"/>
                <a:gd name="T79" fmla="*/ 269 h 365"/>
                <a:gd name="T80" fmla="*/ 387 w 429"/>
                <a:gd name="T81" fmla="*/ 219 h 365"/>
                <a:gd name="T82" fmla="*/ 369 w 429"/>
                <a:gd name="T83" fmla="*/ 244 h 365"/>
                <a:gd name="T84" fmla="*/ 349 w 429"/>
                <a:gd name="T85" fmla="*/ 253 h 365"/>
                <a:gd name="T86" fmla="*/ 335 w 429"/>
                <a:gd name="T87" fmla="*/ 254 h 365"/>
                <a:gd name="T88" fmla="*/ 320 w 429"/>
                <a:gd name="T89" fmla="*/ 251 h 365"/>
                <a:gd name="T90" fmla="*/ 300 w 429"/>
                <a:gd name="T91" fmla="*/ 238 h 365"/>
                <a:gd name="T92" fmla="*/ 289 w 429"/>
                <a:gd name="T93" fmla="*/ 222 h 365"/>
                <a:gd name="T94" fmla="*/ 285 w 429"/>
                <a:gd name="T95" fmla="*/ 199 h 365"/>
                <a:gd name="T96" fmla="*/ 287 w 429"/>
                <a:gd name="T97" fmla="*/ 184 h 365"/>
                <a:gd name="T98" fmla="*/ 299 w 429"/>
                <a:gd name="T99" fmla="*/ 165 h 365"/>
                <a:gd name="T100" fmla="*/ 315 w 429"/>
                <a:gd name="T101" fmla="*/ 153 h 365"/>
                <a:gd name="T102" fmla="*/ 337 w 429"/>
                <a:gd name="T103" fmla="*/ 148 h 365"/>
                <a:gd name="T104" fmla="*/ 352 w 429"/>
                <a:gd name="T105" fmla="*/ 150 h 365"/>
                <a:gd name="T106" fmla="*/ 370 w 429"/>
                <a:gd name="T107" fmla="*/ 159 h 365"/>
                <a:gd name="T108" fmla="*/ 385 w 429"/>
                <a:gd name="T109" fmla="*/ 177 h 365"/>
                <a:gd name="T110" fmla="*/ 390 w 429"/>
                <a:gd name="T111" fmla="*/ 197 h 365"/>
                <a:gd name="T112" fmla="*/ 411 w 429"/>
                <a:gd name="T113" fmla="*/ 192 h 365"/>
                <a:gd name="T114" fmla="*/ 291 w 429"/>
                <a:gd name="T115" fmla="*/ 122 h 365"/>
                <a:gd name="T116" fmla="*/ 292 w 429"/>
                <a:gd name="T117" fmla="*/ 260 h 365"/>
                <a:gd name="T118" fmla="*/ 426 w 429"/>
                <a:gd name="T119" fmla="*/ 22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9" h="365">
                  <a:moveTo>
                    <a:pt x="266" y="68"/>
                  </a:moveTo>
                  <a:cubicBezTo>
                    <a:pt x="266" y="68"/>
                    <a:pt x="266" y="68"/>
                    <a:pt x="266" y="68"/>
                  </a:cubicBezTo>
                  <a:cubicBezTo>
                    <a:pt x="266" y="69"/>
                    <a:pt x="266" y="69"/>
                    <a:pt x="266" y="70"/>
                  </a:cubicBezTo>
                  <a:cubicBezTo>
                    <a:pt x="266" y="70"/>
                    <a:pt x="266" y="70"/>
                    <a:pt x="266" y="70"/>
                  </a:cubicBezTo>
                  <a:cubicBezTo>
                    <a:pt x="266" y="71"/>
                    <a:pt x="266" y="72"/>
                    <a:pt x="266" y="72"/>
                  </a:cubicBezTo>
                  <a:cubicBezTo>
                    <a:pt x="266" y="72"/>
                    <a:pt x="266" y="72"/>
                    <a:pt x="266" y="72"/>
                  </a:cubicBezTo>
                  <a:cubicBezTo>
                    <a:pt x="266" y="73"/>
                    <a:pt x="266" y="74"/>
                    <a:pt x="266" y="74"/>
                  </a:cubicBezTo>
                  <a:cubicBezTo>
                    <a:pt x="266" y="74"/>
                    <a:pt x="266" y="74"/>
                    <a:pt x="266" y="75"/>
                  </a:cubicBezTo>
                  <a:cubicBezTo>
                    <a:pt x="266" y="75"/>
                    <a:pt x="266" y="76"/>
                    <a:pt x="266" y="76"/>
                  </a:cubicBezTo>
                  <a:cubicBezTo>
                    <a:pt x="266" y="76"/>
                    <a:pt x="266" y="76"/>
                    <a:pt x="266" y="77"/>
                  </a:cubicBezTo>
                  <a:cubicBezTo>
                    <a:pt x="266" y="80"/>
                    <a:pt x="265" y="83"/>
                    <a:pt x="264" y="86"/>
                  </a:cubicBezTo>
                  <a:cubicBezTo>
                    <a:pt x="264" y="86"/>
                    <a:pt x="264" y="87"/>
                    <a:pt x="264" y="87"/>
                  </a:cubicBezTo>
                  <a:cubicBezTo>
                    <a:pt x="264" y="87"/>
                    <a:pt x="264" y="88"/>
                    <a:pt x="264" y="88"/>
                  </a:cubicBezTo>
                  <a:cubicBezTo>
                    <a:pt x="263" y="88"/>
                    <a:pt x="263" y="89"/>
                    <a:pt x="263" y="89"/>
                  </a:cubicBezTo>
                  <a:cubicBezTo>
                    <a:pt x="263" y="89"/>
                    <a:pt x="263" y="89"/>
                    <a:pt x="263" y="89"/>
                  </a:cubicBezTo>
                  <a:cubicBezTo>
                    <a:pt x="262" y="90"/>
                    <a:pt x="262" y="92"/>
                    <a:pt x="261" y="93"/>
                  </a:cubicBezTo>
                  <a:cubicBezTo>
                    <a:pt x="261" y="93"/>
                    <a:pt x="261" y="93"/>
                    <a:pt x="261" y="93"/>
                  </a:cubicBezTo>
                  <a:cubicBezTo>
                    <a:pt x="261" y="94"/>
                    <a:pt x="261" y="94"/>
                    <a:pt x="260" y="95"/>
                  </a:cubicBezTo>
                  <a:cubicBezTo>
                    <a:pt x="260" y="95"/>
                    <a:pt x="260" y="95"/>
                    <a:pt x="260" y="95"/>
                  </a:cubicBezTo>
                  <a:cubicBezTo>
                    <a:pt x="259" y="96"/>
                    <a:pt x="258" y="98"/>
                    <a:pt x="257" y="100"/>
                  </a:cubicBezTo>
                  <a:cubicBezTo>
                    <a:pt x="257" y="100"/>
                    <a:pt x="257" y="100"/>
                    <a:pt x="256" y="100"/>
                  </a:cubicBezTo>
                  <a:cubicBezTo>
                    <a:pt x="256" y="100"/>
                    <a:pt x="256" y="101"/>
                    <a:pt x="256" y="101"/>
                  </a:cubicBezTo>
                  <a:cubicBezTo>
                    <a:pt x="256" y="101"/>
                    <a:pt x="255" y="101"/>
                    <a:pt x="255" y="101"/>
                  </a:cubicBezTo>
                  <a:cubicBezTo>
                    <a:pt x="254" y="102"/>
                    <a:pt x="253" y="103"/>
                    <a:pt x="252" y="104"/>
                  </a:cubicBezTo>
                  <a:cubicBezTo>
                    <a:pt x="252" y="104"/>
                    <a:pt x="252" y="104"/>
                    <a:pt x="252" y="104"/>
                  </a:cubicBezTo>
                  <a:cubicBezTo>
                    <a:pt x="252" y="105"/>
                    <a:pt x="251" y="105"/>
                    <a:pt x="251" y="105"/>
                  </a:cubicBezTo>
                  <a:cubicBezTo>
                    <a:pt x="251" y="105"/>
                    <a:pt x="251" y="105"/>
                    <a:pt x="251" y="105"/>
                  </a:cubicBezTo>
                  <a:cubicBezTo>
                    <a:pt x="250" y="106"/>
                    <a:pt x="250" y="106"/>
                    <a:pt x="250" y="106"/>
                  </a:cubicBezTo>
                  <a:cubicBezTo>
                    <a:pt x="248" y="108"/>
                    <a:pt x="245" y="109"/>
                    <a:pt x="243" y="110"/>
                  </a:cubicBezTo>
                  <a:lnTo>
                    <a:pt x="243" y="111"/>
                  </a:lnTo>
                  <a:cubicBezTo>
                    <a:pt x="243" y="111"/>
                    <a:pt x="242" y="111"/>
                    <a:pt x="241" y="111"/>
                  </a:cubicBezTo>
                  <a:cubicBezTo>
                    <a:pt x="241" y="111"/>
                    <a:pt x="241" y="111"/>
                    <a:pt x="241" y="112"/>
                  </a:cubicBezTo>
                  <a:cubicBezTo>
                    <a:pt x="240" y="112"/>
                    <a:pt x="240" y="112"/>
                    <a:pt x="240" y="112"/>
                  </a:cubicBezTo>
                  <a:cubicBezTo>
                    <a:pt x="239" y="112"/>
                    <a:pt x="239" y="112"/>
                    <a:pt x="239" y="112"/>
                  </a:cubicBezTo>
                  <a:cubicBezTo>
                    <a:pt x="239" y="112"/>
                    <a:pt x="238" y="113"/>
                    <a:pt x="237" y="113"/>
                  </a:cubicBezTo>
                  <a:cubicBezTo>
                    <a:pt x="237" y="113"/>
                    <a:pt x="237" y="113"/>
                    <a:pt x="237" y="113"/>
                  </a:cubicBezTo>
                  <a:cubicBezTo>
                    <a:pt x="237" y="113"/>
                    <a:pt x="236" y="113"/>
                    <a:pt x="235" y="113"/>
                  </a:cubicBezTo>
                  <a:cubicBezTo>
                    <a:pt x="235" y="113"/>
                    <a:pt x="235" y="114"/>
                    <a:pt x="235" y="114"/>
                  </a:cubicBezTo>
                  <a:cubicBezTo>
                    <a:pt x="234" y="114"/>
                    <a:pt x="234" y="114"/>
                    <a:pt x="234" y="114"/>
                  </a:cubicBezTo>
                  <a:cubicBezTo>
                    <a:pt x="233" y="114"/>
                    <a:pt x="233" y="114"/>
                    <a:pt x="233" y="114"/>
                  </a:cubicBezTo>
                  <a:cubicBezTo>
                    <a:pt x="232" y="114"/>
                    <a:pt x="232" y="114"/>
                    <a:pt x="231" y="114"/>
                  </a:cubicBezTo>
                  <a:cubicBezTo>
                    <a:pt x="230" y="115"/>
                    <a:pt x="230" y="115"/>
                    <a:pt x="229" y="115"/>
                  </a:cubicBezTo>
                  <a:cubicBezTo>
                    <a:pt x="229" y="115"/>
                    <a:pt x="229" y="115"/>
                    <a:pt x="228" y="115"/>
                  </a:cubicBezTo>
                  <a:cubicBezTo>
                    <a:pt x="228" y="115"/>
                    <a:pt x="228" y="115"/>
                    <a:pt x="227" y="115"/>
                  </a:cubicBezTo>
                  <a:cubicBezTo>
                    <a:pt x="227" y="115"/>
                    <a:pt x="227" y="115"/>
                    <a:pt x="226" y="115"/>
                  </a:cubicBezTo>
                  <a:cubicBezTo>
                    <a:pt x="226" y="115"/>
                    <a:pt x="225" y="115"/>
                    <a:pt x="225" y="115"/>
                  </a:cubicBezTo>
                  <a:cubicBezTo>
                    <a:pt x="225" y="115"/>
                    <a:pt x="224" y="115"/>
                    <a:pt x="224" y="115"/>
                  </a:cubicBezTo>
                  <a:cubicBezTo>
                    <a:pt x="224" y="115"/>
                    <a:pt x="223" y="115"/>
                    <a:pt x="223" y="115"/>
                  </a:cubicBezTo>
                  <a:cubicBezTo>
                    <a:pt x="222" y="115"/>
                    <a:pt x="222" y="115"/>
                    <a:pt x="222" y="115"/>
                  </a:cubicBezTo>
                  <a:cubicBezTo>
                    <a:pt x="222" y="115"/>
                    <a:pt x="221" y="115"/>
                    <a:pt x="221" y="115"/>
                  </a:cubicBezTo>
                  <a:cubicBezTo>
                    <a:pt x="221" y="115"/>
                    <a:pt x="220" y="115"/>
                    <a:pt x="220" y="115"/>
                  </a:cubicBezTo>
                  <a:cubicBezTo>
                    <a:pt x="220" y="115"/>
                    <a:pt x="219" y="115"/>
                    <a:pt x="218" y="115"/>
                  </a:cubicBezTo>
                  <a:cubicBezTo>
                    <a:pt x="216" y="114"/>
                    <a:pt x="213" y="114"/>
                    <a:pt x="211" y="113"/>
                  </a:cubicBezTo>
                  <a:cubicBezTo>
                    <a:pt x="210" y="113"/>
                    <a:pt x="210" y="113"/>
                    <a:pt x="209" y="112"/>
                  </a:cubicBezTo>
                  <a:cubicBezTo>
                    <a:pt x="209" y="112"/>
                    <a:pt x="209" y="112"/>
                    <a:pt x="209" y="112"/>
                  </a:cubicBezTo>
                  <a:cubicBezTo>
                    <a:pt x="209" y="112"/>
                    <a:pt x="208" y="112"/>
                    <a:pt x="208" y="112"/>
                  </a:cubicBezTo>
                  <a:cubicBezTo>
                    <a:pt x="208" y="112"/>
                    <a:pt x="208" y="112"/>
                    <a:pt x="208" y="112"/>
                  </a:cubicBezTo>
                  <a:cubicBezTo>
                    <a:pt x="206" y="111"/>
                    <a:pt x="205" y="110"/>
                    <a:pt x="204" y="110"/>
                  </a:cubicBezTo>
                  <a:cubicBezTo>
                    <a:pt x="204" y="110"/>
                    <a:pt x="204" y="110"/>
                    <a:pt x="203" y="110"/>
                  </a:cubicBezTo>
                  <a:cubicBezTo>
                    <a:pt x="203" y="109"/>
                    <a:pt x="203" y="109"/>
                    <a:pt x="202" y="109"/>
                  </a:cubicBezTo>
                  <a:cubicBezTo>
                    <a:pt x="202" y="109"/>
                    <a:pt x="202" y="109"/>
                    <a:pt x="202" y="109"/>
                  </a:cubicBezTo>
                  <a:cubicBezTo>
                    <a:pt x="200" y="108"/>
                    <a:pt x="199" y="107"/>
                    <a:pt x="197" y="105"/>
                  </a:cubicBezTo>
                  <a:cubicBezTo>
                    <a:pt x="197" y="105"/>
                    <a:pt x="197" y="105"/>
                    <a:pt x="197" y="105"/>
                  </a:cubicBezTo>
                  <a:cubicBezTo>
                    <a:pt x="197" y="105"/>
                    <a:pt x="196" y="104"/>
                    <a:pt x="196" y="104"/>
                  </a:cubicBezTo>
                  <a:cubicBezTo>
                    <a:pt x="196" y="104"/>
                    <a:pt x="196" y="104"/>
                    <a:pt x="196" y="104"/>
                  </a:cubicBezTo>
                  <a:cubicBezTo>
                    <a:pt x="195" y="103"/>
                    <a:pt x="194" y="102"/>
                    <a:pt x="193" y="101"/>
                  </a:cubicBezTo>
                  <a:cubicBezTo>
                    <a:pt x="192" y="101"/>
                    <a:pt x="192" y="101"/>
                    <a:pt x="192" y="101"/>
                  </a:cubicBezTo>
                  <a:cubicBezTo>
                    <a:pt x="192" y="100"/>
                    <a:pt x="192" y="100"/>
                    <a:pt x="191" y="100"/>
                  </a:cubicBezTo>
                  <a:cubicBezTo>
                    <a:pt x="191" y="100"/>
                    <a:pt x="191" y="99"/>
                    <a:pt x="191" y="99"/>
                  </a:cubicBezTo>
                  <a:cubicBezTo>
                    <a:pt x="191" y="99"/>
                    <a:pt x="191" y="99"/>
                    <a:pt x="190" y="98"/>
                  </a:cubicBezTo>
                  <a:cubicBezTo>
                    <a:pt x="188" y="96"/>
                    <a:pt x="187" y="93"/>
                    <a:pt x="186" y="90"/>
                  </a:cubicBezTo>
                  <a:cubicBezTo>
                    <a:pt x="185" y="90"/>
                    <a:pt x="185" y="90"/>
                    <a:pt x="185" y="89"/>
                  </a:cubicBezTo>
                  <a:cubicBezTo>
                    <a:pt x="185" y="89"/>
                    <a:pt x="185" y="89"/>
                    <a:pt x="185" y="88"/>
                  </a:cubicBezTo>
                  <a:cubicBezTo>
                    <a:pt x="185" y="88"/>
                    <a:pt x="185" y="88"/>
                    <a:pt x="185" y="88"/>
                  </a:cubicBezTo>
                  <a:cubicBezTo>
                    <a:pt x="184" y="87"/>
                    <a:pt x="184" y="87"/>
                    <a:pt x="184" y="86"/>
                  </a:cubicBezTo>
                  <a:cubicBezTo>
                    <a:pt x="184" y="86"/>
                    <a:pt x="184" y="86"/>
                    <a:pt x="184" y="86"/>
                  </a:cubicBezTo>
                  <a:cubicBezTo>
                    <a:pt x="184" y="85"/>
                    <a:pt x="184" y="85"/>
                    <a:pt x="183" y="84"/>
                  </a:cubicBezTo>
                  <a:cubicBezTo>
                    <a:pt x="183" y="84"/>
                    <a:pt x="183" y="84"/>
                    <a:pt x="183" y="84"/>
                  </a:cubicBezTo>
                  <a:cubicBezTo>
                    <a:pt x="183" y="83"/>
                    <a:pt x="183" y="83"/>
                    <a:pt x="183" y="82"/>
                  </a:cubicBezTo>
                  <a:cubicBezTo>
                    <a:pt x="183" y="82"/>
                    <a:pt x="183" y="82"/>
                    <a:pt x="183" y="82"/>
                  </a:cubicBezTo>
                  <a:cubicBezTo>
                    <a:pt x="183" y="81"/>
                    <a:pt x="182" y="80"/>
                    <a:pt x="182" y="80"/>
                  </a:cubicBezTo>
                  <a:cubicBezTo>
                    <a:pt x="182" y="79"/>
                    <a:pt x="182" y="78"/>
                    <a:pt x="182" y="78"/>
                  </a:cubicBezTo>
                  <a:cubicBezTo>
                    <a:pt x="182" y="78"/>
                    <a:pt x="182" y="77"/>
                    <a:pt x="182" y="77"/>
                  </a:cubicBezTo>
                  <a:cubicBezTo>
                    <a:pt x="182" y="77"/>
                    <a:pt x="182" y="76"/>
                    <a:pt x="182" y="76"/>
                  </a:cubicBezTo>
                  <a:cubicBezTo>
                    <a:pt x="182" y="76"/>
                    <a:pt x="182" y="75"/>
                    <a:pt x="182" y="75"/>
                  </a:cubicBezTo>
                  <a:cubicBezTo>
                    <a:pt x="182" y="74"/>
                    <a:pt x="182" y="74"/>
                    <a:pt x="182" y="73"/>
                  </a:cubicBezTo>
                  <a:cubicBezTo>
                    <a:pt x="182" y="73"/>
                    <a:pt x="182" y="73"/>
                    <a:pt x="182" y="73"/>
                  </a:cubicBezTo>
                  <a:cubicBezTo>
                    <a:pt x="182" y="72"/>
                    <a:pt x="182" y="72"/>
                    <a:pt x="182" y="71"/>
                  </a:cubicBezTo>
                  <a:cubicBezTo>
                    <a:pt x="182" y="71"/>
                    <a:pt x="182" y="71"/>
                    <a:pt x="182" y="71"/>
                  </a:cubicBezTo>
                  <a:cubicBezTo>
                    <a:pt x="182" y="70"/>
                    <a:pt x="182" y="70"/>
                    <a:pt x="182" y="69"/>
                  </a:cubicBezTo>
                  <a:cubicBezTo>
                    <a:pt x="182" y="69"/>
                    <a:pt x="182" y="69"/>
                    <a:pt x="182" y="69"/>
                  </a:cubicBezTo>
                  <a:cubicBezTo>
                    <a:pt x="182" y="68"/>
                    <a:pt x="182" y="68"/>
                    <a:pt x="182" y="67"/>
                  </a:cubicBezTo>
                  <a:cubicBezTo>
                    <a:pt x="182" y="67"/>
                    <a:pt x="182" y="67"/>
                    <a:pt x="182" y="67"/>
                  </a:cubicBezTo>
                  <a:cubicBezTo>
                    <a:pt x="183" y="64"/>
                    <a:pt x="183" y="62"/>
                    <a:pt x="184" y="59"/>
                  </a:cubicBezTo>
                  <a:cubicBezTo>
                    <a:pt x="184" y="59"/>
                    <a:pt x="184" y="58"/>
                    <a:pt x="184" y="58"/>
                  </a:cubicBezTo>
                  <a:cubicBezTo>
                    <a:pt x="184" y="58"/>
                    <a:pt x="184" y="58"/>
                    <a:pt x="185" y="58"/>
                  </a:cubicBezTo>
                  <a:cubicBezTo>
                    <a:pt x="185" y="57"/>
                    <a:pt x="185" y="57"/>
                    <a:pt x="185" y="56"/>
                  </a:cubicBezTo>
                  <a:cubicBezTo>
                    <a:pt x="185" y="56"/>
                    <a:pt x="185" y="56"/>
                    <a:pt x="185" y="56"/>
                  </a:cubicBezTo>
                  <a:cubicBezTo>
                    <a:pt x="186" y="55"/>
                    <a:pt x="186" y="54"/>
                    <a:pt x="187" y="52"/>
                  </a:cubicBezTo>
                  <a:cubicBezTo>
                    <a:pt x="187" y="52"/>
                    <a:pt x="187" y="52"/>
                    <a:pt x="187" y="52"/>
                  </a:cubicBezTo>
                  <a:cubicBezTo>
                    <a:pt x="187" y="52"/>
                    <a:pt x="188" y="51"/>
                    <a:pt x="188" y="51"/>
                  </a:cubicBezTo>
                  <a:cubicBezTo>
                    <a:pt x="188" y="51"/>
                    <a:pt x="188" y="51"/>
                    <a:pt x="188" y="51"/>
                  </a:cubicBezTo>
                  <a:cubicBezTo>
                    <a:pt x="189" y="49"/>
                    <a:pt x="190" y="47"/>
                    <a:pt x="192" y="46"/>
                  </a:cubicBezTo>
                  <a:cubicBezTo>
                    <a:pt x="192" y="46"/>
                    <a:pt x="192" y="46"/>
                    <a:pt x="192" y="46"/>
                  </a:cubicBezTo>
                  <a:cubicBezTo>
                    <a:pt x="192" y="45"/>
                    <a:pt x="192" y="45"/>
                    <a:pt x="193" y="44"/>
                  </a:cubicBezTo>
                  <a:cubicBezTo>
                    <a:pt x="193" y="44"/>
                    <a:pt x="193" y="44"/>
                    <a:pt x="193" y="44"/>
                  </a:cubicBezTo>
                  <a:cubicBezTo>
                    <a:pt x="194" y="43"/>
                    <a:pt x="195" y="42"/>
                    <a:pt x="196" y="41"/>
                  </a:cubicBezTo>
                  <a:cubicBezTo>
                    <a:pt x="196" y="41"/>
                    <a:pt x="196" y="41"/>
                    <a:pt x="196" y="41"/>
                  </a:cubicBezTo>
                  <a:cubicBezTo>
                    <a:pt x="196" y="41"/>
                    <a:pt x="197" y="40"/>
                    <a:pt x="197" y="40"/>
                  </a:cubicBezTo>
                  <a:cubicBezTo>
                    <a:pt x="197" y="40"/>
                    <a:pt x="197" y="40"/>
                    <a:pt x="197" y="40"/>
                  </a:cubicBezTo>
                  <a:cubicBezTo>
                    <a:pt x="198" y="40"/>
                    <a:pt x="198" y="39"/>
                    <a:pt x="198" y="39"/>
                  </a:cubicBezTo>
                  <a:cubicBezTo>
                    <a:pt x="201" y="37"/>
                    <a:pt x="203" y="36"/>
                    <a:pt x="205" y="35"/>
                  </a:cubicBezTo>
                  <a:cubicBezTo>
                    <a:pt x="206" y="35"/>
                    <a:pt x="206" y="34"/>
                    <a:pt x="207" y="34"/>
                  </a:cubicBezTo>
                  <a:cubicBezTo>
                    <a:pt x="207" y="34"/>
                    <a:pt x="207" y="34"/>
                    <a:pt x="207" y="34"/>
                  </a:cubicBezTo>
                  <a:cubicBezTo>
                    <a:pt x="208" y="34"/>
                    <a:pt x="208" y="34"/>
                    <a:pt x="208" y="33"/>
                  </a:cubicBezTo>
                  <a:cubicBezTo>
                    <a:pt x="209" y="33"/>
                    <a:pt x="209" y="33"/>
                    <a:pt x="209" y="33"/>
                  </a:cubicBezTo>
                  <a:cubicBezTo>
                    <a:pt x="210" y="33"/>
                    <a:pt x="210" y="33"/>
                    <a:pt x="211" y="33"/>
                  </a:cubicBezTo>
                  <a:cubicBezTo>
                    <a:pt x="211" y="33"/>
                    <a:pt x="211" y="33"/>
                    <a:pt x="211" y="33"/>
                  </a:cubicBezTo>
                  <a:cubicBezTo>
                    <a:pt x="211" y="32"/>
                    <a:pt x="212" y="32"/>
                    <a:pt x="213" y="32"/>
                  </a:cubicBezTo>
                  <a:cubicBezTo>
                    <a:pt x="213" y="32"/>
                    <a:pt x="213" y="32"/>
                    <a:pt x="213" y="32"/>
                  </a:cubicBezTo>
                  <a:cubicBezTo>
                    <a:pt x="214" y="32"/>
                    <a:pt x="214" y="32"/>
                    <a:pt x="215" y="31"/>
                  </a:cubicBezTo>
                  <a:cubicBezTo>
                    <a:pt x="215" y="31"/>
                    <a:pt x="215" y="31"/>
                    <a:pt x="215" y="31"/>
                  </a:cubicBezTo>
                  <a:cubicBezTo>
                    <a:pt x="216" y="31"/>
                    <a:pt x="216" y="31"/>
                    <a:pt x="217" y="31"/>
                  </a:cubicBezTo>
                  <a:cubicBezTo>
                    <a:pt x="218" y="31"/>
                    <a:pt x="218" y="31"/>
                    <a:pt x="219" y="31"/>
                  </a:cubicBezTo>
                  <a:cubicBezTo>
                    <a:pt x="219" y="31"/>
                    <a:pt x="219" y="31"/>
                    <a:pt x="220" y="31"/>
                  </a:cubicBezTo>
                  <a:cubicBezTo>
                    <a:pt x="220" y="31"/>
                    <a:pt x="221" y="31"/>
                    <a:pt x="221" y="31"/>
                  </a:cubicBezTo>
                  <a:cubicBezTo>
                    <a:pt x="221" y="31"/>
                    <a:pt x="221" y="30"/>
                    <a:pt x="222" y="30"/>
                  </a:cubicBezTo>
                  <a:cubicBezTo>
                    <a:pt x="222" y="30"/>
                    <a:pt x="223" y="30"/>
                    <a:pt x="224" y="30"/>
                  </a:cubicBezTo>
                  <a:cubicBezTo>
                    <a:pt x="224" y="30"/>
                    <a:pt x="224" y="30"/>
                    <a:pt x="224" y="30"/>
                  </a:cubicBezTo>
                  <a:cubicBezTo>
                    <a:pt x="224" y="30"/>
                    <a:pt x="225" y="30"/>
                    <a:pt x="225" y="30"/>
                  </a:cubicBezTo>
                  <a:cubicBezTo>
                    <a:pt x="226" y="30"/>
                    <a:pt x="226" y="30"/>
                    <a:pt x="226" y="30"/>
                  </a:cubicBezTo>
                  <a:cubicBezTo>
                    <a:pt x="227" y="30"/>
                    <a:pt x="227" y="30"/>
                    <a:pt x="227" y="31"/>
                  </a:cubicBezTo>
                  <a:cubicBezTo>
                    <a:pt x="228" y="31"/>
                    <a:pt x="228" y="31"/>
                    <a:pt x="228" y="31"/>
                  </a:cubicBezTo>
                  <a:cubicBezTo>
                    <a:pt x="229" y="31"/>
                    <a:pt x="229" y="31"/>
                    <a:pt x="230" y="31"/>
                  </a:cubicBezTo>
                  <a:cubicBezTo>
                    <a:pt x="232" y="31"/>
                    <a:pt x="235" y="32"/>
                    <a:pt x="237" y="33"/>
                  </a:cubicBezTo>
                  <a:cubicBezTo>
                    <a:pt x="238" y="33"/>
                    <a:pt x="238" y="33"/>
                    <a:pt x="239" y="33"/>
                  </a:cubicBezTo>
                  <a:cubicBezTo>
                    <a:pt x="239" y="33"/>
                    <a:pt x="239" y="33"/>
                    <a:pt x="239" y="33"/>
                  </a:cubicBezTo>
                  <a:cubicBezTo>
                    <a:pt x="239" y="33"/>
                    <a:pt x="240" y="33"/>
                    <a:pt x="240" y="34"/>
                  </a:cubicBezTo>
                  <a:cubicBezTo>
                    <a:pt x="240" y="34"/>
                    <a:pt x="240" y="34"/>
                    <a:pt x="240" y="34"/>
                  </a:cubicBezTo>
                  <a:cubicBezTo>
                    <a:pt x="242" y="34"/>
                    <a:pt x="243" y="35"/>
                    <a:pt x="245" y="36"/>
                  </a:cubicBezTo>
                  <a:cubicBezTo>
                    <a:pt x="245" y="36"/>
                    <a:pt x="245" y="36"/>
                    <a:pt x="245" y="36"/>
                  </a:cubicBezTo>
                  <a:cubicBezTo>
                    <a:pt x="245" y="36"/>
                    <a:pt x="246" y="36"/>
                    <a:pt x="246" y="36"/>
                  </a:cubicBezTo>
                  <a:cubicBezTo>
                    <a:pt x="246" y="37"/>
                    <a:pt x="246" y="37"/>
                    <a:pt x="246" y="37"/>
                  </a:cubicBezTo>
                  <a:cubicBezTo>
                    <a:pt x="248" y="38"/>
                    <a:pt x="250" y="39"/>
                    <a:pt x="251" y="40"/>
                  </a:cubicBezTo>
                  <a:cubicBezTo>
                    <a:pt x="251" y="40"/>
                    <a:pt x="251" y="40"/>
                    <a:pt x="251" y="40"/>
                  </a:cubicBezTo>
                  <a:cubicBezTo>
                    <a:pt x="252" y="41"/>
                    <a:pt x="252" y="41"/>
                    <a:pt x="252" y="41"/>
                  </a:cubicBezTo>
                  <a:cubicBezTo>
                    <a:pt x="252" y="41"/>
                    <a:pt x="252" y="41"/>
                    <a:pt x="252" y="41"/>
                  </a:cubicBezTo>
                  <a:cubicBezTo>
                    <a:pt x="254" y="42"/>
                    <a:pt x="255" y="43"/>
                    <a:pt x="256" y="45"/>
                  </a:cubicBezTo>
                  <a:cubicBezTo>
                    <a:pt x="256" y="45"/>
                    <a:pt x="256" y="45"/>
                    <a:pt x="256" y="45"/>
                  </a:cubicBezTo>
                  <a:cubicBezTo>
                    <a:pt x="256" y="45"/>
                    <a:pt x="256" y="45"/>
                    <a:pt x="257" y="46"/>
                  </a:cubicBezTo>
                  <a:cubicBezTo>
                    <a:pt x="257" y="46"/>
                    <a:pt x="257" y="46"/>
                    <a:pt x="257" y="46"/>
                  </a:cubicBezTo>
                  <a:cubicBezTo>
                    <a:pt x="257" y="46"/>
                    <a:pt x="257" y="47"/>
                    <a:pt x="258" y="47"/>
                  </a:cubicBezTo>
                  <a:cubicBezTo>
                    <a:pt x="259" y="49"/>
                    <a:pt x="261" y="51"/>
                    <a:pt x="262" y="54"/>
                  </a:cubicBezTo>
                  <a:cubicBezTo>
                    <a:pt x="262" y="54"/>
                    <a:pt x="262" y="55"/>
                    <a:pt x="263" y="55"/>
                  </a:cubicBezTo>
                  <a:cubicBezTo>
                    <a:pt x="263" y="56"/>
                    <a:pt x="263" y="56"/>
                    <a:pt x="263" y="56"/>
                  </a:cubicBezTo>
                  <a:cubicBezTo>
                    <a:pt x="263" y="56"/>
                    <a:pt x="263" y="57"/>
                    <a:pt x="263" y="57"/>
                  </a:cubicBezTo>
                  <a:cubicBezTo>
                    <a:pt x="263" y="57"/>
                    <a:pt x="264" y="58"/>
                    <a:pt x="264" y="58"/>
                  </a:cubicBezTo>
                  <a:cubicBezTo>
                    <a:pt x="264" y="58"/>
                    <a:pt x="264" y="59"/>
                    <a:pt x="264" y="59"/>
                  </a:cubicBezTo>
                  <a:cubicBezTo>
                    <a:pt x="264" y="59"/>
                    <a:pt x="264" y="59"/>
                    <a:pt x="264" y="60"/>
                  </a:cubicBezTo>
                  <a:cubicBezTo>
                    <a:pt x="264" y="60"/>
                    <a:pt x="265" y="61"/>
                    <a:pt x="265" y="61"/>
                  </a:cubicBezTo>
                  <a:lnTo>
                    <a:pt x="265" y="62"/>
                  </a:lnTo>
                  <a:cubicBezTo>
                    <a:pt x="265" y="62"/>
                    <a:pt x="265" y="63"/>
                    <a:pt x="265" y="63"/>
                  </a:cubicBezTo>
                  <a:cubicBezTo>
                    <a:pt x="265" y="63"/>
                    <a:pt x="265" y="64"/>
                    <a:pt x="265" y="64"/>
                  </a:cubicBezTo>
                  <a:cubicBezTo>
                    <a:pt x="266" y="64"/>
                    <a:pt x="266" y="65"/>
                    <a:pt x="266" y="66"/>
                  </a:cubicBezTo>
                  <a:cubicBezTo>
                    <a:pt x="266" y="66"/>
                    <a:pt x="266" y="67"/>
                    <a:pt x="266" y="68"/>
                  </a:cubicBezTo>
                  <a:close/>
                  <a:moveTo>
                    <a:pt x="297" y="73"/>
                  </a:moveTo>
                  <a:lnTo>
                    <a:pt x="293" y="49"/>
                  </a:lnTo>
                  <a:lnTo>
                    <a:pt x="279" y="51"/>
                  </a:lnTo>
                  <a:cubicBezTo>
                    <a:pt x="276" y="44"/>
                    <a:pt x="272" y="38"/>
                    <a:pt x="268" y="33"/>
                  </a:cubicBezTo>
                  <a:lnTo>
                    <a:pt x="276" y="21"/>
                  </a:lnTo>
                  <a:lnTo>
                    <a:pt x="256" y="7"/>
                  </a:lnTo>
                  <a:lnTo>
                    <a:pt x="247" y="19"/>
                  </a:lnTo>
                  <a:cubicBezTo>
                    <a:pt x="241" y="16"/>
                    <a:pt x="234" y="14"/>
                    <a:pt x="227" y="14"/>
                  </a:cubicBezTo>
                  <a:lnTo>
                    <a:pt x="225" y="0"/>
                  </a:lnTo>
                  <a:lnTo>
                    <a:pt x="200" y="4"/>
                  </a:lnTo>
                  <a:lnTo>
                    <a:pt x="202" y="18"/>
                  </a:lnTo>
                  <a:cubicBezTo>
                    <a:pt x="196" y="21"/>
                    <a:pt x="190" y="24"/>
                    <a:pt x="185" y="29"/>
                  </a:cubicBezTo>
                  <a:lnTo>
                    <a:pt x="173" y="21"/>
                  </a:lnTo>
                  <a:lnTo>
                    <a:pt x="158" y="41"/>
                  </a:lnTo>
                  <a:lnTo>
                    <a:pt x="170" y="49"/>
                  </a:lnTo>
                  <a:cubicBezTo>
                    <a:pt x="167" y="56"/>
                    <a:pt x="166" y="63"/>
                    <a:pt x="165" y="70"/>
                  </a:cubicBezTo>
                  <a:lnTo>
                    <a:pt x="151" y="72"/>
                  </a:lnTo>
                  <a:lnTo>
                    <a:pt x="155" y="97"/>
                  </a:lnTo>
                  <a:lnTo>
                    <a:pt x="169" y="94"/>
                  </a:lnTo>
                  <a:cubicBezTo>
                    <a:pt x="172" y="101"/>
                    <a:pt x="176" y="107"/>
                    <a:pt x="180" y="112"/>
                  </a:cubicBezTo>
                  <a:lnTo>
                    <a:pt x="172" y="124"/>
                  </a:lnTo>
                  <a:lnTo>
                    <a:pt x="192" y="139"/>
                  </a:lnTo>
                  <a:lnTo>
                    <a:pt x="201" y="127"/>
                  </a:lnTo>
                  <a:cubicBezTo>
                    <a:pt x="207" y="130"/>
                    <a:pt x="214" y="131"/>
                    <a:pt x="221" y="132"/>
                  </a:cubicBezTo>
                  <a:lnTo>
                    <a:pt x="224" y="146"/>
                  </a:lnTo>
                  <a:lnTo>
                    <a:pt x="248" y="142"/>
                  </a:lnTo>
                  <a:lnTo>
                    <a:pt x="246" y="127"/>
                  </a:lnTo>
                  <a:cubicBezTo>
                    <a:pt x="252" y="125"/>
                    <a:pt x="258" y="121"/>
                    <a:pt x="264" y="116"/>
                  </a:cubicBezTo>
                  <a:lnTo>
                    <a:pt x="275" y="125"/>
                  </a:lnTo>
                  <a:lnTo>
                    <a:pt x="290" y="104"/>
                  </a:lnTo>
                  <a:lnTo>
                    <a:pt x="278" y="96"/>
                  </a:lnTo>
                  <a:cubicBezTo>
                    <a:pt x="281" y="90"/>
                    <a:pt x="283" y="83"/>
                    <a:pt x="283" y="76"/>
                  </a:cubicBezTo>
                  <a:lnTo>
                    <a:pt x="297" y="73"/>
                  </a:lnTo>
                  <a:close/>
                  <a:moveTo>
                    <a:pt x="205" y="245"/>
                  </a:moveTo>
                  <a:cubicBezTo>
                    <a:pt x="205" y="246"/>
                    <a:pt x="205" y="246"/>
                    <a:pt x="205" y="246"/>
                  </a:cubicBezTo>
                  <a:cubicBezTo>
                    <a:pt x="205" y="247"/>
                    <a:pt x="205" y="248"/>
                    <a:pt x="204" y="249"/>
                  </a:cubicBezTo>
                  <a:cubicBezTo>
                    <a:pt x="204" y="249"/>
                    <a:pt x="204" y="250"/>
                    <a:pt x="204" y="250"/>
                  </a:cubicBezTo>
                  <a:cubicBezTo>
                    <a:pt x="204" y="251"/>
                    <a:pt x="204" y="252"/>
                    <a:pt x="203" y="253"/>
                  </a:cubicBezTo>
                  <a:cubicBezTo>
                    <a:pt x="203" y="253"/>
                    <a:pt x="203" y="254"/>
                    <a:pt x="203" y="254"/>
                  </a:cubicBezTo>
                  <a:cubicBezTo>
                    <a:pt x="203" y="255"/>
                    <a:pt x="203" y="256"/>
                    <a:pt x="203" y="257"/>
                  </a:cubicBezTo>
                  <a:cubicBezTo>
                    <a:pt x="202" y="257"/>
                    <a:pt x="202" y="257"/>
                    <a:pt x="202" y="258"/>
                  </a:cubicBezTo>
                  <a:cubicBezTo>
                    <a:pt x="202" y="258"/>
                    <a:pt x="202" y="259"/>
                    <a:pt x="202" y="260"/>
                  </a:cubicBezTo>
                  <a:cubicBezTo>
                    <a:pt x="201" y="260"/>
                    <a:pt x="201" y="261"/>
                    <a:pt x="201" y="261"/>
                  </a:cubicBezTo>
                  <a:cubicBezTo>
                    <a:pt x="199" y="266"/>
                    <a:pt x="197" y="272"/>
                    <a:pt x="194" y="276"/>
                  </a:cubicBezTo>
                  <a:cubicBezTo>
                    <a:pt x="193" y="277"/>
                    <a:pt x="193" y="278"/>
                    <a:pt x="192" y="278"/>
                  </a:cubicBezTo>
                  <a:cubicBezTo>
                    <a:pt x="192" y="279"/>
                    <a:pt x="192" y="279"/>
                    <a:pt x="192" y="279"/>
                  </a:cubicBezTo>
                  <a:cubicBezTo>
                    <a:pt x="191" y="280"/>
                    <a:pt x="191" y="280"/>
                    <a:pt x="190" y="281"/>
                  </a:cubicBezTo>
                  <a:cubicBezTo>
                    <a:pt x="190" y="281"/>
                    <a:pt x="190" y="281"/>
                    <a:pt x="190" y="281"/>
                  </a:cubicBezTo>
                  <a:cubicBezTo>
                    <a:pt x="189" y="283"/>
                    <a:pt x="187" y="285"/>
                    <a:pt x="185" y="287"/>
                  </a:cubicBezTo>
                  <a:cubicBezTo>
                    <a:pt x="185" y="287"/>
                    <a:pt x="185" y="287"/>
                    <a:pt x="185" y="287"/>
                  </a:cubicBezTo>
                  <a:cubicBezTo>
                    <a:pt x="184" y="288"/>
                    <a:pt x="184" y="289"/>
                    <a:pt x="183" y="289"/>
                  </a:cubicBezTo>
                  <a:cubicBezTo>
                    <a:pt x="183" y="289"/>
                    <a:pt x="183" y="290"/>
                    <a:pt x="183" y="290"/>
                  </a:cubicBezTo>
                  <a:cubicBezTo>
                    <a:pt x="180" y="292"/>
                    <a:pt x="177" y="294"/>
                    <a:pt x="174" y="296"/>
                  </a:cubicBezTo>
                  <a:cubicBezTo>
                    <a:pt x="174" y="297"/>
                    <a:pt x="174" y="297"/>
                    <a:pt x="174" y="297"/>
                  </a:cubicBezTo>
                  <a:cubicBezTo>
                    <a:pt x="173" y="297"/>
                    <a:pt x="173" y="298"/>
                    <a:pt x="172" y="298"/>
                  </a:cubicBezTo>
                  <a:cubicBezTo>
                    <a:pt x="172" y="298"/>
                    <a:pt x="172" y="298"/>
                    <a:pt x="172" y="298"/>
                  </a:cubicBezTo>
                  <a:cubicBezTo>
                    <a:pt x="169" y="300"/>
                    <a:pt x="167" y="301"/>
                    <a:pt x="165" y="302"/>
                  </a:cubicBezTo>
                  <a:cubicBezTo>
                    <a:pt x="165" y="303"/>
                    <a:pt x="165" y="303"/>
                    <a:pt x="164" y="303"/>
                  </a:cubicBezTo>
                  <a:cubicBezTo>
                    <a:pt x="164" y="303"/>
                    <a:pt x="163" y="303"/>
                    <a:pt x="162" y="304"/>
                  </a:cubicBezTo>
                  <a:cubicBezTo>
                    <a:pt x="162" y="304"/>
                    <a:pt x="162" y="304"/>
                    <a:pt x="162" y="304"/>
                  </a:cubicBezTo>
                  <a:cubicBezTo>
                    <a:pt x="161" y="304"/>
                    <a:pt x="160" y="305"/>
                    <a:pt x="159" y="305"/>
                  </a:cubicBezTo>
                  <a:cubicBezTo>
                    <a:pt x="155" y="307"/>
                    <a:pt x="151" y="308"/>
                    <a:pt x="146" y="309"/>
                  </a:cubicBezTo>
                  <a:cubicBezTo>
                    <a:pt x="145" y="309"/>
                    <a:pt x="144" y="310"/>
                    <a:pt x="143" y="310"/>
                  </a:cubicBezTo>
                  <a:cubicBezTo>
                    <a:pt x="143" y="310"/>
                    <a:pt x="142" y="310"/>
                    <a:pt x="142" y="310"/>
                  </a:cubicBezTo>
                  <a:cubicBezTo>
                    <a:pt x="141" y="310"/>
                    <a:pt x="140" y="310"/>
                    <a:pt x="140" y="310"/>
                  </a:cubicBezTo>
                  <a:cubicBezTo>
                    <a:pt x="139" y="310"/>
                    <a:pt x="139" y="310"/>
                    <a:pt x="138" y="310"/>
                  </a:cubicBezTo>
                  <a:cubicBezTo>
                    <a:pt x="137" y="311"/>
                    <a:pt x="136" y="311"/>
                    <a:pt x="135" y="311"/>
                  </a:cubicBezTo>
                  <a:cubicBezTo>
                    <a:pt x="135" y="311"/>
                    <a:pt x="135" y="311"/>
                    <a:pt x="135" y="311"/>
                  </a:cubicBezTo>
                  <a:cubicBezTo>
                    <a:pt x="134" y="311"/>
                    <a:pt x="133" y="311"/>
                    <a:pt x="132" y="311"/>
                  </a:cubicBezTo>
                  <a:cubicBezTo>
                    <a:pt x="131" y="311"/>
                    <a:pt x="131" y="311"/>
                    <a:pt x="131" y="311"/>
                  </a:cubicBezTo>
                  <a:cubicBezTo>
                    <a:pt x="130" y="311"/>
                    <a:pt x="129" y="311"/>
                    <a:pt x="128" y="311"/>
                  </a:cubicBezTo>
                  <a:cubicBezTo>
                    <a:pt x="128" y="311"/>
                    <a:pt x="127" y="311"/>
                    <a:pt x="127" y="311"/>
                  </a:cubicBezTo>
                  <a:cubicBezTo>
                    <a:pt x="126" y="311"/>
                    <a:pt x="125" y="311"/>
                    <a:pt x="124" y="311"/>
                  </a:cubicBezTo>
                  <a:cubicBezTo>
                    <a:pt x="122" y="311"/>
                    <a:pt x="121" y="310"/>
                    <a:pt x="120" y="310"/>
                  </a:cubicBezTo>
                  <a:cubicBezTo>
                    <a:pt x="120" y="310"/>
                    <a:pt x="119" y="310"/>
                    <a:pt x="119" y="310"/>
                  </a:cubicBezTo>
                  <a:cubicBezTo>
                    <a:pt x="118" y="310"/>
                    <a:pt x="117" y="310"/>
                    <a:pt x="117" y="310"/>
                  </a:cubicBezTo>
                  <a:cubicBezTo>
                    <a:pt x="116" y="310"/>
                    <a:pt x="116" y="310"/>
                    <a:pt x="116" y="310"/>
                  </a:cubicBezTo>
                  <a:cubicBezTo>
                    <a:pt x="114" y="309"/>
                    <a:pt x="113" y="309"/>
                    <a:pt x="112" y="309"/>
                  </a:cubicBezTo>
                  <a:cubicBezTo>
                    <a:pt x="112" y="309"/>
                    <a:pt x="112" y="309"/>
                    <a:pt x="112" y="309"/>
                  </a:cubicBezTo>
                  <a:cubicBezTo>
                    <a:pt x="111" y="308"/>
                    <a:pt x="110" y="308"/>
                    <a:pt x="109" y="308"/>
                  </a:cubicBezTo>
                  <a:cubicBezTo>
                    <a:pt x="109" y="308"/>
                    <a:pt x="108" y="308"/>
                    <a:pt x="108" y="308"/>
                  </a:cubicBezTo>
                  <a:cubicBezTo>
                    <a:pt x="107" y="307"/>
                    <a:pt x="106" y="307"/>
                    <a:pt x="106" y="307"/>
                  </a:cubicBezTo>
                  <a:cubicBezTo>
                    <a:pt x="105" y="307"/>
                    <a:pt x="105" y="307"/>
                    <a:pt x="105" y="307"/>
                  </a:cubicBezTo>
                  <a:cubicBezTo>
                    <a:pt x="104" y="306"/>
                    <a:pt x="103" y="306"/>
                    <a:pt x="102" y="305"/>
                  </a:cubicBezTo>
                  <a:cubicBezTo>
                    <a:pt x="97" y="304"/>
                    <a:pt x="93" y="301"/>
                    <a:pt x="89" y="299"/>
                  </a:cubicBezTo>
                  <a:cubicBezTo>
                    <a:pt x="89" y="299"/>
                    <a:pt x="88" y="298"/>
                    <a:pt x="87" y="298"/>
                  </a:cubicBezTo>
                  <a:cubicBezTo>
                    <a:pt x="87" y="297"/>
                    <a:pt x="87" y="297"/>
                    <a:pt x="87" y="297"/>
                  </a:cubicBezTo>
                  <a:cubicBezTo>
                    <a:pt x="86" y="297"/>
                    <a:pt x="85" y="296"/>
                    <a:pt x="85" y="296"/>
                  </a:cubicBezTo>
                  <a:cubicBezTo>
                    <a:pt x="85" y="296"/>
                    <a:pt x="85" y="296"/>
                    <a:pt x="84" y="296"/>
                  </a:cubicBezTo>
                  <a:cubicBezTo>
                    <a:pt x="82" y="294"/>
                    <a:pt x="80" y="292"/>
                    <a:pt x="78" y="290"/>
                  </a:cubicBezTo>
                  <a:cubicBezTo>
                    <a:pt x="78" y="290"/>
                    <a:pt x="78" y="290"/>
                    <a:pt x="78" y="290"/>
                  </a:cubicBezTo>
                  <a:cubicBezTo>
                    <a:pt x="77" y="290"/>
                    <a:pt x="77" y="289"/>
                    <a:pt x="76" y="288"/>
                  </a:cubicBezTo>
                  <a:cubicBezTo>
                    <a:pt x="76" y="288"/>
                    <a:pt x="76" y="288"/>
                    <a:pt x="76" y="288"/>
                  </a:cubicBezTo>
                  <a:cubicBezTo>
                    <a:pt x="73" y="285"/>
                    <a:pt x="71" y="283"/>
                    <a:pt x="69" y="280"/>
                  </a:cubicBezTo>
                  <a:cubicBezTo>
                    <a:pt x="69" y="280"/>
                    <a:pt x="69" y="280"/>
                    <a:pt x="69" y="279"/>
                  </a:cubicBezTo>
                  <a:cubicBezTo>
                    <a:pt x="68" y="279"/>
                    <a:pt x="68" y="278"/>
                    <a:pt x="67" y="277"/>
                  </a:cubicBezTo>
                  <a:cubicBezTo>
                    <a:pt x="67" y="277"/>
                    <a:pt x="67" y="277"/>
                    <a:pt x="67" y="277"/>
                  </a:cubicBezTo>
                  <a:cubicBezTo>
                    <a:pt x="66" y="275"/>
                    <a:pt x="64" y="273"/>
                    <a:pt x="63" y="270"/>
                  </a:cubicBezTo>
                  <a:cubicBezTo>
                    <a:pt x="63" y="270"/>
                    <a:pt x="63" y="270"/>
                    <a:pt x="63" y="270"/>
                  </a:cubicBezTo>
                  <a:cubicBezTo>
                    <a:pt x="63" y="269"/>
                    <a:pt x="62" y="268"/>
                    <a:pt x="62" y="268"/>
                  </a:cubicBezTo>
                  <a:cubicBezTo>
                    <a:pt x="62" y="267"/>
                    <a:pt x="62" y="267"/>
                    <a:pt x="62" y="267"/>
                  </a:cubicBezTo>
                  <a:cubicBezTo>
                    <a:pt x="61" y="266"/>
                    <a:pt x="61" y="266"/>
                    <a:pt x="61" y="265"/>
                  </a:cubicBezTo>
                  <a:cubicBezTo>
                    <a:pt x="58" y="260"/>
                    <a:pt x="57" y="254"/>
                    <a:pt x="56" y="248"/>
                  </a:cubicBezTo>
                  <a:cubicBezTo>
                    <a:pt x="56" y="248"/>
                    <a:pt x="56" y="248"/>
                    <a:pt x="56" y="247"/>
                  </a:cubicBezTo>
                  <a:cubicBezTo>
                    <a:pt x="55" y="246"/>
                    <a:pt x="55" y="246"/>
                    <a:pt x="55" y="245"/>
                  </a:cubicBezTo>
                  <a:cubicBezTo>
                    <a:pt x="55" y="245"/>
                    <a:pt x="55" y="244"/>
                    <a:pt x="55" y="244"/>
                  </a:cubicBezTo>
                  <a:cubicBezTo>
                    <a:pt x="55" y="243"/>
                    <a:pt x="55" y="242"/>
                    <a:pt x="55" y="241"/>
                  </a:cubicBezTo>
                  <a:cubicBezTo>
                    <a:pt x="55" y="241"/>
                    <a:pt x="55" y="241"/>
                    <a:pt x="55" y="240"/>
                  </a:cubicBezTo>
                  <a:cubicBezTo>
                    <a:pt x="55" y="239"/>
                    <a:pt x="55" y="238"/>
                    <a:pt x="55" y="237"/>
                  </a:cubicBezTo>
                  <a:cubicBezTo>
                    <a:pt x="55" y="237"/>
                    <a:pt x="55" y="236"/>
                    <a:pt x="55" y="236"/>
                  </a:cubicBezTo>
                  <a:cubicBezTo>
                    <a:pt x="55" y="235"/>
                    <a:pt x="55" y="234"/>
                    <a:pt x="55" y="234"/>
                  </a:cubicBezTo>
                  <a:cubicBezTo>
                    <a:pt x="55" y="233"/>
                    <a:pt x="55" y="233"/>
                    <a:pt x="55" y="232"/>
                  </a:cubicBezTo>
                  <a:cubicBezTo>
                    <a:pt x="55" y="231"/>
                    <a:pt x="55" y="230"/>
                    <a:pt x="55" y="229"/>
                  </a:cubicBezTo>
                  <a:cubicBezTo>
                    <a:pt x="55" y="228"/>
                    <a:pt x="55" y="227"/>
                    <a:pt x="55" y="226"/>
                  </a:cubicBezTo>
                  <a:cubicBezTo>
                    <a:pt x="55" y="225"/>
                    <a:pt x="55" y="225"/>
                    <a:pt x="55" y="224"/>
                  </a:cubicBezTo>
                  <a:cubicBezTo>
                    <a:pt x="56" y="224"/>
                    <a:pt x="56" y="223"/>
                    <a:pt x="56" y="222"/>
                  </a:cubicBezTo>
                  <a:cubicBezTo>
                    <a:pt x="56" y="222"/>
                    <a:pt x="56" y="221"/>
                    <a:pt x="56" y="221"/>
                  </a:cubicBezTo>
                  <a:cubicBezTo>
                    <a:pt x="56" y="220"/>
                    <a:pt x="56" y="219"/>
                    <a:pt x="57" y="218"/>
                  </a:cubicBezTo>
                  <a:cubicBezTo>
                    <a:pt x="57" y="218"/>
                    <a:pt x="57" y="217"/>
                    <a:pt x="57" y="217"/>
                  </a:cubicBezTo>
                  <a:cubicBezTo>
                    <a:pt x="57" y="216"/>
                    <a:pt x="57" y="215"/>
                    <a:pt x="58" y="214"/>
                  </a:cubicBezTo>
                  <a:cubicBezTo>
                    <a:pt x="58" y="214"/>
                    <a:pt x="58" y="214"/>
                    <a:pt x="58" y="213"/>
                  </a:cubicBezTo>
                  <a:cubicBezTo>
                    <a:pt x="58" y="213"/>
                    <a:pt x="58" y="212"/>
                    <a:pt x="59" y="211"/>
                  </a:cubicBezTo>
                  <a:cubicBezTo>
                    <a:pt x="59" y="211"/>
                    <a:pt x="59" y="210"/>
                    <a:pt x="59" y="210"/>
                  </a:cubicBezTo>
                  <a:cubicBezTo>
                    <a:pt x="59" y="209"/>
                    <a:pt x="60" y="208"/>
                    <a:pt x="60" y="207"/>
                  </a:cubicBezTo>
                  <a:cubicBezTo>
                    <a:pt x="60" y="207"/>
                    <a:pt x="60" y="207"/>
                    <a:pt x="60" y="207"/>
                  </a:cubicBezTo>
                  <a:cubicBezTo>
                    <a:pt x="62" y="203"/>
                    <a:pt x="64" y="199"/>
                    <a:pt x="67" y="195"/>
                  </a:cubicBezTo>
                  <a:cubicBezTo>
                    <a:pt x="67" y="194"/>
                    <a:pt x="68" y="193"/>
                    <a:pt x="68" y="193"/>
                  </a:cubicBezTo>
                  <a:cubicBezTo>
                    <a:pt x="68" y="192"/>
                    <a:pt x="68" y="192"/>
                    <a:pt x="68" y="192"/>
                  </a:cubicBezTo>
                  <a:cubicBezTo>
                    <a:pt x="69" y="191"/>
                    <a:pt x="69" y="191"/>
                    <a:pt x="70" y="190"/>
                  </a:cubicBezTo>
                  <a:cubicBezTo>
                    <a:pt x="70" y="190"/>
                    <a:pt x="70" y="190"/>
                    <a:pt x="70" y="190"/>
                  </a:cubicBezTo>
                  <a:cubicBezTo>
                    <a:pt x="72" y="188"/>
                    <a:pt x="73" y="186"/>
                    <a:pt x="75" y="184"/>
                  </a:cubicBezTo>
                  <a:cubicBezTo>
                    <a:pt x="75" y="184"/>
                    <a:pt x="75" y="184"/>
                    <a:pt x="75" y="183"/>
                  </a:cubicBezTo>
                  <a:cubicBezTo>
                    <a:pt x="76" y="183"/>
                    <a:pt x="77" y="182"/>
                    <a:pt x="77" y="182"/>
                  </a:cubicBezTo>
                  <a:cubicBezTo>
                    <a:pt x="77" y="182"/>
                    <a:pt x="77" y="181"/>
                    <a:pt x="78" y="181"/>
                  </a:cubicBezTo>
                  <a:cubicBezTo>
                    <a:pt x="80" y="179"/>
                    <a:pt x="83" y="177"/>
                    <a:pt x="86" y="174"/>
                  </a:cubicBezTo>
                  <a:cubicBezTo>
                    <a:pt x="86" y="174"/>
                    <a:pt x="86" y="174"/>
                    <a:pt x="86" y="174"/>
                  </a:cubicBezTo>
                  <a:cubicBezTo>
                    <a:pt x="87" y="174"/>
                    <a:pt x="88" y="173"/>
                    <a:pt x="88" y="173"/>
                  </a:cubicBezTo>
                  <a:cubicBezTo>
                    <a:pt x="88" y="173"/>
                    <a:pt x="88" y="173"/>
                    <a:pt x="89" y="172"/>
                  </a:cubicBezTo>
                  <a:cubicBezTo>
                    <a:pt x="91" y="171"/>
                    <a:pt x="93" y="170"/>
                    <a:pt x="95" y="168"/>
                  </a:cubicBezTo>
                  <a:cubicBezTo>
                    <a:pt x="96" y="168"/>
                    <a:pt x="96" y="168"/>
                    <a:pt x="96" y="168"/>
                  </a:cubicBezTo>
                  <a:cubicBezTo>
                    <a:pt x="96" y="168"/>
                    <a:pt x="97" y="168"/>
                    <a:pt x="98" y="167"/>
                  </a:cubicBezTo>
                  <a:cubicBezTo>
                    <a:pt x="98" y="167"/>
                    <a:pt x="98" y="167"/>
                    <a:pt x="98" y="167"/>
                  </a:cubicBezTo>
                  <a:cubicBezTo>
                    <a:pt x="99" y="167"/>
                    <a:pt x="100" y="166"/>
                    <a:pt x="101" y="166"/>
                  </a:cubicBezTo>
                  <a:cubicBezTo>
                    <a:pt x="105" y="164"/>
                    <a:pt x="109" y="163"/>
                    <a:pt x="114" y="162"/>
                  </a:cubicBezTo>
                  <a:cubicBezTo>
                    <a:pt x="115" y="162"/>
                    <a:pt x="116" y="161"/>
                    <a:pt x="117" y="161"/>
                  </a:cubicBezTo>
                  <a:cubicBezTo>
                    <a:pt x="118" y="161"/>
                    <a:pt x="118" y="161"/>
                    <a:pt x="118" y="161"/>
                  </a:cubicBezTo>
                  <a:cubicBezTo>
                    <a:pt x="119" y="161"/>
                    <a:pt x="120" y="161"/>
                    <a:pt x="121" y="161"/>
                  </a:cubicBezTo>
                  <a:cubicBezTo>
                    <a:pt x="121" y="161"/>
                    <a:pt x="121" y="161"/>
                    <a:pt x="122" y="160"/>
                  </a:cubicBezTo>
                  <a:cubicBezTo>
                    <a:pt x="123" y="160"/>
                    <a:pt x="124" y="160"/>
                    <a:pt x="125" y="160"/>
                  </a:cubicBezTo>
                  <a:cubicBezTo>
                    <a:pt x="125" y="160"/>
                    <a:pt x="125" y="160"/>
                    <a:pt x="125" y="160"/>
                  </a:cubicBezTo>
                  <a:cubicBezTo>
                    <a:pt x="126" y="160"/>
                    <a:pt x="127" y="160"/>
                    <a:pt x="128" y="160"/>
                  </a:cubicBezTo>
                  <a:cubicBezTo>
                    <a:pt x="129" y="160"/>
                    <a:pt x="129" y="160"/>
                    <a:pt x="130" y="160"/>
                  </a:cubicBezTo>
                  <a:cubicBezTo>
                    <a:pt x="130" y="160"/>
                    <a:pt x="131" y="160"/>
                    <a:pt x="132" y="160"/>
                  </a:cubicBezTo>
                  <a:cubicBezTo>
                    <a:pt x="132" y="160"/>
                    <a:pt x="133" y="160"/>
                    <a:pt x="133" y="160"/>
                  </a:cubicBezTo>
                  <a:cubicBezTo>
                    <a:pt x="134" y="160"/>
                    <a:pt x="135" y="160"/>
                    <a:pt x="137" y="160"/>
                  </a:cubicBezTo>
                  <a:cubicBezTo>
                    <a:pt x="138" y="160"/>
                    <a:pt x="139" y="161"/>
                    <a:pt x="140" y="161"/>
                  </a:cubicBezTo>
                  <a:cubicBezTo>
                    <a:pt x="140" y="161"/>
                    <a:pt x="141" y="161"/>
                    <a:pt x="141" y="161"/>
                  </a:cubicBezTo>
                  <a:cubicBezTo>
                    <a:pt x="142" y="161"/>
                    <a:pt x="143" y="161"/>
                    <a:pt x="144" y="161"/>
                  </a:cubicBezTo>
                  <a:cubicBezTo>
                    <a:pt x="144" y="161"/>
                    <a:pt x="144" y="161"/>
                    <a:pt x="145" y="161"/>
                  </a:cubicBezTo>
                  <a:cubicBezTo>
                    <a:pt x="146" y="162"/>
                    <a:pt x="147" y="162"/>
                    <a:pt x="148" y="162"/>
                  </a:cubicBezTo>
                  <a:cubicBezTo>
                    <a:pt x="148" y="162"/>
                    <a:pt x="148" y="162"/>
                    <a:pt x="148" y="162"/>
                  </a:cubicBezTo>
                  <a:cubicBezTo>
                    <a:pt x="149" y="162"/>
                    <a:pt x="150" y="163"/>
                    <a:pt x="151" y="163"/>
                  </a:cubicBezTo>
                  <a:cubicBezTo>
                    <a:pt x="152" y="163"/>
                    <a:pt x="152" y="163"/>
                    <a:pt x="152" y="163"/>
                  </a:cubicBezTo>
                  <a:cubicBezTo>
                    <a:pt x="153" y="164"/>
                    <a:pt x="154" y="164"/>
                    <a:pt x="154" y="164"/>
                  </a:cubicBezTo>
                  <a:cubicBezTo>
                    <a:pt x="155" y="164"/>
                    <a:pt x="155" y="164"/>
                    <a:pt x="156" y="164"/>
                  </a:cubicBezTo>
                  <a:cubicBezTo>
                    <a:pt x="157" y="165"/>
                    <a:pt x="158" y="165"/>
                    <a:pt x="159" y="166"/>
                  </a:cubicBezTo>
                  <a:cubicBezTo>
                    <a:pt x="163" y="167"/>
                    <a:pt x="167" y="169"/>
                    <a:pt x="171" y="172"/>
                  </a:cubicBezTo>
                  <a:cubicBezTo>
                    <a:pt x="172" y="172"/>
                    <a:pt x="172" y="173"/>
                    <a:pt x="173" y="173"/>
                  </a:cubicBezTo>
                  <a:cubicBezTo>
                    <a:pt x="173" y="174"/>
                    <a:pt x="173" y="174"/>
                    <a:pt x="173" y="174"/>
                  </a:cubicBezTo>
                  <a:cubicBezTo>
                    <a:pt x="174" y="174"/>
                    <a:pt x="175" y="175"/>
                    <a:pt x="175" y="175"/>
                  </a:cubicBezTo>
                  <a:cubicBezTo>
                    <a:pt x="176" y="175"/>
                    <a:pt x="176" y="175"/>
                    <a:pt x="176" y="175"/>
                  </a:cubicBezTo>
                  <a:cubicBezTo>
                    <a:pt x="178" y="177"/>
                    <a:pt x="180" y="179"/>
                    <a:pt x="182" y="181"/>
                  </a:cubicBezTo>
                  <a:cubicBezTo>
                    <a:pt x="182" y="181"/>
                    <a:pt x="182" y="181"/>
                    <a:pt x="182" y="181"/>
                  </a:cubicBezTo>
                  <a:cubicBezTo>
                    <a:pt x="183" y="181"/>
                    <a:pt x="183" y="182"/>
                    <a:pt x="184" y="183"/>
                  </a:cubicBezTo>
                  <a:cubicBezTo>
                    <a:pt x="184" y="183"/>
                    <a:pt x="184" y="183"/>
                    <a:pt x="184" y="183"/>
                  </a:cubicBezTo>
                  <a:cubicBezTo>
                    <a:pt x="187" y="186"/>
                    <a:pt x="189" y="188"/>
                    <a:pt x="191" y="191"/>
                  </a:cubicBezTo>
                  <a:cubicBezTo>
                    <a:pt x="191" y="191"/>
                    <a:pt x="191" y="191"/>
                    <a:pt x="191" y="192"/>
                  </a:cubicBezTo>
                  <a:cubicBezTo>
                    <a:pt x="192" y="192"/>
                    <a:pt x="192" y="193"/>
                    <a:pt x="193" y="194"/>
                  </a:cubicBezTo>
                  <a:cubicBezTo>
                    <a:pt x="193" y="194"/>
                    <a:pt x="193" y="194"/>
                    <a:pt x="193" y="194"/>
                  </a:cubicBezTo>
                  <a:cubicBezTo>
                    <a:pt x="195" y="196"/>
                    <a:pt x="196" y="198"/>
                    <a:pt x="197" y="201"/>
                  </a:cubicBezTo>
                  <a:cubicBezTo>
                    <a:pt x="197" y="201"/>
                    <a:pt x="197" y="201"/>
                    <a:pt x="197" y="201"/>
                  </a:cubicBezTo>
                  <a:cubicBezTo>
                    <a:pt x="198" y="202"/>
                    <a:pt x="198" y="203"/>
                    <a:pt x="198" y="203"/>
                  </a:cubicBezTo>
                  <a:cubicBezTo>
                    <a:pt x="198" y="204"/>
                    <a:pt x="199" y="204"/>
                    <a:pt x="199" y="204"/>
                  </a:cubicBezTo>
                  <a:cubicBezTo>
                    <a:pt x="199" y="205"/>
                    <a:pt x="199" y="205"/>
                    <a:pt x="200" y="206"/>
                  </a:cubicBezTo>
                  <a:cubicBezTo>
                    <a:pt x="201" y="210"/>
                    <a:pt x="203" y="215"/>
                    <a:pt x="204" y="219"/>
                  </a:cubicBezTo>
                  <a:cubicBezTo>
                    <a:pt x="204" y="220"/>
                    <a:pt x="204" y="222"/>
                    <a:pt x="204" y="223"/>
                  </a:cubicBezTo>
                  <a:cubicBezTo>
                    <a:pt x="205" y="223"/>
                    <a:pt x="205" y="223"/>
                    <a:pt x="205" y="224"/>
                  </a:cubicBezTo>
                  <a:cubicBezTo>
                    <a:pt x="205" y="224"/>
                    <a:pt x="205" y="225"/>
                    <a:pt x="205" y="226"/>
                  </a:cubicBezTo>
                  <a:cubicBezTo>
                    <a:pt x="205" y="226"/>
                    <a:pt x="205" y="227"/>
                    <a:pt x="205" y="227"/>
                  </a:cubicBezTo>
                  <a:cubicBezTo>
                    <a:pt x="205" y="228"/>
                    <a:pt x="205" y="229"/>
                    <a:pt x="205" y="230"/>
                  </a:cubicBezTo>
                  <a:cubicBezTo>
                    <a:pt x="205" y="230"/>
                    <a:pt x="205" y="230"/>
                    <a:pt x="205" y="231"/>
                  </a:cubicBezTo>
                  <a:cubicBezTo>
                    <a:pt x="205" y="232"/>
                    <a:pt x="206" y="233"/>
                    <a:pt x="206" y="234"/>
                  </a:cubicBezTo>
                  <a:lnTo>
                    <a:pt x="206" y="235"/>
                  </a:lnTo>
                  <a:cubicBezTo>
                    <a:pt x="206" y="236"/>
                    <a:pt x="206" y="237"/>
                    <a:pt x="206" y="237"/>
                  </a:cubicBezTo>
                  <a:cubicBezTo>
                    <a:pt x="206" y="238"/>
                    <a:pt x="206" y="238"/>
                    <a:pt x="206" y="238"/>
                  </a:cubicBezTo>
                  <a:cubicBezTo>
                    <a:pt x="205" y="240"/>
                    <a:pt x="205" y="241"/>
                    <a:pt x="205" y="242"/>
                  </a:cubicBezTo>
                  <a:cubicBezTo>
                    <a:pt x="205" y="243"/>
                    <a:pt x="205" y="244"/>
                    <a:pt x="205" y="245"/>
                  </a:cubicBezTo>
                  <a:close/>
                  <a:moveTo>
                    <a:pt x="256" y="269"/>
                  </a:moveTo>
                  <a:lnTo>
                    <a:pt x="260" y="224"/>
                  </a:lnTo>
                  <a:lnTo>
                    <a:pt x="234" y="222"/>
                  </a:lnTo>
                  <a:cubicBezTo>
                    <a:pt x="233" y="209"/>
                    <a:pt x="229" y="197"/>
                    <a:pt x="223" y="186"/>
                  </a:cubicBezTo>
                  <a:lnTo>
                    <a:pt x="243" y="170"/>
                  </a:lnTo>
                  <a:lnTo>
                    <a:pt x="214" y="136"/>
                  </a:lnTo>
                  <a:lnTo>
                    <a:pt x="194" y="152"/>
                  </a:lnTo>
                  <a:cubicBezTo>
                    <a:pt x="185" y="145"/>
                    <a:pt x="173" y="139"/>
                    <a:pt x="161" y="135"/>
                  </a:cubicBezTo>
                  <a:lnTo>
                    <a:pt x="163" y="109"/>
                  </a:lnTo>
                  <a:lnTo>
                    <a:pt x="119" y="106"/>
                  </a:lnTo>
                  <a:lnTo>
                    <a:pt x="117" y="131"/>
                  </a:lnTo>
                  <a:cubicBezTo>
                    <a:pt x="104" y="133"/>
                    <a:pt x="92" y="137"/>
                    <a:pt x="81" y="143"/>
                  </a:cubicBezTo>
                  <a:lnTo>
                    <a:pt x="64" y="123"/>
                  </a:lnTo>
                  <a:lnTo>
                    <a:pt x="30" y="152"/>
                  </a:lnTo>
                  <a:lnTo>
                    <a:pt x="47" y="171"/>
                  </a:lnTo>
                  <a:cubicBezTo>
                    <a:pt x="39" y="181"/>
                    <a:pt x="33" y="192"/>
                    <a:pt x="30" y="204"/>
                  </a:cubicBezTo>
                  <a:lnTo>
                    <a:pt x="4" y="202"/>
                  </a:lnTo>
                  <a:lnTo>
                    <a:pt x="0" y="247"/>
                  </a:lnTo>
                  <a:lnTo>
                    <a:pt x="26" y="249"/>
                  </a:lnTo>
                  <a:cubicBezTo>
                    <a:pt x="28" y="262"/>
                    <a:pt x="31" y="274"/>
                    <a:pt x="37" y="284"/>
                  </a:cubicBezTo>
                  <a:lnTo>
                    <a:pt x="17" y="301"/>
                  </a:lnTo>
                  <a:lnTo>
                    <a:pt x="46" y="335"/>
                  </a:lnTo>
                  <a:lnTo>
                    <a:pt x="66" y="319"/>
                  </a:lnTo>
                  <a:cubicBezTo>
                    <a:pt x="76" y="326"/>
                    <a:pt x="87" y="332"/>
                    <a:pt x="99" y="336"/>
                  </a:cubicBezTo>
                  <a:lnTo>
                    <a:pt x="97" y="362"/>
                  </a:lnTo>
                  <a:lnTo>
                    <a:pt x="141" y="365"/>
                  </a:lnTo>
                  <a:lnTo>
                    <a:pt x="144" y="340"/>
                  </a:lnTo>
                  <a:cubicBezTo>
                    <a:pt x="156" y="338"/>
                    <a:pt x="168" y="334"/>
                    <a:pt x="179" y="328"/>
                  </a:cubicBezTo>
                  <a:lnTo>
                    <a:pt x="196" y="348"/>
                  </a:lnTo>
                  <a:lnTo>
                    <a:pt x="230" y="319"/>
                  </a:lnTo>
                  <a:lnTo>
                    <a:pt x="213" y="300"/>
                  </a:lnTo>
                  <a:cubicBezTo>
                    <a:pt x="221" y="290"/>
                    <a:pt x="227" y="279"/>
                    <a:pt x="230" y="267"/>
                  </a:cubicBezTo>
                  <a:lnTo>
                    <a:pt x="256" y="269"/>
                  </a:lnTo>
                  <a:close/>
                  <a:moveTo>
                    <a:pt x="390" y="208"/>
                  </a:moveTo>
                  <a:cubicBezTo>
                    <a:pt x="390" y="208"/>
                    <a:pt x="390" y="209"/>
                    <a:pt x="390" y="209"/>
                  </a:cubicBezTo>
                  <a:cubicBezTo>
                    <a:pt x="390" y="209"/>
                    <a:pt x="390" y="210"/>
                    <a:pt x="390" y="211"/>
                  </a:cubicBezTo>
                  <a:cubicBezTo>
                    <a:pt x="390" y="211"/>
                    <a:pt x="390" y="211"/>
                    <a:pt x="389" y="211"/>
                  </a:cubicBezTo>
                  <a:cubicBezTo>
                    <a:pt x="389" y="212"/>
                    <a:pt x="389" y="213"/>
                    <a:pt x="389" y="214"/>
                  </a:cubicBezTo>
                  <a:cubicBezTo>
                    <a:pt x="389" y="214"/>
                    <a:pt x="389" y="214"/>
                    <a:pt x="389" y="214"/>
                  </a:cubicBezTo>
                  <a:cubicBezTo>
                    <a:pt x="389" y="215"/>
                    <a:pt x="389" y="215"/>
                    <a:pt x="388" y="216"/>
                  </a:cubicBezTo>
                  <a:cubicBezTo>
                    <a:pt x="388" y="216"/>
                    <a:pt x="388" y="216"/>
                    <a:pt x="388" y="217"/>
                  </a:cubicBezTo>
                  <a:cubicBezTo>
                    <a:pt x="388" y="217"/>
                    <a:pt x="388" y="218"/>
                    <a:pt x="388" y="218"/>
                  </a:cubicBezTo>
                  <a:cubicBezTo>
                    <a:pt x="388" y="218"/>
                    <a:pt x="387" y="219"/>
                    <a:pt x="387" y="219"/>
                  </a:cubicBezTo>
                  <a:cubicBezTo>
                    <a:pt x="386" y="223"/>
                    <a:pt x="384" y="226"/>
                    <a:pt x="382" y="230"/>
                  </a:cubicBezTo>
                  <a:cubicBezTo>
                    <a:pt x="382" y="230"/>
                    <a:pt x="381" y="231"/>
                    <a:pt x="381" y="231"/>
                  </a:cubicBezTo>
                  <a:cubicBezTo>
                    <a:pt x="381" y="231"/>
                    <a:pt x="381" y="231"/>
                    <a:pt x="381" y="232"/>
                  </a:cubicBezTo>
                  <a:cubicBezTo>
                    <a:pt x="381" y="232"/>
                    <a:pt x="380" y="233"/>
                    <a:pt x="380" y="233"/>
                  </a:cubicBezTo>
                  <a:cubicBezTo>
                    <a:pt x="380" y="233"/>
                    <a:pt x="380" y="233"/>
                    <a:pt x="380" y="233"/>
                  </a:cubicBezTo>
                  <a:cubicBezTo>
                    <a:pt x="379" y="235"/>
                    <a:pt x="377" y="236"/>
                    <a:pt x="376" y="237"/>
                  </a:cubicBezTo>
                  <a:cubicBezTo>
                    <a:pt x="376" y="238"/>
                    <a:pt x="376" y="238"/>
                    <a:pt x="376" y="238"/>
                  </a:cubicBezTo>
                  <a:cubicBezTo>
                    <a:pt x="375" y="238"/>
                    <a:pt x="375" y="238"/>
                    <a:pt x="375" y="239"/>
                  </a:cubicBezTo>
                  <a:cubicBezTo>
                    <a:pt x="375" y="239"/>
                    <a:pt x="374" y="239"/>
                    <a:pt x="374" y="239"/>
                  </a:cubicBezTo>
                  <a:cubicBezTo>
                    <a:pt x="373" y="241"/>
                    <a:pt x="371" y="243"/>
                    <a:pt x="369" y="244"/>
                  </a:cubicBezTo>
                  <a:cubicBezTo>
                    <a:pt x="369" y="244"/>
                    <a:pt x="368" y="244"/>
                    <a:pt x="368" y="244"/>
                  </a:cubicBezTo>
                  <a:cubicBezTo>
                    <a:pt x="368" y="245"/>
                    <a:pt x="367" y="245"/>
                    <a:pt x="367" y="245"/>
                  </a:cubicBezTo>
                  <a:cubicBezTo>
                    <a:pt x="367" y="245"/>
                    <a:pt x="367" y="245"/>
                    <a:pt x="367" y="245"/>
                  </a:cubicBezTo>
                  <a:cubicBezTo>
                    <a:pt x="365" y="246"/>
                    <a:pt x="363" y="247"/>
                    <a:pt x="362" y="248"/>
                  </a:cubicBezTo>
                  <a:cubicBezTo>
                    <a:pt x="362" y="248"/>
                    <a:pt x="362" y="248"/>
                    <a:pt x="362" y="248"/>
                  </a:cubicBezTo>
                  <a:cubicBezTo>
                    <a:pt x="361" y="249"/>
                    <a:pt x="361" y="249"/>
                    <a:pt x="360" y="249"/>
                  </a:cubicBezTo>
                  <a:cubicBezTo>
                    <a:pt x="360" y="249"/>
                    <a:pt x="360" y="249"/>
                    <a:pt x="360" y="249"/>
                  </a:cubicBezTo>
                  <a:cubicBezTo>
                    <a:pt x="359" y="250"/>
                    <a:pt x="359" y="250"/>
                    <a:pt x="358" y="250"/>
                  </a:cubicBezTo>
                  <a:cubicBezTo>
                    <a:pt x="355" y="251"/>
                    <a:pt x="352" y="252"/>
                    <a:pt x="349" y="253"/>
                  </a:cubicBezTo>
                  <a:cubicBezTo>
                    <a:pt x="348" y="253"/>
                    <a:pt x="347" y="253"/>
                    <a:pt x="347" y="253"/>
                  </a:cubicBezTo>
                  <a:cubicBezTo>
                    <a:pt x="346" y="253"/>
                    <a:pt x="346" y="253"/>
                    <a:pt x="346" y="253"/>
                  </a:cubicBezTo>
                  <a:cubicBezTo>
                    <a:pt x="345" y="254"/>
                    <a:pt x="345" y="254"/>
                    <a:pt x="344" y="254"/>
                  </a:cubicBezTo>
                  <a:cubicBezTo>
                    <a:pt x="344" y="254"/>
                    <a:pt x="344" y="254"/>
                    <a:pt x="343" y="254"/>
                  </a:cubicBezTo>
                  <a:cubicBezTo>
                    <a:pt x="343" y="254"/>
                    <a:pt x="342" y="254"/>
                    <a:pt x="341" y="254"/>
                  </a:cubicBezTo>
                  <a:cubicBezTo>
                    <a:pt x="341" y="254"/>
                    <a:pt x="341" y="254"/>
                    <a:pt x="341" y="254"/>
                  </a:cubicBezTo>
                  <a:cubicBezTo>
                    <a:pt x="340" y="254"/>
                    <a:pt x="339" y="254"/>
                    <a:pt x="339" y="254"/>
                  </a:cubicBezTo>
                  <a:cubicBezTo>
                    <a:pt x="338" y="254"/>
                    <a:pt x="338" y="254"/>
                    <a:pt x="338" y="254"/>
                  </a:cubicBezTo>
                  <a:cubicBezTo>
                    <a:pt x="337" y="254"/>
                    <a:pt x="337" y="254"/>
                    <a:pt x="336" y="254"/>
                  </a:cubicBezTo>
                  <a:cubicBezTo>
                    <a:pt x="336" y="254"/>
                    <a:pt x="336" y="254"/>
                    <a:pt x="335" y="254"/>
                  </a:cubicBezTo>
                  <a:cubicBezTo>
                    <a:pt x="335" y="254"/>
                    <a:pt x="334" y="254"/>
                    <a:pt x="333" y="254"/>
                  </a:cubicBezTo>
                  <a:cubicBezTo>
                    <a:pt x="332" y="254"/>
                    <a:pt x="331" y="254"/>
                    <a:pt x="330" y="254"/>
                  </a:cubicBezTo>
                  <a:cubicBezTo>
                    <a:pt x="330" y="254"/>
                    <a:pt x="330" y="254"/>
                    <a:pt x="330" y="254"/>
                  </a:cubicBezTo>
                  <a:cubicBezTo>
                    <a:pt x="329" y="253"/>
                    <a:pt x="329" y="253"/>
                    <a:pt x="328" y="253"/>
                  </a:cubicBezTo>
                  <a:cubicBezTo>
                    <a:pt x="328" y="253"/>
                    <a:pt x="328" y="253"/>
                    <a:pt x="327" y="253"/>
                  </a:cubicBezTo>
                  <a:cubicBezTo>
                    <a:pt x="326" y="253"/>
                    <a:pt x="326" y="253"/>
                    <a:pt x="325" y="253"/>
                  </a:cubicBezTo>
                  <a:cubicBezTo>
                    <a:pt x="325" y="253"/>
                    <a:pt x="325" y="253"/>
                    <a:pt x="325" y="253"/>
                  </a:cubicBezTo>
                  <a:cubicBezTo>
                    <a:pt x="324" y="252"/>
                    <a:pt x="323" y="252"/>
                    <a:pt x="323" y="252"/>
                  </a:cubicBezTo>
                  <a:cubicBezTo>
                    <a:pt x="322" y="252"/>
                    <a:pt x="322" y="252"/>
                    <a:pt x="322" y="252"/>
                  </a:cubicBezTo>
                  <a:cubicBezTo>
                    <a:pt x="321" y="252"/>
                    <a:pt x="321" y="251"/>
                    <a:pt x="320" y="251"/>
                  </a:cubicBezTo>
                  <a:cubicBezTo>
                    <a:pt x="320" y="251"/>
                    <a:pt x="320" y="251"/>
                    <a:pt x="320" y="251"/>
                  </a:cubicBezTo>
                  <a:cubicBezTo>
                    <a:pt x="319" y="251"/>
                    <a:pt x="318" y="250"/>
                    <a:pt x="317" y="250"/>
                  </a:cubicBezTo>
                  <a:cubicBezTo>
                    <a:pt x="314" y="249"/>
                    <a:pt x="312" y="247"/>
                    <a:pt x="309" y="246"/>
                  </a:cubicBezTo>
                  <a:cubicBezTo>
                    <a:pt x="308" y="245"/>
                    <a:pt x="308" y="245"/>
                    <a:pt x="307" y="245"/>
                  </a:cubicBezTo>
                  <a:cubicBezTo>
                    <a:pt x="307" y="245"/>
                    <a:pt x="307" y="245"/>
                    <a:pt x="307" y="244"/>
                  </a:cubicBezTo>
                  <a:cubicBezTo>
                    <a:pt x="307" y="244"/>
                    <a:pt x="306" y="244"/>
                    <a:pt x="306" y="243"/>
                  </a:cubicBezTo>
                  <a:cubicBezTo>
                    <a:pt x="306" y="243"/>
                    <a:pt x="305" y="243"/>
                    <a:pt x="305" y="243"/>
                  </a:cubicBezTo>
                  <a:cubicBezTo>
                    <a:pt x="304" y="242"/>
                    <a:pt x="302" y="241"/>
                    <a:pt x="301" y="240"/>
                  </a:cubicBezTo>
                  <a:cubicBezTo>
                    <a:pt x="301" y="240"/>
                    <a:pt x="301" y="240"/>
                    <a:pt x="301" y="240"/>
                  </a:cubicBezTo>
                  <a:cubicBezTo>
                    <a:pt x="301" y="239"/>
                    <a:pt x="300" y="239"/>
                    <a:pt x="300" y="238"/>
                  </a:cubicBezTo>
                  <a:cubicBezTo>
                    <a:pt x="300" y="238"/>
                    <a:pt x="300" y="238"/>
                    <a:pt x="299" y="238"/>
                  </a:cubicBezTo>
                  <a:cubicBezTo>
                    <a:pt x="298" y="236"/>
                    <a:pt x="296" y="234"/>
                    <a:pt x="295" y="232"/>
                  </a:cubicBezTo>
                  <a:cubicBezTo>
                    <a:pt x="295" y="232"/>
                    <a:pt x="294" y="232"/>
                    <a:pt x="294" y="232"/>
                  </a:cubicBezTo>
                  <a:cubicBezTo>
                    <a:pt x="294" y="231"/>
                    <a:pt x="294" y="231"/>
                    <a:pt x="293" y="231"/>
                  </a:cubicBezTo>
                  <a:cubicBezTo>
                    <a:pt x="293" y="230"/>
                    <a:pt x="293" y="230"/>
                    <a:pt x="293" y="230"/>
                  </a:cubicBezTo>
                  <a:cubicBezTo>
                    <a:pt x="292" y="229"/>
                    <a:pt x="291" y="227"/>
                    <a:pt x="290" y="225"/>
                  </a:cubicBezTo>
                  <a:cubicBezTo>
                    <a:pt x="290" y="225"/>
                    <a:pt x="290" y="225"/>
                    <a:pt x="290" y="225"/>
                  </a:cubicBezTo>
                  <a:cubicBezTo>
                    <a:pt x="290" y="225"/>
                    <a:pt x="290" y="224"/>
                    <a:pt x="290" y="224"/>
                  </a:cubicBezTo>
                  <a:cubicBezTo>
                    <a:pt x="289" y="224"/>
                    <a:pt x="289" y="223"/>
                    <a:pt x="289" y="223"/>
                  </a:cubicBezTo>
                  <a:cubicBezTo>
                    <a:pt x="289" y="223"/>
                    <a:pt x="289" y="222"/>
                    <a:pt x="289" y="222"/>
                  </a:cubicBezTo>
                  <a:cubicBezTo>
                    <a:pt x="287" y="218"/>
                    <a:pt x="286" y="214"/>
                    <a:pt x="285" y="210"/>
                  </a:cubicBezTo>
                  <a:cubicBezTo>
                    <a:pt x="285" y="210"/>
                    <a:pt x="285" y="210"/>
                    <a:pt x="285" y="209"/>
                  </a:cubicBezTo>
                  <a:cubicBezTo>
                    <a:pt x="285" y="209"/>
                    <a:pt x="285" y="208"/>
                    <a:pt x="285" y="208"/>
                  </a:cubicBezTo>
                  <a:cubicBezTo>
                    <a:pt x="285" y="208"/>
                    <a:pt x="285" y="207"/>
                    <a:pt x="285" y="207"/>
                  </a:cubicBezTo>
                  <a:cubicBezTo>
                    <a:pt x="285" y="206"/>
                    <a:pt x="285" y="206"/>
                    <a:pt x="285" y="205"/>
                  </a:cubicBezTo>
                  <a:cubicBezTo>
                    <a:pt x="285" y="205"/>
                    <a:pt x="285" y="205"/>
                    <a:pt x="285" y="205"/>
                  </a:cubicBezTo>
                  <a:cubicBezTo>
                    <a:pt x="285" y="204"/>
                    <a:pt x="284" y="203"/>
                    <a:pt x="284" y="202"/>
                  </a:cubicBezTo>
                  <a:cubicBezTo>
                    <a:pt x="284" y="202"/>
                    <a:pt x="284" y="202"/>
                    <a:pt x="284" y="202"/>
                  </a:cubicBezTo>
                  <a:cubicBezTo>
                    <a:pt x="284" y="201"/>
                    <a:pt x="284" y="200"/>
                    <a:pt x="284" y="200"/>
                  </a:cubicBezTo>
                  <a:cubicBezTo>
                    <a:pt x="284" y="200"/>
                    <a:pt x="284" y="199"/>
                    <a:pt x="285" y="199"/>
                  </a:cubicBezTo>
                  <a:cubicBezTo>
                    <a:pt x="285" y="198"/>
                    <a:pt x="285" y="197"/>
                    <a:pt x="285" y="197"/>
                  </a:cubicBezTo>
                  <a:cubicBezTo>
                    <a:pt x="285" y="196"/>
                    <a:pt x="285" y="195"/>
                    <a:pt x="285" y="194"/>
                  </a:cubicBezTo>
                  <a:cubicBezTo>
                    <a:pt x="285" y="194"/>
                    <a:pt x="285" y="194"/>
                    <a:pt x="285" y="193"/>
                  </a:cubicBezTo>
                  <a:cubicBezTo>
                    <a:pt x="285" y="193"/>
                    <a:pt x="285" y="192"/>
                    <a:pt x="285" y="192"/>
                  </a:cubicBezTo>
                  <a:cubicBezTo>
                    <a:pt x="285" y="191"/>
                    <a:pt x="285" y="191"/>
                    <a:pt x="285" y="191"/>
                  </a:cubicBezTo>
                  <a:cubicBezTo>
                    <a:pt x="286" y="190"/>
                    <a:pt x="286" y="189"/>
                    <a:pt x="286" y="189"/>
                  </a:cubicBezTo>
                  <a:cubicBezTo>
                    <a:pt x="286" y="189"/>
                    <a:pt x="286" y="188"/>
                    <a:pt x="286" y="188"/>
                  </a:cubicBezTo>
                  <a:cubicBezTo>
                    <a:pt x="286" y="188"/>
                    <a:pt x="286" y="187"/>
                    <a:pt x="287" y="186"/>
                  </a:cubicBezTo>
                  <a:cubicBezTo>
                    <a:pt x="287" y="186"/>
                    <a:pt x="287" y="186"/>
                    <a:pt x="287" y="186"/>
                  </a:cubicBezTo>
                  <a:cubicBezTo>
                    <a:pt x="287" y="185"/>
                    <a:pt x="287" y="185"/>
                    <a:pt x="287" y="184"/>
                  </a:cubicBezTo>
                  <a:cubicBezTo>
                    <a:pt x="287" y="184"/>
                    <a:pt x="287" y="183"/>
                    <a:pt x="288" y="183"/>
                  </a:cubicBezTo>
                  <a:cubicBezTo>
                    <a:pt x="288" y="183"/>
                    <a:pt x="288" y="182"/>
                    <a:pt x="288" y="181"/>
                  </a:cubicBezTo>
                  <a:cubicBezTo>
                    <a:pt x="288" y="181"/>
                    <a:pt x="288" y="181"/>
                    <a:pt x="288" y="181"/>
                  </a:cubicBezTo>
                  <a:cubicBezTo>
                    <a:pt x="290" y="178"/>
                    <a:pt x="291" y="175"/>
                    <a:pt x="293" y="172"/>
                  </a:cubicBezTo>
                  <a:cubicBezTo>
                    <a:pt x="293" y="172"/>
                    <a:pt x="294" y="171"/>
                    <a:pt x="294" y="171"/>
                  </a:cubicBezTo>
                  <a:cubicBezTo>
                    <a:pt x="294" y="171"/>
                    <a:pt x="294" y="171"/>
                    <a:pt x="294" y="171"/>
                  </a:cubicBezTo>
                  <a:cubicBezTo>
                    <a:pt x="294" y="170"/>
                    <a:pt x="295" y="170"/>
                    <a:pt x="295" y="169"/>
                  </a:cubicBezTo>
                  <a:cubicBezTo>
                    <a:pt x="295" y="169"/>
                    <a:pt x="295" y="169"/>
                    <a:pt x="295" y="169"/>
                  </a:cubicBezTo>
                  <a:cubicBezTo>
                    <a:pt x="296" y="168"/>
                    <a:pt x="298" y="166"/>
                    <a:pt x="299" y="165"/>
                  </a:cubicBezTo>
                  <a:cubicBezTo>
                    <a:pt x="299" y="165"/>
                    <a:pt x="299" y="165"/>
                    <a:pt x="299" y="165"/>
                  </a:cubicBezTo>
                  <a:cubicBezTo>
                    <a:pt x="299" y="164"/>
                    <a:pt x="300" y="164"/>
                    <a:pt x="300" y="163"/>
                  </a:cubicBezTo>
                  <a:cubicBezTo>
                    <a:pt x="300" y="163"/>
                    <a:pt x="301" y="163"/>
                    <a:pt x="301" y="163"/>
                  </a:cubicBezTo>
                  <a:cubicBezTo>
                    <a:pt x="302" y="161"/>
                    <a:pt x="304" y="160"/>
                    <a:pt x="306" y="158"/>
                  </a:cubicBezTo>
                  <a:cubicBezTo>
                    <a:pt x="306" y="158"/>
                    <a:pt x="307" y="158"/>
                    <a:pt x="307" y="158"/>
                  </a:cubicBezTo>
                  <a:cubicBezTo>
                    <a:pt x="307" y="158"/>
                    <a:pt x="308" y="157"/>
                    <a:pt x="308" y="157"/>
                  </a:cubicBezTo>
                  <a:cubicBezTo>
                    <a:pt x="308" y="157"/>
                    <a:pt x="308" y="157"/>
                    <a:pt x="308" y="157"/>
                  </a:cubicBezTo>
                  <a:cubicBezTo>
                    <a:pt x="310" y="156"/>
                    <a:pt x="311" y="155"/>
                    <a:pt x="313" y="154"/>
                  </a:cubicBezTo>
                  <a:cubicBezTo>
                    <a:pt x="313" y="154"/>
                    <a:pt x="313" y="154"/>
                    <a:pt x="313" y="154"/>
                  </a:cubicBezTo>
                  <a:cubicBezTo>
                    <a:pt x="314" y="154"/>
                    <a:pt x="314" y="153"/>
                    <a:pt x="315" y="153"/>
                  </a:cubicBezTo>
                  <a:cubicBezTo>
                    <a:pt x="315" y="153"/>
                    <a:pt x="315" y="153"/>
                    <a:pt x="315" y="153"/>
                  </a:cubicBezTo>
                  <a:cubicBezTo>
                    <a:pt x="316" y="153"/>
                    <a:pt x="316" y="153"/>
                    <a:pt x="317" y="152"/>
                  </a:cubicBezTo>
                  <a:cubicBezTo>
                    <a:pt x="320" y="151"/>
                    <a:pt x="323" y="150"/>
                    <a:pt x="326" y="149"/>
                  </a:cubicBezTo>
                  <a:cubicBezTo>
                    <a:pt x="327" y="149"/>
                    <a:pt x="328" y="149"/>
                    <a:pt x="328" y="149"/>
                  </a:cubicBezTo>
                  <a:cubicBezTo>
                    <a:pt x="329" y="149"/>
                    <a:pt x="329" y="149"/>
                    <a:pt x="329" y="149"/>
                  </a:cubicBezTo>
                  <a:cubicBezTo>
                    <a:pt x="330" y="149"/>
                    <a:pt x="330" y="149"/>
                    <a:pt x="331" y="149"/>
                  </a:cubicBezTo>
                  <a:cubicBezTo>
                    <a:pt x="331" y="148"/>
                    <a:pt x="331" y="148"/>
                    <a:pt x="332" y="148"/>
                  </a:cubicBezTo>
                  <a:cubicBezTo>
                    <a:pt x="332" y="148"/>
                    <a:pt x="333" y="148"/>
                    <a:pt x="334" y="148"/>
                  </a:cubicBezTo>
                  <a:cubicBezTo>
                    <a:pt x="334" y="148"/>
                    <a:pt x="334" y="148"/>
                    <a:pt x="334" y="148"/>
                  </a:cubicBezTo>
                  <a:cubicBezTo>
                    <a:pt x="335" y="148"/>
                    <a:pt x="336" y="148"/>
                    <a:pt x="336" y="148"/>
                  </a:cubicBezTo>
                  <a:cubicBezTo>
                    <a:pt x="337" y="148"/>
                    <a:pt x="337" y="148"/>
                    <a:pt x="337" y="148"/>
                  </a:cubicBezTo>
                  <a:cubicBezTo>
                    <a:pt x="338" y="148"/>
                    <a:pt x="338" y="148"/>
                    <a:pt x="339" y="148"/>
                  </a:cubicBezTo>
                  <a:cubicBezTo>
                    <a:pt x="339" y="148"/>
                    <a:pt x="339" y="148"/>
                    <a:pt x="340" y="148"/>
                  </a:cubicBezTo>
                  <a:cubicBezTo>
                    <a:pt x="340" y="148"/>
                    <a:pt x="341" y="148"/>
                    <a:pt x="342" y="148"/>
                  </a:cubicBezTo>
                  <a:cubicBezTo>
                    <a:pt x="343" y="148"/>
                    <a:pt x="344" y="148"/>
                    <a:pt x="344" y="149"/>
                  </a:cubicBezTo>
                  <a:cubicBezTo>
                    <a:pt x="345" y="149"/>
                    <a:pt x="345" y="149"/>
                    <a:pt x="345" y="149"/>
                  </a:cubicBezTo>
                  <a:cubicBezTo>
                    <a:pt x="346" y="149"/>
                    <a:pt x="346" y="149"/>
                    <a:pt x="347" y="149"/>
                  </a:cubicBezTo>
                  <a:cubicBezTo>
                    <a:pt x="347" y="149"/>
                    <a:pt x="347" y="149"/>
                    <a:pt x="348" y="149"/>
                  </a:cubicBezTo>
                  <a:cubicBezTo>
                    <a:pt x="348" y="149"/>
                    <a:pt x="349" y="149"/>
                    <a:pt x="350" y="150"/>
                  </a:cubicBezTo>
                  <a:cubicBezTo>
                    <a:pt x="350" y="150"/>
                    <a:pt x="350" y="150"/>
                    <a:pt x="350" y="150"/>
                  </a:cubicBezTo>
                  <a:cubicBezTo>
                    <a:pt x="351" y="150"/>
                    <a:pt x="352" y="150"/>
                    <a:pt x="352" y="150"/>
                  </a:cubicBezTo>
                  <a:cubicBezTo>
                    <a:pt x="353" y="150"/>
                    <a:pt x="353" y="150"/>
                    <a:pt x="353" y="150"/>
                  </a:cubicBezTo>
                  <a:cubicBezTo>
                    <a:pt x="354" y="151"/>
                    <a:pt x="354" y="151"/>
                    <a:pt x="355" y="151"/>
                  </a:cubicBezTo>
                  <a:cubicBezTo>
                    <a:pt x="355" y="151"/>
                    <a:pt x="355" y="151"/>
                    <a:pt x="355" y="151"/>
                  </a:cubicBezTo>
                  <a:cubicBezTo>
                    <a:pt x="356" y="151"/>
                    <a:pt x="357" y="152"/>
                    <a:pt x="357" y="152"/>
                  </a:cubicBezTo>
                  <a:cubicBezTo>
                    <a:pt x="361" y="153"/>
                    <a:pt x="363" y="155"/>
                    <a:pt x="366" y="157"/>
                  </a:cubicBezTo>
                  <a:cubicBezTo>
                    <a:pt x="367" y="157"/>
                    <a:pt x="367" y="157"/>
                    <a:pt x="368" y="158"/>
                  </a:cubicBezTo>
                  <a:cubicBezTo>
                    <a:pt x="368" y="158"/>
                    <a:pt x="368" y="158"/>
                    <a:pt x="368" y="158"/>
                  </a:cubicBezTo>
                  <a:cubicBezTo>
                    <a:pt x="368" y="158"/>
                    <a:pt x="369" y="158"/>
                    <a:pt x="369" y="159"/>
                  </a:cubicBezTo>
                  <a:cubicBezTo>
                    <a:pt x="369" y="159"/>
                    <a:pt x="369" y="159"/>
                    <a:pt x="370" y="159"/>
                  </a:cubicBezTo>
                  <a:cubicBezTo>
                    <a:pt x="371" y="160"/>
                    <a:pt x="372" y="161"/>
                    <a:pt x="374" y="163"/>
                  </a:cubicBezTo>
                  <a:cubicBezTo>
                    <a:pt x="374" y="163"/>
                    <a:pt x="374" y="163"/>
                    <a:pt x="374" y="163"/>
                  </a:cubicBezTo>
                  <a:cubicBezTo>
                    <a:pt x="374" y="163"/>
                    <a:pt x="375" y="164"/>
                    <a:pt x="375" y="164"/>
                  </a:cubicBezTo>
                  <a:cubicBezTo>
                    <a:pt x="375" y="164"/>
                    <a:pt x="375" y="164"/>
                    <a:pt x="376" y="164"/>
                  </a:cubicBezTo>
                  <a:cubicBezTo>
                    <a:pt x="377" y="166"/>
                    <a:pt x="379" y="168"/>
                    <a:pt x="380" y="170"/>
                  </a:cubicBezTo>
                  <a:cubicBezTo>
                    <a:pt x="380" y="170"/>
                    <a:pt x="380" y="170"/>
                    <a:pt x="381" y="170"/>
                  </a:cubicBezTo>
                  <a:cubicBezTo>
                    <a:pt x="381" y="171"/>
                    <a:pt x="381" y="171"/>
                    <a:pt x="382" y="172"/>
                  </a:cubicBezTo>
                  <a:cubicBezTo>
                    <a:pt x="382" y="172"/>
                    <a:pt x="382" y="172"/>
                    <a:pt x="382" y="172"/>
                  </a:cubicBezTo>
                  <a:cubicBezTo>
                    <a:pt x="383" y="174"/>
                    <a:pt x="384" y="175"/>
                    <a:pt x="385" y="177"/>
                  </a:cubicBezTo>
                  <a:cubicBezTo>
                    <a:pt x="385" y="177"/>
                    <a:pt x="385" y="177"/>
                    <a:pt x="385" y="177"/>
                  </a:cubicBezTo>
                  <a:cubicBezTo>
                    <a:pt x="385" y="178"/>
                    <a:pt x="385" y="178"/>
                    <a:pt x="385" y="179"/>
                  </a:cubicBezTo>
                  <a:cubicBezTo>
                    <a:pt x="385" y="179"/>
                    <a:pt x="386" y="179"/>
                    <a:pt x="386" y="179"/>
                  </a:cubicBezTo>
                  <a:cubicBezTo>
                    <a:pt x="386" y="179"/>
                    <a:pt x="386" y="180"/>
                    <a:pt x="386" y="181"/>
                  </a:cubicBezTo>
                  <a:cubicBezTo>
                    <a:pt x="388" y="184"/>
                    <a:pt x="389" y="187"/>
                    <a:pt x="389" y="190"/>
                  </a:cubicBezTo>
                  <a:cubicBezTo>
                    <a:pt x="389" y="191"/>
                    <a:pt x="390" y="191"/>
                    <a:pt x="390" y="192"/>
                  </a:cubicBezTo>
                  <a:cubicBezTo>
                    <a:pt x="390" y="192"/>
                    <a:pt x="390" y="193"/>
                    <a:pt x="390" y="193"/>
                  </a:cubicBezTo>
                  <a:cubicBezTo>
                    <a:pt x="390" y="193"/>
                    <a:pt x="390" y="194"/>
                    <a:pt x="390" y="194"/>
                  </a:cubicBezTo>
                  <a:cubicBezTo>
                    <a:pt x="390" y="195"/>
                    <a:pt x="390" y="195"/>
                    <a:pt x="390" y="195"/>
                  </a:cubicBezTo>
                  <a:cubicBezTo>
                    <a:pt x="390" y="196"/>
                    <a:pt x="390" y="197"/>
                    <a:pt x="390" y="197"/>
                  </a:cubicBezTo>
                  <a:cubicBezTo>
                    <a:pt x="390" y="197"/>
                    <a:pt x="390" y="198"/>
                    <a:pt x="390" y="198"/>
                  </a:cubicBezTo>
                  <a:cubicBezTo>
                    <a:pt x="390" y="198"/>
                    <a:pt x="390" y="199"/>
                    <a:pt x="390" y="200"/>
                  </a:cubicBezTo>
                  <a:lnTo>
                    <a:pt x="390" y="201"/>
                  </a:lnTo>
                  <a:cubicBezTo>
                    <a:pt x="390" y="201"/>
                    <a:pt x="390" y="202"/>
                    <a:pt x="390" y="202"/>
                  </a:cubicBezTo>
                  <a:cubicBezTo>
                    <a:pt x="390" y="203"/>
                    <a:pt x="390" y="203"/>
                    <a:pt x="390" y="203"/>
                  </a:cubicBezTo>
                  <a:cubicBezTo>
                    <a:pt x="390" y="204"/>
                    <a:pt x="390" y="205"/>
                    <a:pt x="390" y="206"/>
                  </a:cubicBezTo>
                  <a:cubicBezTo>
                    <a:pt x="390" y="207"/>
                    <a:pt x="390" y="207"/>
                    <a:pt x="390" y="208"/>
                  </a:cubicBezTo>
                  <a:close/>
                  <a:moveTo>
                    <a:pt x="426" y="225"/>
                  </a:moveTo>
                  <a:lnTo>
                    <a:pt x="429" y="193"/>
                  </a:lnTo>
                  <a:lnTo>
                    <a:pt x="411" y="192"/>
                  </a:lnTo>
                  <a:cubicBezTo>
                    <a:pt x="410" y="183"/>
                    <a:pt x="407" y="174"/>
                    <a:pt x="403" y="167"/>
                  </a:cubicBezTo>
                  <a:lnTo>
                    <a:pt x="417" y="155"/>
                  </a:lnTo>
                  <a:lnTo>
                    <a:pt x="396" y="131"/>
                  </a:lnTo>
                  <a:lnTo>
                    <a:pt x="383" y="143"/>
                  </a:lnTo>
                  <a:cubicBezTo>
                    <a:pt x="376" y="137"/>
                    <a:pt x="368" y="133"/>
                    <a:pt x="359" y="131"/>
                  </a:cubicBezTo>
                  <a:lnTo>
                    <a:pt x="361" y="113"/>
                  </a:lnTo>
                  <a:lnTo>
                    <a:pt x="330" y="110"/>
                  </a:lnTo>
                  <a:lnTo>
                    <a:pt x="328" y="128"/>
                  </a:lnTo>
                  <a:cubicBezTo>
                    <a:pt x="319" y="129"/>
                    <a:pt x="311" y="132"/>
                    <a:pt x="303" y="136"/>
                  </a:cubicBezTo>
                  <a:lnTo>
                    <a:pt x="291" y="122"/>
                  </a:lnTo>
                  <a:lnTo>
                    <a:pt x="267" y="142"/>
                  </a:lnTo>
                  <a:lnTo>
                    <a:pt x="279" y="156"/>
                  </a:lnTo>
                  <a:cubicBezTo>
                    <a:pt x="274" y="163"/>
                    <a:pt x="270" y="171"/>
                    <a:pt x="267" y="179"/>
                  </a:cubicBezTo>
                  <a:lnTo>
                    <a:pt x="249" y="178"/>
                  </a:lnTo>
                  <a:lnTo>
                    <a:pt x="246" y="209"/>
                  </a:lnTo>
                  <a:lnTo>
                    <a:pt x="264" y="211"/>
                  </a:lnTo>
                  <a:cubicBezTo>
                    <a:pt x="265" y="219"/>
                    <a:pt x="268" y="228"/>
                    <a:pt x="272" y="236"/>
                  </a:cubicBezTo>
                  <a:lnTo>
                    <a:pt x="258" y="247"/>
                  </a:lnTo>
                  <a:lnTo>
                    <a:pt x="279" y="271"/>
                  </a:lnTo>
                  <a:lnTo>
                    <a:pt x="292" y="260"/>
                  </a:lnTo>
                  <a:cubicBezTo>
                    <a:pt x="299" y="265"/>
                    <a:pt x="307" y="269"/>
                    <a:pt x="316" y="272"/>
                  </a:cubicBezTo>
                  <a:lnTo>
                    <a:pt x="314" y="290"/>
                  </a:lnTo>
                  <a:lnTo>
                    <a:pt x="345" y="292"/>
                  </a:lnTo>
                  <a:lnTo>
                    <a:pt x="347" y="274"/>
                  </a:lnTo>
                  <a:cubicBezTo>
                    <a:pt x="356" y="273"/>
                    <a:pt x="364" y="270"/>
                    <a:pt x="372" y="266"/>
                  </a:cubicBezTo>
                  <a:lnTo>
                    <a:pt x="384" y="280"/>
                  </a:lnTo>
                  <a:lnTo>
                    <a:pt x="408" y="260"/>
                  </a:lnTo>
                  <a:lnTo>
                    <a:pt x="396" y="246"/>
                  </a:lnTo>
                  <a:cubicBezTo>
                    <a:pt x="401" y="239"/>
                    <a:pt x="405" y="232"/>
                    <a:pt x="408" y="223"/>
                  </a:cubicBezTo>
                  <a:lnTo>
                    <a:pt x="426" y="225"/>
                  </a:lnTo>
                  <a:close/>
                </a:path>
              </a:pathLst>
            </a:custGeom>
            <a:solidFill>
              <a:srgbClr val="00AAA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8213" name="组合 77"/>
          <p:cNvGrpSpPr>
            <a:grpSpLocks/>
          </p:cNvGrpSpPr>
          <p:nvPr/>
        </p:nvGrpSpPr>
        <p:grpSpPr bwMode="auto">
          <a:xfrm>
            <a:off x="5127630" y="4233869"/>
            <a:ext cx="352425" cy="352425"/>
            <a:chOff x="0" y="0"/>
            <a:chExt cx="352425" cy="352425"/>
          </a:xfrm>
        </p:grpSpPr>
        <p:sp>
          <p:nvSpPr>
            <p:cNvPr id="3" name="Oval 37"/>
            <p:cNvSpPr>
              <a:spLocks noChangeArrowheads="1"/>
            </p:cNvSpPr>
            <p:nvPr/>
          </p:nvSpPr>
          <p:spPr bwMode="auto">
            <a:xfrm>
              <a:off x="0" y="0"/>
              <a:ext cx="352425" cy="3524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4" name="Freeform 38"/>
            <p:cNvSpPr>
              <a:spLocks noEditPoints="1" noChangeArrowheads="1"/>
            </p:cNvSpPr>
            <p:nvPr/>
          </p:nvSpPr>
          <p:spPr bwMode="auto">
            <a:xfrm>
              <a:off x="53975" y="50800"/>
              <a:ext cx="252413" cy="239713"/>
            </a:xfrm>
            <a:custGeom>
              <a:avLst/>
              <a:gdLst>
                <a:gd name="T0" fmla="*/ 182 w 436"/>
                <a:gd name="T1" fmla="*/ 376 h 415"/>
                <a:gd name="T2" fmla="*/ 182 w 436"/>
                <a:gd name="T3" fmla="*/ 395 h 415"/>
                <a:gd name="T4" fmla="*/ 264 w 436"/>
                <a:gd name="T5" fmla="*/ 386 h 415"/>
                <a:gd name="T6" fmla="*/ 254 w 436"/>
                <a:gd name="T7" fmla="*/ 347 h 415"/>
                <a:gd name="T8" fmla="*/ 182 w 436"/>
                <a:gd name="T9" fmla="*/ 347 h 415"/>
                <a:gd name="T10" fmla="*/ 182 w 436"/>
                <a:gd name="T11" fmla="*/ 366 h 415"/>
                <a:gd name="T12" fmla="*/ 264 w 436"/>
                <a:gd name="T13" fmla="*/ 357 h 415"/>
                <a:gd name="T14" fmla="*/ 218 w 436"/>
                <a:gd name="T15" fmla="*/ 415 h 415"/>
                <a:gd name="T16" fmla="*/ 250 w 436"/>
                <a:gd name="T17" fmla="*/ 404 h 415"/>
                <a:gd name="T18" fmla="*/ 218 w 436"/>
                <a:gd name="T19" fmla="*/ 415 h 415"/>
                <a:gd name="T20" fmla="*/ 219 w 436"/>
                <a:gd name="T21" fmla="*/ 112 h 415"/>
                <a:gd name="T22" fmla="*/ 116 w 436"/>
                <a:gd name="T23" fmla="*/ 208 h 415"/>
                <a:gd name="T24" fmla="*/ 178 w 436"/>
                <a:gd name="T25" fmla="*/ 336 h 415"/>
                <a:gd name="T26" fmla="*/ 219 w 436"/>
                <a:gd name="T27" fmla="*/ 339 h 415"/>
                <a:gd name="T28" fmla="*/ 271 w 436"/>
                <a:gd name="T29" fmla="*/ 308 h 415"/>
                <a:gd name="T30" fmla="*/ 219 w 436"/>
                <a:gd name="T31" fmla="*/ 112 h 415"/>
                <a:gd name="T32" fmla="*/ 86 w 436"/>
                <a:gd name="T33" fmla="*/ 225 h 415"/>
                <a:gd name="T34" fmla="*/ 17 w 436"/>
                <a:gd name="T35" fmla="*/ 211 h 415"/>
                <a:gd name="T36" fmla="*/ 17 w 436"/>
                <a:gd name="T37" fmla="*/ 239 h 415"/>
                <a:gd name="T38" fmla="*/ 86 w 436"/>
                <a:gd name="T39" fmla="*/ 225 h 415"/>
                <a:gd name="T40" fmla="*/ 420 w 436"/>
                <a:gd name="T41" fmla="*/ 211 h 415"/>
                <a:gd name="T42" fmla="*/ 350 w 436"/>
                <a:gd name="T43" fmla="*/ 225 h 415"/>
                <a:gd name="T44" fmla="*/ 420 w 436"/>
                <a:gd name="T45" fmla="*/ 239 h 415"/>
                <a:gd name="T46" fmla="*/ 420 w 436"/>
                <a:gd name="T47" fmla="*/ 211 h 415"/>
                <a:gd name="T48" fmla="*/ 334 w 436"/>
                <a:gd name="T49" fmla="*/ 127 h 415"/>
                <a:gd name="T50" fmla="*/ 373 w 436"/>
                <a:gd name="T51" fmla="*/ 68 h 415"/>
                <a:gd name="T52" fmla="*/ 315 w 436"/>
                <a:gd name="T53" fmla="*/ 107 h 415"/>
                <a:gd name="T54" fmla="*/ 334 w 436"/>
                <a:gd name="T55" fmla="*/ 127 h 415"/>
                <a:gd name="T56" fmla="*/ 217 w 436"/>
                <a:gd name="T57" fmla="*/ 86 h 415"/>
                <a:gd name="T58" fmla="*/ 231 w 436"/>
                <a:gd name="T59" fmla="*/ 17 h 415"/>
                <a:gd name="T60" fmla="*/ 203 w 436"/>
                <a:gd name="T61" fmla="*/ 17 h 415"/>
                <a:gd name="T62" fmla="*/ 217 w 436"/>
                <a:gd name="T63" fmla="*/ 86 h 415"/>
                <a:gd name="T64" fmla="*/ 98 w 436"/>
                <a:gd name="T65" fmla="*/ 121 h 415"/>
                <a:gd name="T66" fmla="*/ 117 w 436"/>
                <a:gd name="T67" fmla="*/ 102 h 415"/>
                <a:gd name="T68" fmla="*/ 59 w 436"/>
                <a:gd name="T69" fmla="*/ 63 h 415"/>
                <a:gd name="T70" fmla="*/ 98 w 436"/>
                <a:gd name="T71" fmla="*/ 121 h 415"/>
                <a:gd name="T72" fmla="*/ 102 w 436"/>
                <a:gd name="T73" fmla="*/ 323 h 415"/>
                <a:gd name="T74" fmla="*/ 63 w 436"/>
                <a:gd name="T75" fmla="*/ 381 h 415"/>
                <a:gd name="T76" fmla="*/ 122 w 436"/>
                <a:gd name="T77" fmla="*/ 342 h 415"/>
                <a:gd name="T78" fmla="*/ 102 w 436"/>
                <a:gd name="T79" fmla="*/ 323 h 415"/>
                <a:gd name="T80" fmla="*/ 338 w 436"/>
                <a:gd name="T81" fmla="*/ 328 h 415"/>
                <a:gd name="T82" fmla="*/ 319 w 436"/>
                <a:gd name="T83" fmla="*/ 348 h 415"/>
                <a:gd name="T84" fmla="*/ 378 w 436"/>
                <a:gd name="T85" fmla="*/ 387 h 415"/>
                <a:gd name="T86" fmla="*/ 338 w 436"/>
                <a:gd name="T87" fmla="*/ 32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6" h="415">
                  <a:moveTo>
                    <a:pt x="254" y="376"/>
                  </a:moveTo>
                  <a:lnTo>
                    <a:pt x="182" y="376"/>
                  </a:lnTo>
                  <a:cubicBezTo>
                    <a:pt x="176" y="376"/>
                    <a:pt x="172" y="381"/>
                    <a:pt x="172" y="386"/>
                  </a:cubicBezTo>
                  <a:cubicBezTo>
                    <a:pt x="172" y="391"/>
                    <a:pt x="176" y="395"/>
                    <a:pt x="182" y="395"/>
                  </a:cubicBezTo>
                  <a:lnTo>
                    <a:pt x="254" y="395"/>
                  </a:lnTo>
                  <a:cubicBezTo>
                    <a:pt x="260" y="395"/>
                    <a:pt x="264" y="391"/>
                    <a:pt x="264" y="386"/>
                  </a:cubicBezTo>
                  <a:cubicBezTo>
                    <a:pt x="264" y="381"/>
                    <a:pt x="260" y="376"/>
                    <a:pt x="254" y="376"/>
                  </a:cubicBezTo>
                  <a:close/>
                  <a:moveTo>
                    <a:pt x="254" y="347"/>
                  </a:moveTo>
                  <a:lnTo>
                    <a:pt x="254" y="347"/>
                  </a:lnTo>
                  <a:lnTo>
                    <a:pt x="182" y="347"/>
                  </a:lnTo>
                  <a:cubicBezTo>
                    <a:pt x="176" y="347"/>
                    <a:pt x="172" y="351"/>
                    <a:pt x="172" y="357"/>
                  </a:cubicBezTo>
                  <a:cubicBezTo>
                    <a:pt x="172" y="362"/>
                    <a:pt x="176" y="366"/>
                    <a:pt x="182" y="366"/>
                  </a:cubicBezTo>
                  <a:lnTo>
                    <a:pt x="254" y="366"/>
                  </a:lnTo>
                  <a:cubicBezTo>
                    <a:pt x="260" y="366"/>
                    <a:pt x="264" y="362"/>
                    <a:pt x="264" y="357"/>
                  </a:cubicBezTo>
                  <a:cubicBezTo>
                    <a:pt x="264" y="351"/>
                    <a:pt x="260" y="347"/>
                    <a:pt x="254" y="347"/>
                  </a:cubicBezTo>
                  <a:close/>
                  <a:moveTo>
                    <a:pt x="218" y="415"/>
                  </a:moveTo>
                  <a:lnTo>
                    <a:pt x="218" y="415"/>
                  </a:lnTo>
                  <a:lnTo>
                    <a:pt x="250" y="404"/>
                  </a:lnTo>
                  <a:lnTo>
                    <a:pt x="187" y="404"/>
                  </a:lnTo>
                  <a:lnTo>
                    <a:pt x="218" y="415"/>
                  </a:lnTo>
                  <a:close/>
                  <a:moveTo>
                    <a:pt x="219" y="112"/>
                  </a:moveTo>
                  <a:lnTo>
                    <a:pt x="219" y="112"/>
                  </a:lnTo>
                  <a:lnTo>
                    <a:pt x="217" y="112"/>
                  </a:lnTo>
                  <a:cubicBezTo>
                    <a:pt x="164" y="112"/>
                    <a:pt x="116" y="155"/>
                    <a:pt x="116" y="208"/>
                  </a:cubicBezTo>
                  <a:cubicBezTo>
                    <a:pt x="116" y="261"/>
                    <a:pt x="161" y="291"/>
                    <a:pt x="165" y="308"/>
                  </a:cubicBezTo>
                  <a:cubicBezTo>
                    <a:pt x="170" y="324"/>
                    <a:pt x="165" y="332"/>
                    <a:pt x="178" y="336"/>
                  </a:cubicBezTo>
                  <a:cubicBezTo>
                    <a:pt x="190" y="340"/>
                    <a:pt x="217" y="339"/>
                    <a:pt x="217" y="339"/>
                  </a:cubicBezTo>
                  <a:lnTo>
                    <a:pt x="219" y="339"/>
                  </a:lnTo>
                  <a:cubicBezTo>
                    <a:pt x="219" y="339"/>
                    <a:pt x="246" y="340"/>
                    <a:pt x="259" y="336"/>
                  </a:cubicBezTo>
                  <a:cubicBezTo>
                    <a:pt x="271" y="332"/>
                    <a:pt x="266" y="324"/>
                    <a:pt x="271" y="308"/>
                  </a:cubicBezTo>
                  <a:cubicBezTo>
                    <a:pt x="275" y="291"/>
                    <a:pt x="320" y="261"/>
                    <a:pt x="320" y="208"/>
                  </a:cubicBezTo>
                  <a:cubicBezTo>
                    <a:pt x="320" y="155"/>
                    <a:pt x="272" y="112"/>
                    <a:pt x="219" y="112"/>
                  </a:cubicBezTo>
                  <a:close/>
                  <a:moveTo>
                    <a:pt x="86" y="225"/>
                  </a:moveTo>
                  <a:lnTo>
                    <a:pt x="86" y="225"/>
                  </a:lnTo>
                  <a:cubicBezTo>
                    <a:pt x="86" y="217"/>
                    <a:pt x="78" y="211"/>
                    <a:pt x="69" y="211"/>
                  </a:cubicBezTo>
                  <a:lnTo>
                    <a:pt x="17" y="211"/>
                  </a:lnTo>
                  <a:cubicBezTo>
                    <a:pt x="7" y="211"/>
                    <a:pt x="0" y="217"/>
                    <a:pt x="0" y="225"/>
                  </a:cubicBezTo>
                  <a:cubicBezTo>
                    <a:pt x="0" y="232"/>
                    <a:pt x="7" y="239"/>
                    <a:pt x="17" y="239"/>
                  </a:cubicBezTo>
                  <a:lnTo>
                    <a:pt x="69" y="239"/>
                  </a:lnTo>
                  <a:cubicBezTo>
                    <a:pt x="78" y="239"/>
                    <a:pt x="86" y="232"/>
                    <a:pt x="86" y="225"/>
                  </a:cubicBezTo>
                  <a:close/>
                  <a:moveTo>
                    <a:pt x="420" y="211"/>
                  </a:moveTo>
                  <a:lnTo>
                    <a:pt x="420" y="211"/>
                  </a:lnTo>
                  <a:lnTo>
                    <a:pt x="367" y="211"/>
                  </a:lnTo>
                  <a:cubicBezTo>
                    <a:pt x="358" y="211"/>
                    <a:pt x="350" y="217"/>
                    <a:pt x="350" y="225"/>
                  </a:cubicBezTo>
                  <a:cubicBezTo>
                    <a:pt x="350" y="232"/>
                    <a:pt x="358" y="239"/>
                    <a:pt x="367" y="239"/>
                  </a:cubicBezTo>
                  <a:lnTo>
                    <a:pt x="420" y="239"/>
                  </a:lnTo>
                  <a:cubicBezTo>
                    <a:pt x="429" y="239"/>
                    <a:pt x="436" y="232"/>
                    <a:pt x="436" y="225"/>
                  </a:cubicBezTo>
                  <a:cubicBezTo>
                    <a:pt x="436" y="217"/>
                    <a:pt x="429" y="211"/>
                    <a:pt x="420" y="211"/>
                  </a:cubicBezTo>
                  <a:close/>
                  <a:moveTo>
                    <a:pt x="334" y="127"/>
                  </a:moveTo>
                  <a:lnTo>
                    <a:pt x="334" y="127"/>
                  </a:lnTo>
                  <a:lnTo>
                    <a:pt x="371" y="90"/>
                  </a:lnTo>
                  <a:cubicBezTo>
                    <a:pt x="377" y="83"/>
                    <a:pt x="378" y="74"/>
                    <a:pt x="373" y="68"/>
                  </a:cubicBezTo>
                  <a:cubicBezTo>
                    <a:pt x="368" y="63"/>
                    <a:pt x="358" y="64"/>
                    <a:pt x="352" y="70"/>
                  </a:cubicBezTo>
                  <a:lnTo>
                    <a:pt x="315" y="107"/>
                  </a:lnTo>
                  <a:cubicBezTo>
                    <a:pt x="308" y="114"/>
                    <a:pt x="307" y="123"/>
                    <a:pt x="312" y="129"/>
                  </a:cubicBezTo>
                  <a:cubicBezTo>
                    <a:pt x="318" y="134"/>
                    <a:pt x="327" y="133"/>
                    <a:pt x="334" y="127"/>
                  </a:cubicBezTo>
                  <a:close/>
                  <a:moveTo>
                    <a:pt x="217" y="86"/>
                  </a:moveTo>
                  <a:lnTo>
                    <a:pt x="217" y="86"/>
                  </a:lnTo>
                  <a:cubicBezTo>
                    <a:pt x="224" y="86"/>
                    <a:pt x="231" y="79"/>
                    <a:pt x="231" y="69"/>
                  </a:cubicBezTo>
                  <a:lnTo>
                    <a:pt x="231" y="17"/>
                  </a:lnTo>
                  <a:cubicBezTo>
                    <a:pt x="231" y="8"/>
                    <a:pt x="224" y="0"/>
                    <a:pt x="217" y="0"/>
                  </a:cubicBezTo>
                  <a:cubicBezTo>
                    <a:pt x="209" y="0"/>
                    <a:pt x="203" y="8"/>
                    <a:pt x="203" y="17"/>
                  </a:cubicBezTo>
                  <a:lnTo>
                    <a:pt x="203" y="69"/>
                  </a:lnTo>
                  <a:cubicBezTo>
                    <a:pt x="203" y="79"/>
                    <a:pt x="209" y="86"/>
                    <a:pt x="217" y="86"/>
                  </a:cubicBezTo>
                  <a:close/>
                  <a:moveTo>
                    <a:pt x="98" y="121"/>
                  </a:moveTo>
                  <a:lnTo>
                    <a:pt x="98" y="121"/>
                  </a:lnTo>
                  <a:cubicBezTo>
                    <a:pt x="104" y="128"/>
                    <a:pt x="114" y="129"/>
                    <a:pt x="119" y="123"/>
                  </a:cubicBezTo>
                  <a:cubicBezTo>
                    <a:pt x="124" y="118"/>
                    <a:pt x="124" y="108"/>
                    <a:pt x="117" y="102"/>
                  </a:cubicBezTo>
                  <a:lnTo>
                    <a:pt x="80" y="65"/>
                  </a:lnTo>
                  <a:cubicBezTo>
                    <a:pt x="74" y="58"/>
                    <a:pt x="64" y="57"/>
                    <a:pt x="59" y="63"/>
                  </a:cubicBezTo>
                  <a:cubicBezTo>
                    <a:pt x="53" y="68"/>
                    <a:pt x="54" y="78"/>
                    <a:pt x="61" y="84"/>
                  </a:cubicBezTo>
                  <a:lnTo>
                    <a:pt x="98" y="121"/>
                  </a:lnTo>
                  <a:close/>
                  <a:moveTo>
                    <a:pt x="102" y="323"/>
                  </a:moveTo>
                  <a:lnTo>
                    <a:pt x="102" y="323"/>
                  </a:lnTo>
                  <a:lnTo>
                    <a:pt x="65" y="360"/>
                  </a:lnTo>
                  <a:cubicBezTo>
                    <a:pt x="59" y="366"/>
                    <a:pt x="58" y="376"/>
                    <a:pt x="63" y="381"/>
                  </a:cubicBezTo>
                  <a:cubicBezTo>
                    <a:pt x="68" y="387"/>
                    <a:pt x="78" y="386"/>
                    <a:pt x="84" y="379"/>
                  </a:cubicBezTo>
                  <a:lnTo>
                    <a:pt x="122" y="342"/>
                  </a:lnTo>
                  <a:cubicBezTo>
                    <a:pt x="128" y="336"/>
                    <a:pt x="129" y="326"/>
                    <a:pt x="124" y="321"/>
                  </a:cubicBezTo>
                  <a:cubicBezTo>
                    <a:pt x="118" y="316"/>
                    <a:pt x="109" y="316"/>
                    <a:pt x="102" y="323"/>
                  </a:cubicBezTo>
                  <a:close/>
                  <a:moveTo>
                    <a:pt x="338" y="328"/>
                  </a:moveTo>
                  <a:lnTo>
                    <a:pt x="338" y="328"/>
                  </a:lnTo>
                  <a:cubicBezTo>
                    <a:pt x="332" y="322"/>
                    <a:pt x="322" y="321"/>
                    <a:pt x="317" y="326"/>
                  </a:cubicBezTo>
                  <a:cubicBezTo>
                    <a:pt x="312" y="331"/>
                    <a:pt x="313" y="341"/>
                    <a:pt x="319" y="348"/>
                  </a:cubicBezTo>
                  <a:lnTo>
                    <a:pt x="356" y="385"/>
                  </a:lnTo>
                  <a:cubicBezTo>
                    <a:pt x="363" y="391"/>
                    <a:pt x="372" y="392"/>
                    <a:pt x="378" y="387"/>
                  </a:cubicBezTo>
                  <a:cubicBezTo>
                    <a:pt x="383" y="382"/>
                    <a:pt x="382" y="372"/>
                    <a:pt x="375" y="365"/>
                  </a:cubicBezTo>
                  <a:lnTo>
                    <a:pt x="338" y="328"/>
                  </a:lnTo>
                  <a:close/>
                </a:path>
              </a:pathLst>
            </a:custGeom>
            <a:solidFill>
              <a:srgbClr val="00AAA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8216" name="组合 75"/>
          <p:cNvGrpSpPr>
            <a:grpSpLocks/>
          </p:cNvGrpSpPr>
          <p:nvPr/>
        </p:nvGrpSpPr>
        <p:grpSpPr bwMode="auto">
          <a:xfrm>
            <a:off x="5160964" y="2198693"/>
            <a:ext cx="350837" cy="352425"/>
            <a:chOff x="0" y="0"/>
            <a:chExt cx="350838" cy="352425"/>
          </a:xfrm>
        </p:grpSpPr>
        <p:sp>
          <p:nvSpPr>
            <p:cNvPr id="4" name="Oval 39"/>
            <p:cNvSpPr>
              <a:spLocks noChangeArrowheads="1"/>
            </p:cNvSpPr>
            <p:nvPr/>
          </p:nvSpPr>
          <p:spPr bwMode="auto">
            <a:xfrm>
              <a:off x="0" y="0"/>
              <a:ext cx="350838" cy="3524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7" name="Freeform 40"/>
            <p:cNvSpPr>
              <a:spLocks noEditPoints="1" noChangeArrowheads="1"/>
            </p:cNvSpPr>
            <p:nvPr/>
          </p:nvSpPr>
          <p:spPr bwMode="auto">
            <a:xfrm>
              <a:off x="77787" y="65087"/>
              <a:ext cx="241300" cy="222250"/>
            </a:xfrm>
            <a:custGeom>
              <a:avLst/>
              <a:gdLst>
                <a:gd name="T0" fmla="*/ 0 w 416"/>
                <a:gd name="T1" fmla="*/ 227 h 384"/>
                <a:gd name="T2" fmla="*/ 160 w 416"/>
                <a:gd name="T3" fmla="*/ 384 h 384"/>
                <a:gd name="T4" fmla="*/ 281 w 416"/>
                <a:gd name="T5" fmla="*/ 364 h 384"/>
                <a:gd name="T6" fmla="*/ 253 w 416"/>
                <a:gd name="T7" fmla="*/ 170 h 384"/>
                <a:gd name="T8" fmla="*/ 247 w 416"/>
                <a:gd name="T9" fmla="*/ 357 h 384"/>
                <a:gd name="T10" fmla="*/ 164 w 416"/>
                <a:gd name="T11" fmla="*/ 322 h 384"/>
                <a:gd name="T12" fmla="*/ 141 w 416"/>
                <a:gd name="T13" fmla="*/ 224 h 384"/>
                <a:gd name="T14" fmla="*/ 29 w 416"/>
                <a:gd name="T15" fmla="*/ 221 h 384"/>
                <a:gd name="T16" fmla="*/ 32 w 416"/>
                <a:gd name="T17" fmla="*/ 70 h 384"/>
                <a:gd name="T18" fmla="*/ 164 w 416"/>
                <a:gd name="T19" fmla="*/ 40 h 384"/>
                <a:gd name="T20" fmla="*/ 0 w 416"/>
                <a:gd name="T21" fmla="*/ 67 h 384"/>
                <a:gd name="T22" fmla="*/ 234 w 416"/>
                <a:gd name="T23" fmla="*/ 79 h 384"/>
                <a:gd name="T24" fmla="*/ 220 w 416"/>
                <a:gd name="T25" fmla="*/ 63 h 384"/>
                <a:gd name="T26" fmla="*/ 231 w 416"/>
                <a:gd name="T27" fmla="*/ 53 h 384"/>
                <a:gd name="T28" fmla="*/ 260 w 416"/>
                <a:gd name="T29" fmla="*/ 53 h 384"/>
                <a:gd name="T30" fmla="*/ 272 w 416"/>
                <a:gd name="T31" fmla="*/ 63 h 384"/>
                <a:gd name="T32" fmla="*/ 257 w 416"/>
                <a:gd name="T33" fmla="*/ 79 h 384"/>
                <a:gd name="T34" fmla="*/ 272 w 416"/>
                <a:gd name="T35" fmla="*/ 95 h 384"/>
                <a:gd name="T36" fmla="*/ 260 w 416"/>
                <a:gd name="T37" fmla="*/ 105 h 384"/>
                <a:gd name="T38" fmla="*/ 231 w 416"/>
                <a:gd name="T39" fmla="*/ 105 h 384"/>
                <a:gd name="T40" fmla="*/ 220 w 416"/>
                <a:gd name="T41" fmla="*/ 95 h 384"/>
                <a:gd name="T42" fmla="*/ 340 w 416"/>
                <a:gd name="T43" fmla="*/ 144 h 384"/>
                <a:gd name="T44" fmla="*/ 411 w 416"/>
                <a:gd name="T45" fmla="*/ 236 h 384"/>
                <a:gd name="T46" fmla="*/ 382 w 416"/>
                <a:gd name="T47" fmla="*/ 244 h 384"/>
                <a:gd name="T48" fmla="*/ 340 w 416"/>
                <a:gd name="T49" fmla="*/ 144 h 384"/>
                <a:gd name="T50" fmla="*/ 297 w 416"/>
                <a:gd name="T51" fmla="*/ 28 h 384"/>
                <a:gd name="T52" fmla="*/ 328 w 416"/>
                <a:gd name="T53" fmla="*/ 144 h 384"/>
                <a:gd name="T54" fmla="*/ 314 w 416"/>
                <a:gd name="T55" fmla="*/ 161 h 384"/>
                <a:gd name="T56" fmla="*/ 287 w 416"/>
                <a:gd name="T57" fmla="*/ 138 h 384"/>
                <a:gd name="T58" fmla="*/ 195 w 416"/>
                <a:gd name="T59" fmla="*/ 28 h 384"/>
                <a:gd name="T60" fmla="*/ 280 w 416"/>
                <a:gd name="T61" fmla="*/ 45 h 384"/>
                <a:gd name="T62" fmla="*/ 212 w 416"/>
                <a:gd name="T63" fmla="*/ 113 h 384"/>
                <a:gd name="T64" fmla="*/ 133 w 416"/>
                <a:gd name="T65" fmla="*/ 335 h 384"/>
                <a:gd name="T66" fmla="*/ 52 w 416"/>
                <a:gd name="T67" fmla="*/ 251 h 384"/>
                <a:gd name="T68" fmla="*/ 133 w 416"/>
                <a:gd name="T69" fmla="*/ 335 h 384"/>
                <a:gd name="T70" fmla="*/ 48 w 416"/>
                <a:gd name="T71" fmla="*/ 109 h 384"/>
                <a:gd name="T72" fmla="*/ 164 w 416"/>
                <a:gd name="T73" fmla="*/ 115 h 384"/>
                <a:gd name="T74" fmla="*/ 104 w 416"/>
                <a:gd name="T75" fmla="*/ 93 h 384"/>
                <a:gd name="T76" fmla="*/ 48 w 416"/>
                <a:gd name="T77" fmla="*/ 176 h 384"/>
                <a:gd name="T78" fmla="*/ 53 w 416"/>
                <a:gd name="T79" fmla="*/ 195 h 384"/>
                <a:gd name="T80" fmla="*/ 165 w 416"/>
                <a:gd name="T81" fmla="*/ 174 h 384"/>
                <a:gd name="T82" fmla="*/ 48 w 416"/>
                <a:gd name="T83" fmla="*/ 176 h 384"/>
                <a:gd name="T84" fmla="*/ 48 w 416"/>
                <a:gd name="T85" fmla="*/ 149 h 384"/>
                <a:gd name="T86" fmla="*/ 165 w 416"/>
                <a:gd name="T87" fmla="*/ 155 h 384"/>
                <a:gd name="T88" fmla="*/ 172 w 416"/>
                <a:gd name="T89" fmla="*/ 144 h 384"/>
                <a:gd name="T90" fmla="*/ 103 w 416"/>
                <a:gd name="T91" fmla="*/ 134 h 384"/>
                <a:gd name="T92" fmla="*/ 48 w 416"/>
                <a:gd name="T93" fmla="*/ 14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6" h="384">
                  <a:moveTo>
                    <a:pt x="0" y="67"/>
                  </a:moveTo>
                  <a:cubicBezTo>
                    <a:pt x="0" y="120"/>
                    <a:pt x="0" y="174"/>
                    <a:pt x="0" y="227"/>
                  </a:cubicBezTo>
                  <a:cubicBezTo>
                    <a:pt x="0" y="231"/>
                    <a:pt x="71" y="298"/>
                    <a:pt x="79" y="307"/>
                  </a:cubicBezTo>
                  <a:cubicBezTo>
                    <a:pt x="88" y="316"/>
                    <a:pt x="155" y="384"/>
                    <a:pt x="160" y="384"/>
                  </a:cubicBezTo>
                  <a:cubicBezTo>
                    <a:pt x="192" y="384"/>
                    <a:pt x="225" y="384"/>
                    <a:pt x="257" y="384"/>
                  </a:cubicBezTo>
                  <a:cubicBezTo>
                    <a:pt x="270" y="384"/>
                    <a:pt x="275" y="372"/>
                    <a:pt x="281" y="364"/>
                  </a:cubicBezTo>
                  <a:cubicBezTo>
                    <a:pt x="281" y="297"/>
                    <a:pt x="281" y="231"/>
                    <a:pt x="281" y="165"/>
                  </a:cubicBezTo>
                  <a:cubicBezTo>
                    <a:pt x="274" y="167"/>
                    <a:pt x="257" y="160"/>
                    <a:pt x="253" y="170"/>
                  </a:cubicBezTo>
                  <a:cubicBezTo>
                    <a:pt x="251" y="174"/>
                    <a:pt x="253" y="249"/>
                    <a:pt x="253" y="264"/>
                  </a:cubicBezTo>
                  <a:cubicBezTo>
                    <a:pt x="253" y="279"/>
                    <a:pt x="258" y="357"/>
                    <a:pt x="247" y="357"/>
                  </a:cubicBezTo>
                  <a:cubicBezTo>
                    <a:pt x="221" y="357"/>
                    <a:pt x="195" y="357"/>
                    <a:pt x="168" y="357"/>
                  </a:cubicBezTo>
                  <a:cubicBezTo>
                    <a:pt x="160" y="357"/>
                    <a:pt x="164" y="330"/>
                    <a:pt x="164" y="322"/>
                  </a:cubicBezTo>
                  <a:cubicBezTo>
                    <a:pt x="164" y="309"/>
                    <a:pt x="164" y="295"/>
                    <a:pt x="164" y="282"/>
                  </a:cubicBezTo>
                  <a:cubicBezTo>
                    <a:pt x="164" y="245"/>
                    <a:pt x="164" y="239"/>
                    <a:pt x="141" y="224"/>
                  </a:cubicBezTo>
                  <a:cubicBezTo>
                    <a:pt x="131" y="224"/>
                    <a:pt x="131" y="221"/>
                    <a:pt x="122" y="221"/>
                  </a:cubicBezTo>
                  <a:cubicBezTo>
                    <a:pt x="91" y="221"/>
                    <a:pt x="60" y="221"/>
                    <a:pt x="29" y="221"/>
                  </a:cubicBezTo>
                  <a:cubicBezTo>
                    <a:pt x="29" y="173"/>
                    <a:pt x="29" y="125"/>
                    <a:pt x="29" y="77"/>
                  </a:cubicBezTo>
                  <a:cubicBezTo>
                    <a:pt x="29" y="73"/>
                    <a:pt x="30" y="73"/>
                    <a:pt x="32" y="70"/>
                  </a:cubicBezTo>
                  <a:cubicBezTo>
                    <a:pt x="68" y="70"/>
                    <a:pt x="103" y="70"/>
                    <a:pt x="138" y="70"/>
                  </a:cubicBezTo>
                  <a:cubicBezTo>
                    <a:pt x="145" y="65"/>
                    <a:pt x="163" y="50"/>
                    <a:pt x="164" y="40"/>
                  </a:cubicBezTo>
                  <a:cubicBezTo>
                    <a:pt x="119" y="40"/>
                    <a:pt x="75" y="40"/>
                    <a:pt x="31" y="40"/>
                  </a:cubicBezTo>
                  <a:cubicBezTo>
                    <a:pt x="19" y="40"/>
                    <a:pt x="0" y="57"/>
                    <a:pt x="0" y="67"/>
                  </a:cubicBezTo>
                  <a:close/>
                  <a:moveTo>
                    <a:pt x="220" y="93"/>
                  </a:moveTo>
                  <a:lnTo>
                    <a:pt x="234" y="79"/>
                  </a:lnTo>
                  <a:lnTo>
                    <a:pt x="220" y="65"/>
                  </a:lnTo>
                  <a:cubicBezTo>
                    <a:pt x="219" y="64"/>
                    <a:pt x="219" y="63"/>
                    <a:pt x="220" y="63"/>
                  </a:cubicBezTo>
                  <a:lnTo>
                    <a:pt x="229" y="53"/>
                  </a:lnTo>
                  <a:cubicBezTo>
                    <a:pt x="230" y="53"/>
                    <a:pt x="231" y="53"/>
                    <a:pt x="231" y="53"/>
                  </a:cubicBezTo>
                  <a:lnTo>
                    <a:pt x="246" y="68"/>
                  </a:lnTo>
                  <a:lnTo>
                    <a:pt x="260" y="53"/>
                  </a:lnTo>
                  <a:cubicBezTo>
                    <a:pt x="261" y="53"/>
                    <a:pt x="261" y="53"/>
                    <a:pt x="262" y="53"/>
                  </a:cubicBezTo>
                  <a:lnTo>
                    <a:pt x="272" y="63"/>
                  </a:lnTo>
                  <a:cubicBezTo>
                    <a:pt x="272" y="63"/>
                    <a:pt x="272" y="64"/>
                    <a:pt x="272" y="65"/>
                  </a:cubicBezTo>
                  <a:lnTo>
                    <a:pt x="257" y="79"/>
                  </a:lnTo>
                  <a:lnTo>
                    <a:pt x="272" y="93"/>
                  </a:lnTo>
                  <a:cubicBezTo>
                    <a:pt x="272" y="94"/>
                    <a:pt x="272" y="95"/>
                    <a:pt x="272" y="95"/>
                  </a:cubicBezTo>
                  <a:lnTo>
                    <a:pt x="262" y="105"/>
                  </a:lnTo>
                  <a:cubicBezTo>
                    <a:pt x="261" y="105"/>
                    <a:pt x="261" y="105"/>
                    <a:pt x="260" y="105"/>
                  </a:cubicBezTo>
                  <a:lnTo>
                    <a:pt x="246" y="90"/>
                  </a:lnTo>
                  <a:lnTo>
                    <a:pt x="231" y="105"/>
                  </a:lnTo>
                  <a:cubicBezTo>
                    <a:pt x="231" y="105"/>
                    <a:pt x="230" y="105"/>
                    <a:pt x="229" y="105"/>
                  </a:cubicBezTo>
                  <a:lnTo>
                    <a:pt x="220" y="95"/>
                  </a:lnTo>
                  <a:cubicBezTo>
                    <a:pt x="219" y="95"/>
                    <a:pt x="219" y="94"/>
                    <a:pt x="220" y="93"/>
                  </a:cubicBezTo>
                  <a:close/>
                  <a:moveTo>
                    <a:pt x="340" y="144"/>
                  </a:moveTo>
                  <a:lnTo>
                    <a:pt x="411" y="215"/>
                  </a:lnTo>
                  <a:cubicBezTo>
                    <a:pt x="416" y="221"/>
                    <a:pt x="416" y="230"/>
                    <a:pt x="411" y="236"/>
                  </a:cubicBezTo>
                  <a:lnTo>
                    <a:pt x="402" y="244"/>
                  </a:lnTo>
                  <a:cubicBezTo>
                    <a:pt x="397" y="250"/>
                    <a:pt x="388" y="250"/>
                    <a:pt x="382" y="244"/>
                  </a:cubicBezTo>
                  <a:lnTo>
                    <a:pt x="311" y="173"/>
                  </a:lnTo>
                  <a:lnTo>
                    <a:pt x="340" y="144"/>
                  </a:lnTo>
                  <a:close/>
                  <a:moveTo>
                    <a:pt x="195" y="28"/>
                  </a:moveTo>
                  <a:cubicBezTo>
                    <a:pt x="223" y="0"/>
                    <a:pt x="269" y="0"/>
                    <a:pt x="297" y="28"/>
                  </a:cubicBezTo>
                  <a:cubicBezTo>
                    <a:pt x="322" y="53"/>
                    <a:pt x="325" y="92"/>
                    <a:pt x="305" y="121"/>
                  </a:cubicBezTo>
                  <a:lnTo>
                    <a:pt x="328" y="144"/>
                  </a:lnTo>
                  <a:cubicBezTo>
                    <a:pt x="329" y="145"/>
                    <a:pt x="329" y="146"/>
                    <a:pt x="328" y="147"/>
                  </a:cubicBezTo>
                  <a:lnTo>
                    <a:pt x="314" y="161"/>
                  </a:lnTo>
                  <a:cubicBezTo>
                    <a:pt x="313" y="162"/>
                    <a:pt x="311" y="162"/>
                    <a:pt x="310" y="161"/>
                  </a:cubicBezTo>
                  <a:lnTo>
                    <a:pt x="287" y="138"/>
                  </a:lnTo>
                  <a:cubicBezTo>
                    <a:pt x="259" y="158"/>
                    <a:pt x="220" y="156"/>
                    <a:pt x="195" y="130"/>
                  </a:cubicBezTo>
                  <a:cubicBezTo>
                    <a:pt x="166" y="102"/>
                    <a:pt x="166" y="56"/>
                    <a:pt x="195" y="28"/>
                  </a:cubicBezTo>
                  <a:close/>
                  <a:moveTo>
                    <a:pt x="212" y="45"/>
                  </a:moveTo>
                  <a:cubicBezTo>
                    <a:pt x="230" y="26"/>
                    <a:pt x="261" y="26"/>
                    <a:pt x="280" y="45"/>
                  </a:cubicBezTo>
                  <a:cubicBezTo>
                    <a:pt x="299" y="64"/>
                    <a:pt x="299" y="94"/>
                    <a:pt x="280" y="113"/>
                  </a:cubicBezTo>
                  <a:cubicBezTo>
                    <a:pt x="261" y="132"/>
                    <a:pt x="230" y="132"/>
                    <a:pt x="212" y="113"/>
                  </a:cubicBezTo>
                  <a:cubicBezTo>
                    <a:pt x="193" y="94"/>
                    <a:pt x="193" y="64"/>
                    <a:pt x="212" y="45"/>
                  </a:cubicBezTo>
                  <a:close/>
                  <a:moveTo>
                    <a:pt x="133" y="335"/>
                  </a:moveTo>
                  <a:cubicBezTo>
                    <a:pt x="133" y="307"/>
                    <a:pt x="132" y="279"/>
                    <a:pt x="132" y="251"/>
                  </a:cubicBezTo>
                  <a:cubicBezTo>
                    <a:pt x="105" y="251"/>
                    <a:pt x="78" y="251"/>
                    <a:pt x="52" y="251"/>
                  </a:cubicBezTo>
                  <a:cubicBezTo>
                    <a:pt x="51" y="252"/>
                    <a:pt x="51" y="252"/>
                    <a:pt x="50" y="253"/>
                  </a:cubicBezTo>
                  <a:cubicBezTo>
                    <a:pt x="78" y="280"/>
                    <a:pt x="106" y="307"/>
                    <a:pt x="133" y="335"/>
                  </a:cubicBezTo>
                  <a:close/>
                  <a:moveTo>
                    <a:pt x="48" y="97"/>
                  </a:moveTo>
                  <a:cubicBezTo>
                    <a:pt x="48" y="101"/>
                    <a:pt x="48" y="105"/>
                    <a:pt x="48" y="109"/>
                  </a:cubicBezTo>
                  <a:cubicBezTo>
                    <a:pt x="48" y="112"/>
                    <a:pt x="51" y="115"/>
                    <a:pt x="55" y="115"/>
                  </a:cubicBezTo>
                  <a:cubicBezTo>
                    <a:pt x="91" y="115"/>
                    <a:pt x="127" y="115"/>
                    <a:pt x="164" y="115"/>
                  </a:cubicBezTo>
                  <a:cubicBezTo>
                    <a:pt x="174" y="115"/>
                    <a:pt x="171" y="99"/>
                    <a:pt x="168" y="93"/>
                  </a:cubicBezTo>
                  <a:cubicBezTo>
                    <a:pt x="147" y="93"/>
                    <a:pt x="126" y="93"/>
                    <a:pt x="104" y="93"/>
                  </a:cubicBezTo>
                  <a:cubicBezTo>
                    <a:pt x="91" y="93"/>
                    <a:pt x="48" y="89"/>
                    <a:pt x="48" y="97"/>
                  </a:cubicBezTo>
                  <a:close/>
                  <a:moveTo>
                    <a:pt x="48" y="176"/>
                  </a:moveTo>
                  <a:cubicBezTo>
                    <a:pt x="48" y="181"/>
                    <a:pt x="48" y="186"/>
                    <a:pt x="48" y="190"/>
                  </a:cubicBezTo>
                  <a:cubicBezTo>
                    <a:pt x="48" y="194"/>
                    <a:pt x="49" y="195"/>
                    <a:pt x="53" y="195"/>
                  </a:cubicBezTo>
                  <a:cubicBezTo>
                    <a:pt x="92" y="195"/>
                    <a:pt x="131" y="195"/>
                    <a:pt x="170" y="195"/>
                  </a:cubicBezTo>
                  <a:cubicBezTo>
                    <a:pt x="171" y="191"/>
                    <a:pt x="174" y="174"/>
                    <a:pt x="165" y="174"/>
                  </a:cubicBezTo>
                  <a:cubicBezTo>
                    <a:pt x="129" y="174"/>
                    <a:pt x="93" y="174"/>
                    <a:pt x="56" y="174"/>
                  </a:cubicBezTo>
                  <a:cubicBezTo>
                    <a:pt x="54" y="174"/>
                    <a:pt x="50" y="175"/>
                    <a:pt x="48" y="176"/>
                  </a:cubicBezTo>
                  <a:close/>
                  <a:moveTo>
                    <a:pt x="48" y="142"/>
                  </a:moveTo>
                  <a:cubicBezTo>
                    <a:pt x="48" y="144"/>
                    <a:pt x="48" y="147"/>
                    <a:pt x="48" y="149"/>
                  </a:cubicBezTo>
                  <a:cubicBezTo>
                    <a:pt x="48" y="152"/>
                    <a:pt x="50" y="152"/>
                    <a:pt x="52" y="155"/>
                  </a:cubicBezTo>
                  <a:cubicBezTo>
                    <a:pt x="89" y="155"/>
                    <a:pt x="127" y="155"/>
                    <a:pt x="165" y="155"/>
                  </a:cubicBezTo>
                  <a:cubicBezTo>
                    <a:pt x="167" y="154"/>
                    <a:pt x="170" y="153"/>
                    <a:pt x="172" y="152"/>
                  </a:cubicBezTo>
                  <a:cubicBezTo>
                    <a:pt x="172" y="149"/>
                    <a:pt x="172" y="147"/>
                    <a:pt x="172" y="144"/>
                  </a:cubicBezTo>
                  <a:cubicBezTo>
                    <a:pt x="172" y="139"/>
                    <a:pt x="170" y="137"/>
                    <a:pt x="168" y="134"/>
                  </a:cubicBezTo>
                  <a:cubicBezTo>
                    <a:pt x="147" y="134"/>
                    <a:pt x="125" y="134"/>
                    <a:pt x="103" y="134"/>
                  </a:cubicBezTo>
                  <a:cubicBezTo>
                    <a:pt x="92" y="134"/>
                    <a:pt x="81" y="134"/>
                    <a:pt x="71" y="134"/>
                  </a:cubicBezTo>
                  <a:cubicBezTo>
                    <a:pt x="57" y="134"/>
                    <a:pt x="48" y="130"/>
                    <a:pt x="48" y="142"/>
                  </a:cubicBezTo>
                  <a:close/>
                </a:path>
              </a:pathLst>
            </a:custGeom>
            <a:solidFill>
              <a:srgbClr val="00AAA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8219" name="组合 74"/>
          <p:cNvGrpSpPr>
            <a:grpSpLocks/>
          </p:cNvGrpSpPr>
          <p:nvPr/>
        </p:nvGrpSpPr>
        <p:grpSpPr bwMode="auto">
          <a:xfrm>
            <a:off x="5157793" y="1165230"/>
            <a:ext cx="352425" cy="350839"/>
            <a:chOff x="0" y="0"/>
            <a:chExt cx="352425" cy="350838"/>
          </a:xfrm>
        </p:grpSpPr>
        <p:sp>
          <p:nvSpPr>
            <p:cNvPr id="5" name="Oval 41"/>
            <p:cNvSpPr>
              <a:spLocks noChangeArrowheads="1"/>
            </p:cNvSpPr>
            <p:nvPr/>
          </p:nvSpPr>
          <p:spPr bwMode="auto">
            <a:xfrm>
              <a:off x="0" y="0"/>
              <a:ext cx="352425" cy="3508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20" name="Freeform 42"/>
            <p:cNvSpPr>
              <a:spLocks noEditPoints="1" noChangeArrowheads="1"/>
            </p:cNvSpPr>
            <p:nvPr/>
          </p:nvSpPr>
          <p:spPr bwMode="auto">
            <a:xfrm>
              <a:off x="117475" y="41275"/>
              <a:ext cx="103188" cy="261938"/>
            </a:xfrm>
            <a:custGeom>
              <a:avLst/>
              <a:gdLst>
                <a:gd name="T0" fmla="*/ 1 w 178"/>
                <a:gd name="T1" fmla="*/ 162 h 454"/>
                <a:gd name="T2" fmla="*/ 1 w 178"/>
                <a:gd name="T3" fmla="*/ 173 h 454"/>
                <a:gd name="T4" fmla="*/ 41 w 178"/>
                <a:gd name="T5" fmla="*/ 288 h 454"/>
                <a:gd name="T6" fmla="*/ 78 w 178"/>
                <a:gd name="T7" fmla="*/ 288 h 454"/>
                <a:gd name="T8" fmla="*/ 83 w 178"/>
                <a:gd name="T9" fmla="*/ 284 h 454"/>
                <a:gd name="T10" fmla="*/ 83 w 178"/>
                <a:gd name="T11" fmla="*/ 132 h 454"/>
                <a:gd name="T12" fmla="*/ 68 w 178"/>
                <a:gd name="T13" fmla="*/ 117 h 454"/>
                <a:gd name="T14" fmla="*/ 91 w 178"/>
                <a:gd name="T15" fmla="*/ 96 h 454"/>
                <a:gd name="T16" fmla="*/ 107 w 178"/>
                <a:gd name="T17" fmla="*/ 118 h 454"/>
                <a:gd name="T18" fmla="*/ 92 w 178"/>
                <a:gd name="T19" fmla="*/ 131 h 454"/>
                <a:gd name="T20" fmla="*/ 92 w 178"/>
                <a:gd name="T21" fmla="*/ 284 h 454"/>
                <a:gd name="T22" fmla="*/ 97 w 178"/>
                <a:gd name="T23" fmla="*/ 288 h 454"/>
                <a:gd name="T24" fmla="*/ 140 w 178"/>
                <a:gd name="T25" fmla="*/ 288 h 454"/>
                <a:gd name="T26" fmla="*/ 177 w 178"/>
                <a:gd name="T27" fmla="*/ 173 h 454"/>
                <a:gd name="T28" fmla="*/ 176 w 178"/>
                <a:gd name="T29" fmla="*/ 162 h 454"/>
                <a:gd name="T30" fmla="*/ 91 w 178"/>
                <a:gd name="T31" fmla="*/ 3 h 454"/>
                <a:gd name="T32" fmla="*/ 84 w 178"/>
                <a:gd name="T33" fmla="*/ 3 h 454"/>
                <a:gd name="T34" fmla="*/ 43 w 178"/>
                <a:gd name="T35" fmla="*/ 82 h 454"/>
                <a:gd name="T36" fmla="*/ 1 w 178"/>
                <a:gd name="T37" fmla="*/ 162 h 454"/>
                <a:gd name="T38" fmla="*/ 14 w 178"/>
                <a:gd name="T39" fmla="*/ 349 h 454"/>
                <a:gd name="T40" fmla="*/ 14 w 178"/>
                <a:gd name="T41" fmla="*/ 449 h 454"/>
                <a:gd name="T42" fmla="*/ 19 w 178"/>
                <a:gd name="T43" fmla="*/ 454 h 454"/>
                <a:gd name="T44" fmla="*/ 112 w 178"/>
                <a:gd name="T45" fmla="*/ 454 h 454"/>
                <a:gd name="T46" fmla="*/ 116 w 178"/>
                <a:gd name="T47" fmla="*/ 449 h 454"/>
                <a:gd name="T48" fmla="*/ 116 w 178"/>
                <a:gd name="T49" fmla="*/ 343 h 454"/>
                <a:gd name="T50" fmla="*/ 137 w 178"/>
                <a:gd name="T51" fmla="*/ 343 h 454"/>
                <a:gd name="T52" fmla="*/ 137 w 178"/>
                <a:gd name="T53" fmla="*/ 452 h 454"/>
                <a:gd name="T54" fmla="*/ 145 w 178"/>
                <a:gd name="T55" fmla="*/ 454 h 454"/>
                <a:gd name="T56" fmla="*/ 161 w 178"/>
                <a:gd name="T57" fmla="*/ 454 h 454"/>
                <a:gd name="T58" fmla="*/ 168 w 178"/>
                <a:gd name="T59" fmla="*/ 447 h 454"/>
                <a:gd name="T60" fmla="*/ 168 w 178"/>
                <a:gd name="T61" fmla="*/ 349 h 454"/>
                <a:gd name="T62" fmla="*/ 156 w 178"/>
                <a:gd name="T63" fmla="*/ 319 h 454"/>
                <a:gd name="T64" fmla="*/ 139 w 178"/>
                <a:gd name="T65" fmla="*/ 301 h 454"/>
                <a:gd name="T66" fmla="*/ 41 w 178"/>
                <a:gd name="T67" fmla="*/ 302 h 454"/>
                <a:gd name="T68" fmla="*/ 14 w 178"/>
                <a:gd name="T69" fmla="*/ 3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454">
                  <a:moveTo>
                    <a:pt x="1" y="162"/>
                  </a:moveTo>
                  <a:cubicBezTo>
                    <a:pt x="0" y="166"/>
                    <a:pt x="0" y="169"/>
                    <a:pt x="1" y="173"/>
                  </a:cubicBezTo>
                  <a:cubicBezTo>
                    <a:pt x="5" y="185"/>
                    <a:pt x="29" y="288"/>
                    <a:pt x="41" y="288"/>
                  </a:cubicBezTo>
                  <a:cubicBezTo>
                    <a:pt x="53" y="288"/>
                    <a:pt x="66" y="288"/>
                    <a:pt x="78" y="288"/>
                  </a:cubicBezTo>
                  <a:cubicBezTo>
                    <a:pt x="82" y="288"/>
                    <a:pt x="83" y="287"/>
                    <a:pt x="83" y="284"/>
                  </a:cubicBezTo>
                  <a:cubicBezTo>
                    <a:pt x="83" y="234"/>
                    <a:pt x="83" y="184"/>
                    <a:pt x="83" y="132"/>
                  </a:cubicBezTo>
                  <a:cubicBezTo>
                    <a:pt x="78" y="130"/>
                    <a:pt x="69" y="125"/>
                    <a:pt x="68" y="117"/>
                  </a:cubicBezTo>
                  <a:cubicBezTo>
                    <a:pt x="68" y="103"/>
                    <a:pt x="77" y="95"/>
                    <a:pt x="91" y="96"/>
                  </a:cubicBezTo>
                  <a:cubicBezTo>
                    <a:pt x="103" y="97"/>
                    <a:pt x="109" y="107"/>
                    <a:pt x="107" y="118"/>
                  </a:cubicBezTo>
                  <a:cubicBezTo>
                    <a:pt x="107" y="125"/>
                    <a:pt x="98" y="130"/>
                    <a:pt x="92" y="131"/>
                  </a:cubicBezTo>
                  <a:cubicBezTo>
                    <a:pt x="92" y="182"/>
                    <a:pt x="92" y="233"/>
                    <a:pt x="92" y="284"/>
                  </a:cubicBezTo>
                  <a:cubicBezTo>
                    <a:pt x="92" y="287"/>
                    <a:pt x="94" y="288"/>
                    <a:pt x="97" y="288"/>
                  </a:cubicBezTo>
                  <a:cubicBezTo>
                    <a:pt x="112" y="288"/>
                    <a:pt x="126" y="288"/>
                    <a:pt x="140" y="288"/>
                  </a:cubicBezTo>
                  <a:cubicBezTo>
                    <a:pt x="150" y="288"/>
                    <a:pt x="174" y="188"/>
                    <a:pt x="177" y="173"/>
                  </a:cubicBezTo>
                  <a:cubicBezTo>
                    <a:pt x="178" y="169"/>
                    <a:pt x="178" y="166"/>
                    <a:pt x="176" y="162"/>
                  </a:cubicBezTo>
                  <a:cubicBezTo>
                    <a:pt x="148" y="109"/>
                    <a:pt x="119" y="56"/>
                    <a:pt x="91" y="3"/>
                  </a:cubicBezTo>
                  <a:cubicBezTo>
                    <a:pt x="88" y="0"/>
                    <a:pt x="86" y="1"/>
                    <a:pt x="84" y="3"/>
                  </a:cubicBezTo>
                  <a:cubicBezTo>
                    <a:pt x="78" y="16"/>
                    <a:pt x="50" y="70"/>
                    <a:pt x="43" y="82"/>
                  </a:cubicBezTo>
                  <a:cubicBezTo>
                    <a:pt x="39" y="89"/>
                    <a:pt x="1" y="160"/>
                    <a:pt x="1" y="162"/>
                  </a:cubicBezTo>
                  <a:close/>
                  <a:moveTo>
                    <a:pt x="14" y="349"/>
                  </a:moveTo>
                  <a:cubicBezTo>
                    <a:pt x="14" y="382"/>
                    <a:pt x="14" y="416"/>
                    <a:pt x="14" y="449"/>
                  </a:cubicBezTo>
                  <a:cubicBezTo>
                    <a:pt x="14" y="452"/>
                    <a:pt x="15" y="454"/>
                    <a:pt x="19" y="454"/>
                  </a:cubicBezTo>
                  <a:cubicBezTo>
                    <a:pt x="50" y="454"/>
                    <a:pt x="81" y="454"/>
                    <a:pt x="112" y="454"/>
                  </a:cubicBezTo>
                  <a:cubicBezTo>
                    <a:pt x="115" y="454"/>
                    <a:pt x="116" y="452"/>
                    <a:pt x="116" y="449"/>
                  </a:cubicBezTo>
                  <a:cubicBezTo>
                    <a:pt x="116" y="413"/>
                    <a:pt x="116" y="378"/>
                    <a:pt x="116" y="343"/>
                  </a:cubicBezTo>
                  <a:cubicBezTo>
                    <a:pt x="123" y="343"/>
                    <a:pt x="130" y="343"/>
                    <a:pt x="137" y="343"/>
                  </a:cubicBezTo>
                  <a:cubicBezTo>
                    <a:pt x="137" y="379"/>
                    <a:pt x="137" y="416"/>
                    <a:pt x="137" y="452"/>
                  </a:cubicBezTo>
                  <a:cubicBezTo>
                    <a:pt x="138" y="454"/>
                    <a:pt x="141" y="454"/>
                    <a:pt x="145" y="454"/>
                  </a:cubicBezTo>
                  <a:cubicBezTo>
                    <a:pt x="151" y="454"/>
                    <a:pt x="156" y="454"/>
                    <a:pt x="161" y="454"/>
                  </a:cubicBezTo>
                  <a:cubicBezTo>
                    <a:pt x="165" y="454"/>
                    <a:pt x="168" y="451"/>
                    <a:pt x="168" y="447"/>
                  </a:cubicBezTo>
                  <a:cubicBezTo>
                    <a:pt x="168" y="415"/>
                    <a:pt x="168" y="382"/>
                    <a:pt x="168" y="349"/>
                  </a:cubicBezTo>
                  <a:cubicBezTo>
                    <a:pt x="168" y="338"/>
                    <a:pt x="161" y="327"/>
                    <a:pt x="156" y="319"/>
                  </a:cubicBezTo>
                  <a:cubicBezTo>
                    <a:pt x="148" y="307"/>
                    <a:pt x="145" y="303"/>
                    <a:pt x="139" y="301"/>
                  </a:cubicBezTo>
                  <a:cubicBezTo>
                    <a:pt x="120" y="301"/>
                    <a:pt x="52" y="301"/>
                    <a:pt x="41" y="302"/>
                  </a:cubicBezTo>
                  <a:cubicBezTo>
                    <a:pt x="34" y="304"/>
                    <a:pt x="14" y="333"/>
                    <a:pt x="14" y="349"/>
                  </a:cubicBezTo>
                  <a:close/>
                </a:path>
              </a:pathLst>
            </a:custGeom>
            <a:solidFill>
              <a:srgbClr val="00AAA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8222" name="组合 76"/>
          <p:cNvGrpSpPr>
            <a:grpSpLocks/>
          </p:cNvGrpSpPr>
          <p:nvPr/>
        </p:nvGrpSpPr>
        <p:grpSpPr bwMode="auto">
          <a:xfrm>
            <a:off x="5151440" y="3201993"/>
            <a:ext cx="350837" cy="352425"/>
            <a:chOff x="0" y="0"/>
            <a:chExt cx="350838" cy="352425"/>
          </a:xfrm>
        </p:grpSpPr>
        <p:sp>
          <p:nvSpPr>
            <p:cNvPr id="6" name="Oval 43"/>
            <p:cNvSpPr>
              <a:spLocks noChangeArrowheads="1"/>
            </p:cNvSpPr>
            <p:nvPr/>
          </p:nvSpPr>
          <p:spPr bwMode="auto">
            <a:xfrm>
              <a:off x="0" y="0"/>
              <a:ext cx="350838" cy="3524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23" name="Freeform 44"/>
            <p:cNvSpPr>
              <a:spLocks noEditPoints="1" noChangeArrowheads="1"/>
            </p:cNvSpPr>
            <p:nvPr/>
          </p:nvSpPr>
          <p:spPr bwMode="auto">
            <a:xfrm>
              <a:off x="90487" y="100013"/>
              <a:ext cx="200025" cy="149225"/>
            </a:xfrm>
            <a:custGeom>
              <a:avLst/>
              <a:gdLst>
                <a:gd name="T0" fmla="*/ 71 w 346"/>
                <a:gd name="T1" fmla="*/ 135 h 257"/>
                <a:gd name="T2" fmla="*/ 126 w 346"/>
                <a:gd name="T3" fmla="*/ 38 h 257"/>
                <a:gd name="T4" fmla="*/ 141 w 346"/>
                <a:gd name="T5" fmla="*/ 22 h 257"/>
                <a:gd name="T6" fmla="*/ 267 w 346"/>
                <a:gd name="T7" fmla="*/ 32 h 257"/>
                <a:gd name="T8" fmla="*/ 260 w 346"/>
                <a:gd name="T9" fmla="*/ 17 h 257"/>
                <a:gd name="T10" fmla="*/ 289 w 346"/>
                <a:gd name="T11" fmla="*/ 8 h 257"/>
                <a:gd name="T12" fmla="*/ 309 w 346"/>
                <a:gd name="T13" fmla="*/ 9 h 257"/>
                <a:gd name="T14" fmla="*/ 303 w 346"/>
                <a:gd name="T15" fmla="*/ 38 h 257"/>
                <a:gd name="T16" fmla="*/ 292 w 346"/>
                <a:gd name="T17" fmla="*/ 54 h 257"/>
                <a:gd name="T18" fmla="*/ 220 w 346"/>
                <a:gd name="T19" fmla="*/ 121 h 257"/>
                <a:gd name="T20" fmla="*/ 219 w 346"/>
                <a:gd name="T21" fmla="*/ 121 h 257"/>
                <a:gd name="T22" fmla="*/ 335 w 346"/>
                <a:gd name="T23" fmla="*/ 235 h 257"/>
                <a:gd name="T24" fmla="*/ 335 w 346"/>
                <a:gd name="T25" fmla="*/ 257 h 257"/>
                <a:gd name="T26" fmla="*/ 269 w 346"/>
                <a:gd name="T27" fmla="*/ 257 h 257"/>
                <a:gd name="T28" fmla="*/ 196 w 346"/>
                <a:gd name="T29" fmla="*/ 257 h 257"/>
                <a:gd name="T30" fmla="*/ 125 w 346"/>
                <a:gd name="T31" fmla="*/ 257 h 257"/>
                <a:gd name="T32" fmla="*/ 53 w 346"/>
                <a:gd name="T33" fmla="*/ 257 h 257"/>
                <a:gd name="T34" fmla="*/ 1 w 346"/>
                <a:gd name="T35" fmla="*/ 246 h 257"/>
                <a:gd name="T36" fmla="*/ 11 w 346"/>
                <a:gd name="T37" fmla="*/ 0 h 257"/>
                <a:gd name="T38" fmla="*/ 22 w 346"/>
                <a:gd name="T39" fmla="*/ 235 h 257"/>
                <a:gd name="T40" fmla="*/ 53 w 346"/>
                <a:gd name="T41" fmla="*/ 186 h 257"/>
                <a:gd name="T42" fmla="*/ 84 w 346"/>
                <a:gd name="T43" fmla="*/ 175 h 257"/>
                <a:gd name="T44" fmla="*/ 94 w 346"/>
                <a:gd name="T45" fmla="*/ 235 h 257"/>
                <a:gd name="T46" fmla="*/ 125 w 346"/>
                <a:gd name="T47" fmla="*/ 111 h 257"/>
                <a:gd name="T48" fmla="*/ 156 w 346"/>
                <a:gd name="T49" fmla="*/ 100 h 257"/>
                <a:gd name="T50" fmla="*/ 166 w 346"/>
                <a:gd name="T51" fmla="*/ 235 h 257"/>
                <a:gd name="T52" fmla="*/ 196 w 346"/>
                <a:gd name="T53" fmla="*/ 148 h 257"/>
                <a:gd name="T54" fmla="*/ 228 w 346"/>
                <a:gd name="T55" fmla="*/ 137 h 257"/>
                <a:gd name="T56" fmla="*/ 239 w 346"/>
                <a:gd name="T57" fmla="*/ 235 h 257"/>
                <a:gd name="T58" fmla="*/ 269 w 346"/>
                <a:gd name="T59" fmla="*/ 86 h 257"/>
                <a:gd name="T60" fmla="*/ 300 w 346"/>
                <a:gd name="T61" fmla="*/ 75 h 257"/>
                <a:gd name="T62" fmla="*/ 311 w 346"/>
                <a:gd name="T63" fmla="*/ 23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6" h="257">
                  <a:moveTo>
                    <a:pt x="143" y="54"/>
                  </a:moveTo>
                  <a:lnTo>
                    <a:pt x="71" y="135"/>
                  </a:lnTo>
                  <a:lnTo>
                    <a:pt x="54" y="121"/>
                  </a:lnTo>
                  <a:lnTo>
                    <a:pt x="126" y="38"/>
                  </a:lnTo>
                  <a:lnTo>
                    <a:pt x="127" y="38"/>
                  </a:lnTo>
                  <a:lnTo>
                    <a:pt x="141" y="22"/>
                  </a:lnTo>
                  <a:lnTo>
                    <a:pt x="217" y="89"/>
                  </a:lnTo>
                  <a:lnTo>
                    <a:pt x="267" y="32"/>
                  </a:lnTo>
                  <a:lnTo>
                    <a:pt x="259" y="24"/>
                  </a:lnTo>
                  <a:cubicBezTo>
                    <a:pt x="255" y="22"/>
                    <a:pt x="256" y="18"/>
                    <a:pt x="260" y="17"/>
                  </a:cubicBezTo>
                  <a:lnTo>
                    <a:pt x="274" y="13"/>
                  </a:lnTo>
                  <a:cubicBezTo>
                    <a:pt x="278" y="11"/>
                    <a:pt x="285" y="9"/>
                    <a:pt x="289" y="8"/>
                  </a:cubicBezTo>
                  <a:lnTo>
                    <a:pt x="303" y="4"/>
                  </a:lnTo>
                  <a:cubicBezTo>
                    <a:pt x="307" y="2"/>
                    <a:pt x="310" y="5"/>
                    <a:pt x="309" y="9"/>
                  </a:cubicBezTo>
                  <a:lnTo>
                    <a:pt x="306" y="22"/>
                  </a:lnTo>
                  <a:cubicBezTo>
                    <a:pt x="305" y="27"/>
                    <a:pt x="304" y="34"/>
                    <a:pt x="303" y="38"/>
                  </a:cubicBezTo>
                  <a:lnTo>
                    <a:pt x="300" y="51"/>
                  </a:lnTo>
                  <a:cubicBezTo>
                    <a:pt x="299" y="55"/>
                    <a:pt x="296" y="57"/>
                    <a:pt x="292" y="54"/>
                  </a:cubicBezTo>
                  <a:lnTo>
                    <a:pt x="284" y="47"/>
                  </a:lnTo>
                  <a:lnTo>
                    <a:pt x="220" y="121"/>
                  </a:lnTo>
                  <a:lnTo>
                    <a:pt x="219" y="121"/>
                  </a:lnTo>
                  <a:lnTo>
                    <a:pt x="143" y="54"/>
                  </a:lnTo>
                  <a:close/>
                  <a:moveTo>
                    <a:pt x="335" y="235"/>
                  </a:moveTo>
                  <a:cubicBezTo>
                    <a:pt x="341" y="235"/>
                    <a:pt x="346" y="240"/>
                    <a:pt x="346" y="246"/>
                  </a:cubicBezTo>
                  <a:cubicBezTo>
                    <a:pt x="346" y="252"/>
                    <a:pt x="341" y="257"/>
                    <a:pt x="335" y="257"/>
                  </a:cubicBezTo>
                  <a:lnTo>
                    <a:pt x="311" y="257"/>
                  </a:lnTo>
                  <a:lnTo>
                    <a:pt x="269" y="257"/>
                  </a:lnTo>
                  <a:lnTo>
                    <a:pt x="239" y="257"/>
                  </a:lnTo>
                  <a:lnTo>
                    <a:pt x="196" y="257"/>
                  </a:lnTo>
                  <a:lnTo>
                    <a:pt x="166" y="257"/>
                  </a:lnTo>
                  <a:lnTo>
                    <a:pt x="125" y="257"/>
                  </a:lnTo>
                  <a:lnTo>
                    <a:pt x="94" y="257"/>
                  </a:lnTo>
                  <a:lnTo>
                    <a:pt x="53" y="257"/>
                  </a:lnTo>
                  <a:lnTo>
                    <a:pt x="11" y="257"/>
                  </a:lnTo>
                  <a:cubicBezTo>
                    <a:pt x="5" y="257"/>
                    <a:pt x="1" y="252"/>
                    <a:pt x="1" y="246"/>
                  </a:cubicBezTo>
                  <a:lnTo>
                    <a:pt x="0" y="10"/>
                  </a:lnTo>
                  <a:cubicBezTo>
                    <a:pt x="0" y="4"/>
                    <a:pt x="5" y="0"/>
                    <a:pt x="11" y="0"/>
                  </a:cubicBezTo>
                  <a:cubicBezTo>
                    <a:pt x="17" y="0"/>
                    <a:pt x="22" y="4"/>
                    <a:pt x="22" y="10"/>
                  </a:cubicBezTo>
                  <a:lnTo>
                    <a:pt x="22" y="235"/>
                  </a:lnTo>
                  <a:lnTo>
                    <a:pt x="53" y="235"/>
                  </a:lnTo>
                  <a:lnTo>
                    <a:pt x="53" y="186"/>
                  </a:lnTo>
                  <a:cubicBezTo>
                    <a:pt x="53" y="180"/>
                    <a:pt x="57" y="175"/>
                    <a:pt x="63" y="175"/>
                  </a:cubicBezTo>
                  <a:lnTo>
                    <a:pt x="84" y="175"/>
                  </a:lnTo>
                  <a:cubicBezTo>
                    <a:pt x="90" y="175"/>
                    <a:pt x="94" y="180"/>
                    <a:pt x="94" y="186"/>
                  </a:cubicBezTo>
                  <a:lnTo>
                    <a:pt x="94" y="235"/>
                  </a:lnTo>
                  <a:lnTo>
                    <a:pt x="125" y="235"/>
                  </a:lnTo>
                  <a:lnTo>
                    <a:pt x="125" y="111"/>
                  </a:lnTo>
                  <a:cubicBezTo>
                    <a:pt x="125" y="105"/>
                    <a:pt x="130" y="100"/>
                    <a:pt x="135" y="100"/>
                  </a:cubicBezTo>
                  <a:lnTo>
                    <a:pt x="156" y="100"/>
                  </a:lnTo>
                  <a:cubicBezTo>
                    <a:pt x="162" y="100"/>
                    <a:pt x="166" y="105"/>
                    <a:pt x="166" y="111"/>
                  </a:cubicBezTo>
                  <a:lnTo>
                    <a:pt x="166" y="235"/>
                  </a:lnTo>
                  <a:lnTo>
                    <a:pt x="196" y="235"/>
                  </a:lnTo>
                  <a:lnTo>
                    <a:pt x="196" y="148"/>
                  </a:lnTo>
                  <a:cubicBezTo>
                    <a:pt x="196" y="142"/>
                    <a:pt x="201" y="137"/>
                    <a:pt x="207" y="137"/>
                  </a:cubicBezTo>
                  <a:lnTo>
                    <a:pt x="228" y="137"/>
                  </a:lnTo>
                  <a:cubicBezTo>
                    <a:pt x="234" y="137"/>
                    <a:pt x="239" y="142"/>
                    <a:pt x="239" y="148"/>
                  </a:cubicBezTo>
                  <a:lnTo>
                    <a:pt x="239" y="235"/>
                  </a:lnTo>
                  <a:lnTo>
                    <a:pt x="269" y="235"/>
                  </a:lnTo>
                  <a:lnTo>
                    <a:pt x="269" y="86"/>
                  </a:lnTo>
                  <a:cubicBezTo>
                    <a:pt x="269" y="80"/>
                    <a:pt x="274" y="75"/>
                    <a:pt x="280" y="75"/>
                  </a:cubicBezTo>
                  <a:lnTo>
                    <a:pt x="300" y="75"/>
                  </a:lnTo>
                  <a:cubicBezTo>
                    <a:pt x="306" y="75"/>
                    <a:pt x="311" y="80"/>
                    <a:pt x="311" y="86"/>
                  </a:cubicBezTo>
                  <a:lnTo>
                    <a:pt x="311" y="235"/>
                  </a:lnTo>
                  <a:lnTo>
                    <a:pt x="335" y="235"/>
                  </a:lnTo>
                  <a:close/>
                </a:path>
              </a:pathLst>
            </a:custGeom>
            <a:solidFill>
              <a:srgbClr val="00AAA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8225" name="TextBox 80"/>
          <p:cNvSpPr txBox="1">
            <a:spLocks noChangeArrowheads="1"/>
          </p:cNvSpPr>
          <p:nvPr/>
        </p:nvSpPr>
        <p:spPr bwMode="auto">
          <a:xfrm>
            <a:off x="5737225" y="1104903"/>
            <a:ext cx="380365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800" dirty="0">
                <a:solidFill>
                  <a:schemeClr val="accent2"/>
                </a:solidFill>
                <a:latin typeface="微软雅黑" pitchFamily="34" charset="-122"/>
                <a:ea typeface="微软雅黑" pitchFamily="34" charset="-122"/>
              </a:rPr>
              <a:t>背景和意义</a:t>
            </a:r>
          </a:p>
        </p:txBody>
      </p:sp>
      <p:sp>
        <p:nvSpPr>
          <p:cNvPr id="8227" name="TextBox 82"/>
          <p:cNvSpPr txBox="1">
            <a:spLocks noChangeArrowheads="1"/>
          </p:cNvSpPr>
          <p:nvPr/>
        </p:nvSpPr>
        <p:spPr bwMode="auto">
          <a:xfrm>
            <a:off x="5737225" y="3125791"/>
            <a:ext cx="380365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800" dirty="0">
                <a:solidFill>
                  <a:schemeClr val="accent2"/>
                </a:solidFill>
                <a:latin typeface="微软雅黑" pitchFamily="34" charset="-122"/>
                <a:ea typeface="微软雅黑" pitchFamily="34" charset="-122"/>
              </a:rPr>
              <a:t>技术方案</a:t>
            </a:r>
          </a:p>
        </p:txBody>
      </p:sp>
      <p:sp>
        <p:nvSpPr>
          <p:cNvPr id="8228" name="TextBox 83"/>
          <p:cNvSpPr txBox="1">
            <a:spLocks noChangeArrowheads="1"/>
          </p:cNvSpPr>
          <p:nvPr/>
        </p:nvSpPr>
        <p:spPr bwMode="auto">
          <a:xfrm>
            <a:off x="5737225" y="4132267"/>
            <a:ext cx="380365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800" dirty="0">
                <a:solidFill>
                  <a:schemeClr val="accent2"/>
                </a:solidFill>
                <a:latin typeface="微软雅黑" pitchFamily="34" charset="-122"/>
                <a:ea typeface="微软雅黑" pitchFamily="34" charset="-122"/>
              </a:rPr>
              <a:t>系统测试</a:t>
            </a:r>
          </a:p>
        </p:txBody>
      </p:sp>
      <p:sp>
        <p:nvSpPr>
          <p:cNvPr id="8229" name="TextBox 84"/>
          <p:cNvSpPr txBox="1">
            <a:spLocks noChangeArrowheads="1"/>
          </p:cNvSpPr>
          <p:nvPr/>
        </p:nvSpPr>
        <p:spPr bwMode="auto">
          <a:xfrm>
            <a:off x="5737225" y="5181603"/>
            <a:ext cx="380365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800" dirty="0">
                <a:solidFill>
                  <a:schemeClr val="accent2"/>
                </a:solidFill>
                <a:latin typeface="微软雅黑" pitchFamily="34" charset="-122"/>
                <a:ea typeface="微软雅黑" pitchFamily="34" charset="-122"/>
              </a:rPr>
              <a:t>总结和展望</a:t>
            </a:r>
          </a:p>
        </p:txBody>
      </p:sp>
      <p:sp>
        <p:nvSpPr>
          <p:cNvPr id="8230" name="Oval 30"/>
          <p:cNvSpPr>
            <a:spLocks noChangeArrowheads="1"/>
          </p:cNvSpPr>
          <p:nvPr/>
        </p:nvSpPr>
        <p:spPr bwMode="auto">
          <a:xfrm>
            <a:off x="2044700" y="2555881"/>
            <a:ext cx="2401888" cy="240506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231" name="Freeform 31"/>
          <p:cNvSpPr>
            <a:spLocks noChangeArrowheads="1"/>
          </p:cNvSpPr>
          <p:nvPr/>
        </p:nvSpPr>
        <p:spPr bwMode="auto">
          <a:xfrm>
            <a:off x="2020889" y="0"/>
            <a:ext cx="2925763" cy="1446213"/>
          </a:xfrm>
          <a:custGeom>
            <a:avLst/>
            <a:gdLst>
              <a:gd name="T0" fmla="*/ 5012 w 5012"/>
              <a:gd name="T1" fmla="*/ 0 h 2474"/>
              <a:gd name="T2" fmla="*/ 2577 w 5012"/>
              <a:gd name="T3" fmla="*/ 2435 h 2474"/>
              <a:gd name="T4" fmla="*/ 2434 w 5012"/>
              <a:gd name="T5" fmla="*/ 2435 h 2474"/>
              <a:gd name="T6" fmla="*/ 0 w 5012"/>
              <a:gd name="T7" fmla="*/ 0 h 2474"/>
              <a:gd name="T8" fmla="*/ 5012 w 5012"/>
              <a:gd name="T9" fmla="*/ 0 h 2474"/>
            </a:gdLst>
            <a:ahLst/>
            <a:cxnLst>
              <a:cxn ang="0">
                <a:pos x="T0" y="T1"/>
              </a:cxn>
              <a:cxn ang="0">
                <a:pos x="T2" y="T3"/>
              </a:cxn>
              <a:cxn ang="0">
                <a:pos x="T4" y="T5"/>
              </a:cxn>
              <a:cxn ang="0">
                <a:pos x="T6" y="T7"/>
              </a:cxn>
              <a:cxn ang="0">
                <a:pos x="T8" y="T9"/>
              </a:cxn>
            </a:cxnLst>
            <a:rect l="0" t="0" r="r" b="b"/>
            <a:pathLst>
              <a:path w="5012" h="2474">
                <a:moveTo>
                  <a:pt x="5012" y="0"/>
                </a:moveTo>
                <a:lnTo>
                  <a:pt x="2577" y="2435"/>
                </a:lnTo>
                <a:cubicBezTo>
                  <a:pt x="2538" y="2474"/>
                  <a:pt x="2474" y="2474"/>
                  <a:pt x="2434" y="2435"/>
                </a:cubicBezTo>
                <a:lnTo>
                  <a:pt x="0" y="0"/>
                </a:lnTo>
                <a:lnTo>
                  <a:pt x="5012" y="0"/>
                </a:lnTo>
                <a:close/>
              </a:path>
            </a:pathLst>
          </a:custGeom>
          <a:solidFill>
            <a:srgbClr val="F4BF00"/>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232" name="Freeform 32"/>
          <p:cNvSpPr>
            <a:spLocks noChangeArrowheads="1"/>
          </p:cNvSpPr>
          <p:nvPr/>
        </p:nvSpPr>
        <p:spPr bwMode="auto">
          <a:xfrm>
            <a:off x="1524006" y="0"/>
            <a:ext cx="2481263" cy="1223963"/>
          </a:xfrm>
          <a:custGeom>
            <a:avLst/>
            <a:gdLst>
              <a:gd name="T0" fmla="*/ 4251 w 4251"/>
              <a:gd name="T1" fmla="*/ 0 h 2093"/>
              <a:gd name="T2" fmla="*/ 2196 w 4251"/>
              <a:gd name="T3" fmla="*/ 2054 h 2093"/>
              <a:gd name="T4" fmla="*/ 2054 w 4251"/>
              <a:gd name="T5" fmla="*/ 2054 h 2093"/>
              <a:gd name="T6" fmla="*/ 0 w 4251"/>
              <a:gd name="T7" fmla="*/ 0 h 2093"/>
              <a:gd name="T8" fmla="*/ 4251 w 4251"/>
              <a:gd name="T9" fmla="*/ 0 h 2093"/>
            </a:gdLst>
            <a:ahLst/>
            <a:cxnLst>
              <a:cxn ang="0">
                <a:pos x="T0" y="T1"/>
              </a:cxn>
              <a:cxn ang="0">
                <a:pos x="T2" y="T3"/>
              </a:cxn>
              <a:cxn ang="0">
                <a:pos x="T4" y="T5"/>
              </a:cxn>
              <a:cxn ang="0">
                <a:pos x="T6" y="T7"/>
              </a:cxn>
              <a:cxn ang="0">
                <a:pos x="T8" y="T9"/>
              </a:cxn>
            </a:cxnLst>
            <a:rect l="0" t="0" r="r" b="b"/>
            <a:pathLst>
              <a:path w="4251" h="2093">
                <a:moveTo>
                  <a:pt x="4251" y="0"/>
                </a:moveTo>
                <a:lnTo>
                  <a:pt x="2196" y="2054"/>
                </a:lnTo>
                <a:cubicBezTo>
                  <a:pt x="2157" y="2093"/>
                  <a:pt x="2093" y="2093"/>
                  <a:pt x="2054" y="2054"/>
                </a:cubicBezTo>
                <a:lnTo>
                  <a:pt x="0" y="0"/>
                </a:lnTo>
                <a:lnTo>
                  <a:pt x="4251" y="0"/>
                </a:lnTo>
                <a:close/>
              </a:path>
            </a:pathLst>
          </a:custGeom>
          <a:solidFill>
            <a:srgbClr val="2B5063"/>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7" name="Freeform 7"/>
          <p:cNvSpPr>
            <a:spLocks noEditPoints="1" noChangeArrowheads="1"/>
          </p:cNvSpPr>
          <p:nvPr/>
        </p:nvSpPr>
        <p:spPr bwMode="auto">
          <a:xfrm>
            <a:off x="2568581" y="371481"/>
            <a:ext cx="739775" cy="728663"/>
          </a:xfrm>
          <a:custGeom>
            <a:avLst/>
            <a:gdLst>
              <a:gd name="T0" fmla="*/ 361 w 1403"/>
              <a:gd name="T1" fmla="*/ 550 h 1377"/>
              <a:gd name="T2" fmla="*/ 786 w 1403"/>
              <a:gd name="T3" fmla="*/ 1058 h 1377"/>
              <a:gd name="T4" fmla="*/ 466 w 1403"/>
              <a:gd name="T5" fmla="*/ 1298 h 1377"/>
              <a:gd name="T6" fmla="*/ 466 w 1403"/>
              <a:gd name="T7" fmla="*/ 1377 h 1377"/>
              <a:gd name="T8" fmla="*/ 77 w 1403"/>
              <a:gd name="T9" fmla="*/ 909 h 1377"/>
              <a:gd name="T10" fmla="*/ 451 w 1403"/>
              <a:gd name="T11" fmla="*/ 723 h 1377"/>
              <a:gd name="T12" fmla="*/ 77 w 1403"/>
              <a:gd name="T13" fmla="*/ 909 h 1377"/>
              <a:gd name="T14" fmla="*/ 433 w 1403"/>
              <a:gd name="T15" fmla="*/ 1264 h 1377"/>
              <a:gd name="T16" fmla="*/ 616 w 1403"/>
              <a:gd name="T17" fmla="*/ 888 h 1377"/>
              <a:gd name="T18" fmla="*/ 207 w 1403"/>
              <a:gd name="T19" fmla="*/ 1039 h 1377"/>
              <a:gd name="T20" fmla="*/ 583 w 1403"/>
              <a:gd name="T21" fmla="*/ 855 h 1377"/>
              <a:gd name="T22" fmla="*/ 207 w 1403"/>
              <a:gd name="T23" fmla="*/ 1039 h 1377"/>
              <a:gd name="T24" fmla="*/ 1217 w 1403"/>
              <a:gd name="T25" fmla="*/ 217 h 1377"/>
              <a:gd name="T26" fmla="*/ 1175 w 1403"/>
              <a:gd name="T27" fmla="*/ 393 h 1377"/>
              <a:gd name="T28" fmla="*/ 1403 w 1403"/>
              <a:gd name="T29" fmla="*/ 374 h 1377"/>
              <a:gd name="T30" fmla="*/ 1152 w 1403"/>
              <a:gd name="T31" fmla="*/ 533 h 1377"/>
              <a:gd name="T32" fmla="*/ 1093 w 1403"/>
              <a:gd name="T33" fmla="*/ 737 h 1377"/>
              <a:gd name="T34" fmla="*/ 1110 w 1403"/>
              <a:gd name="T35" fmla="*/ 641 h 1377"/>
              <a:gd name="T36" fmla="*/ 939 w 1403"/>
              <a:gd name="T37" fmla="*/ 395 h 1377"/>
              <a:gd name="T38" fmla="*/ 677 w 1403"/>
              <a:gd name="T39" fmla="*/ 589 h 1377"/>
              <a:gd name="T40" fmla="*/ 997 w 1403"/>
              <a:gd name="T41" fmla="*/ 161 h 1377"/>
              <a:gd name="T42" fmla="*/ 652 w 1403"/>
              <a:gd name="T43" fmla="*/ 439 h 1377"/>
              <a:gd name="T44" fmla="*/ 910 w 1403"/>
              <a:gd name="T45" fmla="*/ 73 h 1377"/>
              <a:gd name="T46" fmla="*/ 556 w 1403"/>
              <a:gd name="T47" fmla="*/ 359 h 1377"/>
              <a:gd name="T48" fmla="*/ 1091 w 1403"/>
              <a:gd name="T49" fmla="*/ 175 h 1377"/>
              <a:gd name="T50" fmla="*/ 1204 w 1403"/>
              <a:gd name="T51" fmla="*/ 129 h 1377"/>
              <a:gd name="T52" fmla="*/ 993 w 1403"/>
              <a:gd name="T53" fmla="*/ 374 h 1377"/>
              <a:gd name="T54" fmla="*/ 1156 w 1403"/>
              <a:gd name="T55" fmla="*/ 211 h 1377"/>
              <a:gd name="T56" fmla="*/ 1012 w 1403"/>
              <a:gd name="T57" fmla="*/ 510 h 1377"/>
              <a:gd name="T58" fmla="*/ 928 w 1403"/>
              <a:gd name="T59" fmla="*/ 823 h 1377"/>
              <a:gd name="T60" fmla="*/ 786 w 1403"/>
              <a:gd name="T61" fmla="*/ 572 h 1377"/>
              <a:gd name="T62" fmla="*/ 949 w 1403"/>
              <a:gd name="T63" fmla="*/ 539 h 1377"/>
              <a:gd name="T64" fmla="*/ 853 w 1403"/>
              <a:gd name="T65" fmla="*/ 614 h 1377"/>
              <a:gd name="T66" fmla="*/ 786 w 1403"/>
              <a:gd name="T67" fmla="*/ 572 h 1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3" h="1377">
                <a:moveTo>
                  <a:pt x="0" y="911"/>
                </a:moveTo>
                <a:lnTo>
                  <a:pt x="361" y="550"/>
                </a:lnTo>
                <a:lnTo>
                  <a:pt x="828" y="1016"/>
                </a:lnTo>
                <a:lnTo>
                  <a:pt x="786" y="1058"/>
                </a:lnTo>
                <a:lnTo>
                  <a:pt x="746" y="1018"/>
                </a:lnTo>
                <a:lnTo>
                  <a:pt x="466" y="1298"/>
                </a:lnTo>
                <a:lnTo>
                  <a:pt x="506" y="1338"/>
                </a:lnTo>
                <a:lnTo>
                  <a:pt x="466" y="1377"/>
                </a:lnTo>
                <a:lnTo>
                  <a:pt x="0" y="911"/>
                </a:lnTo>
                <a:close/>
                <a:moveTo>
                  <a:pt x="77" y="909"/>
                </a:moveTo>
                <a:lnTo>
                  <a:pt x="171" y="1003"/>
                </a:lnTo>
                <a:lnTo>
                  <a:pt x="451" y="723"/>
                </a:lnTo>
                <a:lnTo>
                  <a:pt x="357" y="629"/>
                </a:lnTo>
                <a:lnTo>
                  <a:pt x="77" y="909"/>
                </a:lnTo>
                <a:close/>
                <a:moveTo>
                  <a:pt x="336" y="1168"/>
                </a:moveTo>
                <a:lnTo>
                  <a:pt x="433" y="1264"/>
                </a:lnTo>
                <a:lnTo>
                  <a:pt x="713" y="984"/>
                </a:lnTo>
                <a:lnTo>
                  <a:pt x="616" y="888"/>
                </a:lnTo>
                <a:lnTo>
                  <a:pt x="336" y="1168"/>
                </a:lnTo>
                <a:close/>
                <a:moveTo>
                  <a:pt x="207" y="1039"/>
                </a:moveTo>
                <a:lnTo>
                  <a:pt x="303" y="1135"/>
                </a:lnTo>
                <a:lnTo>
                  <a:pt x="583" y="855"/>
                </a:lnTo>
                <a:lnTo>
                  <a:pt x="487" y="759"/>
                </a:lnTo>
                <a:lnTo>
                  <a:pt x="207" y="1039"/>
                </a:lnTo>
                <a:close/>
                <a:moveTo>
                  <a:pt x="1156" y="211"/>
                </a:moveTo>
                <a:lnTo>
                  <a:pt x="1217" y="217"/>
                </a:lnTo>
                <a:cubicBezTo>
                  <a:pt x="1214" y="234"/>
                  <a:pt x="1206" y="266"/>
                  <a:pt x="1194" y="315"/>
                </a:cubicBezTo>
                <a:cubicBezTo>
                  <a:pt x="1185" y="349"/>
                  <a:pt x="1179" y="374"/>
                  <a:pt x="1175" y="393"/>
                </a:cubicBezTo>
                <a:cubicBezTo>
                  <a:pt x="1235" y="388"/>
                  <a:pt x="1307" y="360"/>
                  <a:pt x="1392" y="309"/>
                </a:cubicBezTo>
                <a:cubicBezTo>
                  <a:pt x="1392" y="328"/>
                  <a:pt x="1396" y="350"/>
                  <a:pt x="1403" y="374"/>
                </a:cubicBezTo>
                <a:cubicBezTo>
                  <a:pt x="1279" y="442"/>
                  <a:pt x="1163" y="463"/>
                  <a:pt x="1056" y="436"/>
                </a:cubicBezTo>
                <a:lnTo>
                  <a:pt x="1152" y="533"/>
                </a:lnTo>
                <a:cubicBezTo>
                  <a:pt x="1205" y="580"/>
                  <a:pt x="1205" y="629"/>
                  <a:pt x="1152" y="679"/>
                </a:cubicBezTo>
                <a:cubicBezTo>
                  <a:pt x="1132" y="698"/>
                  <a:pt x="1113" y="718"/>
                  <a:pt x="1093" y="737"/>
                </a:cubicBezTo>
                <a:cubicBezTo>
                  <a:pt x="1075" y="722"/>
                  <a:pt x="1059" y="711"/>
                  <a:pt x="1043" y="704"/>
                </a:cubicBezTo>
                <a:cubicBezTo>
                  <a:pt x="1061" y="689"/>
                  <a:pt x="1084" y="668"/>
                  <a:pt x="1110" y="641"/>
                </a:cubicBezTo>
                <a:cubicBezTo>
                  <a:pt x="1138" y="616"/>
                  <a:pt x="1139" y="592"/>
                  <a:pt x="1112" y="568"/>
                </a:cubicBezTo>
                <a:lnTo>
                  <a:pt x="939" y="395"/>
                </a:lnTo>
                <a:lnTo>
                  <a:pt x="711" y="623"/>
                </a:lnTo>
                <a:lnTo>
                  <a:pt x="677" y="589"/>
                </a:lnTo>
                <a:lnTo>
                  <a:pt x="1052" y="215"/>
                </a:lnTo>
                <a:lnTo>
                  <a:pt x="997" y="161"/>
                </a:lnTo>
                <a:lnTo>
                  <a:pt x="686" y="472"/>
                </a:lnTo>
                <a:lnTo>
                  <a:pt x="652" y="439"/>
                </a:lnTo>
                <a:lnTo>
                  <a:pt x="964" y="127"/>
                </a:lnTo>
                <a:lnTo>
                  <a:pt x="910" y="73"/>
                </a:lnTo>
                <a:lnTo>
                  <a:pt x="590" y="393"/>
                </a:lnTo>
                <a:lnTo>
                  <a:pt x="556" y="359"/>
                </a:lnTo>
                <a:lnTo>
                  <a:pt x="916" y="0"/>
                </a:lnTo>
                <a:lnTo>
                  <a:pt x="1091" y="175"/>
                </a:lnTo>
                <a:lnTo>
                  <a:pt x="1171" y="96"/>
                </a:lnTo>
                <a:lnTo>
                  <a:pt x="1204" y="129"/>
                </a:lnTo>
                <a:lnTo>
                  <a:pt x="976" y="357"/>
                </a:lnTo>
                <a:lnTo>
                  <a:pt x="993" y="374"/>
                </a:lnTo>
                <a:cubicBezTo>
                  <a:pt x="1039" y="386"/>
                  <a:pt x="1082" y="393"/>
                  <a:pt x="1123" y="395"/>
                </a:cubicBezTo>
                <a:cubicBezTo>
                  <a:pt x="1137" y="325"/>
                  <a:pt x="1148" y="264"/>
                  <a:pt x="1156" y="211"/>
                </a:cubicBezTo>
                <a:close/>
                <a:moveTo>
                  <a:pt x="878" y="802"/>
                </a:moveTo>
                <a:cubicBezTo>
                  <a:pt x="917" y="724"/>
                  <a:pt x="962" y="627"/>
                  <a:pt x="1012" y="510"/>
                </a:cubicBezTo>
                <a:cubicBezTo>
                  <a:pt x="1027" y="519"/>
                  <a:pt x="1043" y="529"/>
                  <a:pt x="1058" y="539"/>
                </a:cubicBezTo>
                <a:cubicBezTo>
                  <a:pt x="1009" y="643"/>
                  <a:pt x="966" y="738"/>
                  <a:pt x="928" y="823"/>
                </a:cubicBezTo>
                <a:lnTo>
                  <a:pt x="878" y="802"/>
                </a:lnTo>
                <a:close/>
                <a:moveTo>
                  <a:pt x="786" y="572"/>
                </a:moveTo>
                <a:cubicBezTo>
                  <a:pt x="796" y="571"/>
                  <a:pt x="809" y="568"/>
                  <a:pt x="824" y="564"/>
                </a:cubicBezTo>
                <a:cubicBezTo>
                  <a:pt x="874" y="553"/>
                  <a:pt x="916" y="544"/>
                  <a:pt x="949" y="539"/>
                </a:cubicBezTo>
                <a:lnTo>
                  <a:pt x="960" y="595"/>
                </a:lnTo>
                <a:cubicBezTo>
                  <a:pt x="933" y="599"/>
                  <a:pt x="898" y="606"/>
                  <a:pt x="853" y="614"/>
                </a:cubicBezTo>
                <a:cubicBezTo>
                  <a:pt x="827" y="618"/>
                  <a:pt x="806" y="622"/>
                  <a:pt x="792" y="625"/>
                </a:cubicBezTo>
                <a:lnTo>
                  <a:pt x="786" y="5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8233" name="Freeform 8"/>
          <p:cNvSpPr>
            <a:spLocks noEditPoints="1" noChangeArrowheads="1"/>
          </p:cNvSpPr>
          <p:nvPr/>
        </p:nvSpPr>
        <p:spPr bwMode="auto">
          <a:xfrm>
            <a:off x="3167064" y="330206"/>
            <a:ext cx="655637" cy="652463"/>
          </a:xfrm>
          <a:custGeom>
            <a:avLst/>
            <a:gdLst>
              <a:gd name="T0" fmla="*/ 199 w 1239"/>
              <a:gd name="T1" fmla="*/ 1087 h 1234"/>
              <a:gd name="T2" fmla="*/ 50 w 1239"/>
              <a:gd name="T3" fmla="*/ 1190 h 1234"/>
              <a:gd name="T4" fmla="*/ 138 w 1239"/>
              <a:gd name="T5" fmla="*/ 1032 h 1234"/>
              <a:gd name="T6" fmla="*/ 52 w 1239"/>
              <a:gd name="T7" fmla="*/ 1064 h 1234"/>
              <a:gd name="T8" fmla="*/ 170 w 1239"/>
              <a:gd name="T9" fmla="*/ 1183 h 1234"/>
              <a:gd name="T10" fmla="*/ 209 w 1239"/>
              <a:gd name="T11" fmla="*/ 907 h 1234"/>
              <a:gd name="T12" fmla="*/ 327 w 1239"/>
              <a:gd name="T13" fmla="*/ 1027 h 1234"/>
              <a:gd name="T14" fmla="*/ 209 w 1239"/>
              <a:gd name="T15" fmla="*/ 907 h 1234"/>
              <a:gd name="T16" fmla="*/ 203 w 1239"/>
              <a:gd name="T17" fmla="*/ 1036 h 1234"/>
              <a:gd name="T18" fmla="*/ 338 w 1239"/>
              <a:gd name="T19" fmla="*/ 899 h 1234"/>
              <a:gd name="T20" fmla="*/ 551 w 1239"/>
              <a:gd name="T21" fmla="*/ 824 h 1234"/>
              <a:gd name="T22" fmla="*/ 394 w 1239"/>
              <a:gd name="T23" fmla="*/ 698 h 1234"/>
              <a:gd name="T24" fmla="*/ 521 w 1239"/>
              <a:gd name="T25" fmla="*/ 822 h 1234"/>
              <a:gd name="T26" fmla="*/ 503 w 1239"/>
              <a:gd name="T27" fmla="*/ 817 h 1234"/>
              <a:gd name="T28" fmla="*/ 298 w 1239"/>
              <a:gd name="T29" fmla="*/ 794 h 1234"/>
              <a:gd name="T30" fmla="*/ 455 w 1239"/>
              <a:gd name="T31" fmla="*/ 920 h 1234"/>
              <a:gd name="T32" fmla="*/ 326 w 1239"/>
              <a:gd name="T33" fmla="*/ 795 h 1234"/>
              <a:gd name="T34" fmla="*/ 347 w 1239"/>
              <a:gd name="T35" fmla="*/ 802 h 1234"/>
              <a:gd name="T36" fmla="*/ 551 w 1239"/>
              <a:gd name="T37" fmla="*/ 824 h 1234"/>
              <a:gd name="T38" fmla="*/ 566 w 1239"/>
              <a:gd name="T39" fmla="*/ 553 h 1234"/>
              <a:gd name="T40" fmla="*/ 646 w 1239"/>
              <a:gd name="T41" fmla="*/ 729 h 1234"/>
              <a:gd name="T42" fmla="*/ 502 w 1239"/>
              <a:gd name="T43" fmla="*/ 617 h 1234"/>
              <a:gd name="T44" fmla="*/ 441 w 1239"/>
              <a:gd name="T45" fmla="*/ 652 h 1234"/>
              <a:gd name="T46" fmla="*/ 727 w 1239"/>
              <a:gd name="T47" fmla="*/ 623 h 1234"/>
              <a:gd name="T48" fmla="*/ 829 w 1239"/>
              <a:gd name="T49" fmla="*/ 546 h 1234"/>
              <a:gd name="T50" fmla="*/ 582 w 1239"/>
              <a:gd name="T51" fmla="*/ 511 h 1234"/>
              <a:gd name="T52" fmla="*/ 697 w 1239"/>
              <a:gd name="T53" fmla="*/ 422 h 1234"/>
              <a:gd name="T54" fmla="*/ 660 w 1239"/>
              <a:gd name="T55" fmla="*/ 556 h 1234"/>
              <a:gd name="T56" fmla="*/ 754 w 1239"/>
              <a:gd name="T57" fmla="*/ 489 h 1234"/>
              <a:gd name="T58" fmla="*/ 727 w 1239"/>
              <a:gd name="T59" fmla="*/ 623 h 1234"/>
              <a:gd name="T60" fmla="*/ 834 w 1239"/>
              <a:gd name="T61" fmla="*/ 258 h 1234"/>
              <a:gd name="T62" fmla="*/ 922 w 1239"/>
              <a:gd name="T63" fmla="*/ 377 h 1234"/>
              <a:gd name="T64" fmla="*/ 944 w 1239"/>
              <a:gd name="T65" fmla="*/ 398 h 1234"/>
              <a:gd name="T66" fmla="*/ 741 w 1239"/>
              <a:gd name="T67" fmla="*/ 352 h 1234"/>
              <a:gd name="T68" fmla="*/ 864 w 1239"/>
              <a:gd name="T69" fmla="*/ 511 h 1234"/>
              <a:gd name="T70" fmla="*/ 776 w 1239"/>
              <a:gd name="T71" fmla="*/ 392 h 1234"/>
              <a:gd name="T72" fmla="*/ 751 w 1239"/>
              <a:gd name="T73" fmla="*/ 370 h 1234"/>
              <a:gd name="T74" fmla="*/ 958 w 1239"/>
              <a:gd name="T75" fmla="*/ 417 h 1234"/>
              <a:gd name="T76" fmla="*/ 977 w 1239"/>
              <a:gd name="T77" fmla="*/ 116 h 1234"/>
              <a:gd name="T78" fmla="*/ 942 w 1239"/>
              <a:gd name="T79" fmla="*/ 177 h 1234"/>
              <a:gd name="T80" fmla="*/ 1054 w 1239"/>
              <a:gd name="T81" fmla="*/ 321 h 1234"/>
              <a:gd name="T82" fmla="*/ 878 w 1239"/>
              <a:gd name="T83" fmla="*/ 241 h 1234"/>
              <a:gd name="T84" fmla="*/ 977 w 1239"/>
              <a:gd name="T85" fmla="*/ 116 h 1234"/>
              <a:gd name="T86" fmla="*/ 1144 w 1239"/>
              <a:gd name="T87" fmla="*/ 20 h 1234"/>
              <a:gd name="T88" fmla="*/ 1040 w 1239"/>
              <a:gd name="T89" fmla="*/ 123 h 1234"/>
              <a:gd name="T90" fmla="*/ 1199 w 1239"/>
              <a:gd name="T91" fmla="*/ 101 h 1234"/>
              <a:gd name="T92" fmla="*/ 1110 w 1239"/>
              <a:gd name="T93" fmla="*/ 173 h 1234"/>
              <a:gd name="T94" fmla="*/ 1203 w 1239"/>
              <a:gd name="T95" fmla="*/ 176 h 1234"/>
              <a:gd name="T96" fmla="*/ 1118 w 1239"/>
              <a:gd name="T97" fmla="*/ 97 h 1234"/>
              <a:gd name="T98" fmla="*/ 1067 w 1239"/>
              <a:gd name="T99" fmla="*/ 48 h 1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39" h="1234">
                <a:moveTo>
                  <a:pt x="176" y="1102"/>
                </a:moveTo>
                <a:lnTo>
                  <a:pt x="199" y="1087"/>
                </a:lnTo>
                <a:cubicBezTo>
                  <a:pt x="220" y="1127"/>
                  <a:pt x="215" y="1163"/>
                  <a:pt x="184" y="1195"/>
                </a:cubicBezTo>
                <a:cubicBezTo>
                  <a:pt x="141" y="1234"/>
                  <a:pt x="96" y="1232"/>
                  <a:pt x="50" y="1190"/>
                </a:cubicBezTo>
                <a:cubicBezTo>
                  <a:pt x="4" y="1140"/>
                  <a:pt x="0" y="1093"/>
                  <a:pt x="40" y="1049"/>
                </a:cubicBezTo>
                <a:cubicBezTo>
                  <a:pt x="68" y="1023"/>
                  <a:pt x="100" y="1017"/>
                  <a:pt x="138" y="1032"/>
                </a:cubicBezTo>
                <a:lnTo>
                  <a:pt x="124" y="1054"/>
                </a:lnTo>
                <a:cubicBezTo>
                  <a:pt x="96" y="1043"/>
                  <a:pt x="72" y="1046"/>
                  <a:pt x="52" y="1064"/>
                </a:cubicBezTo>
                <a:cubicBezTo>
                  <a:pt x="27" y="1096"/>
                  <a:pt x="31" y="1131"/>
                  <a:pt x="65" y="1171"/>
                </a:cubicBezTo>
                <a:cubicBezTo>
                  <a:pt x="103" y="1206"/>
                  <a:pt x="138" y="1210"/>
                  <a:pt x="170" y="1183"/>
                </a:cubicBezTo>
                <a:cubicBezTo>
                  <a:pt x="192" y="1159"/>
                  <a:pt x="194" y="1132"/>
                  <a:pt x="176" y="1102"/>
                </a:cubicBezTo>
                <a:close/>
                <a:moveTo>
                  <a:pt x="209" y="907"/>
                </a:moveTo>
                <a:cubicBezTo>
                  <a:pt x="181" y="941"/>
                  <a:pt x="184" y="978"/>
                  <a:pt x="218" y="1019"/>
                </a:cubicBezTo>
                <a:cubicBezTo>
                  <a:pt x="256" y="1053"/>
                  <a:pt x="292" y="1056"/>
                  <a:pt x="327" y="1027"/>
                </a:cubicBezTo>
                <a:cubicBezTo>
                  <a:pt x="358" y="992"/>
                  <a:pt x="356" y="955"/>
                  <a:pt x="320" y="916"/>
                </a:cubicBezTo>
                <a:cubicBezTo>
                  <a:pt x="280" y="882"/>
                  <a:pt x="243" y="879"/>
                  <a:pt x="209" y="907"/>
                </a:cubicBezTo>
                <a:close/>
                <a:moveTo>
                  <a:pt x="340" y="1039"/>
                </a:moveTo>
                <a:cubicBezTo>
                  <a:pt x="295" y="1080"/>
                  <a:pt x="249" y="1079"/>
                  <a:pt x="203" y="1036"/>
                </a:cubicBezTo>
                <a:cubicBezTo>
                  <a:pt x="157" y="987"/>
                  <a:pt x="155" y="938"/>
                  <a:pt x="197" y="892"/>
                </a:cubicBezTo>
                <a:cubicBezTo>
                  <a:pt x="241" y="853"/>
                  <a:pt x="288" y="855"/>
                  <a:pt x="338" y="899"/>
                </a:cubicBezTo>
                <a:cubicBezTo>
                  <a:pt x="382" y="946"/>
                  <a:pt x="382" y="993"/>
                  <a:pt x="340" y="1039"/>
                </a:cubicBezTo>
                <a:close/>
                <a:moveTo>
                  <a:pt x="551" y="824"/>
                </a:moveTo>
                <a:lnTo>
                  <a:pt x="410" y="683"/>
                </a:lnTo>
                <a:lnTo>
                  <a:pt x="394" y="698"/>
                </a:lnTo>
                <a:lnTo>
                  <a:pt x="498" y="801"/>
                </a:lnTo>
                <a:cubicBezTo>
                  <a:pt x="505" y="809"/>
                  <a:pt x="513" y="816"/>
                  <a:pt x="521" y="822"/>
                </a:cubicBezTo>
                <a:lnTo>
                  <a:pt x="520" y="822"/>
                </a:lnTo>
                <a:cubicBezTo>
                  <a:pt x="516" y="821"/>
                  <a:pt x="511" y="819"/>
                  <a:pt x="503" y="817"/>
                </a:cubicBezTo>
                <a:lnTo>
                  <a:pt x="317" y="776"/>
                </a:lnTo>
                <a:lnTo>
                  <a:pt x="298" y="794"/>
                </a:lnTo>
                <a:lnTo>
                  <a:pt x="440" y="935"/>
                </a:lnTo>
                <a:lnTo>
                  <a:pt x="455" y="920"/>
                </a:lnTo>
                <a:lnTo>
                  <a:pt x="351" y="816"/>
                </a:lnTo>
                <a:cubicBezTo>
                  <a:pt x="342" y="806"/>
                  <a:pt x="333" y="799"/>
                  <a:pt x="326" y="795"/>
                </a:cubicBezTo>
                <a:lnTo>
                  <a:pt x="327" y="794"/>
                </a:lnTo>
                <a:cubicBezTo>
                  <a:pt x="334" y="798"/>
                  <a:pt x="341" y="801"/>
                  <a:pt x="347" y="802"/>
                </a:cubicBezTo>
                <a:lnTo>
                  <a:pt x="534" y="841"/>
                </a:lnTo>
                <a:lnTo>
                  <a:pt x="551" y="824"/>
                </a:lnTo>
                <a:close/>
                <a:moveTo>
                  <a:pt x="553" y="540"/>
                </a:moveTo>
                <a:lnTo>
                  <a:pt x="566" y="553"/>
                </a:lnTo>
                <a:lnTo>
                  <a:pt x="518" y="601"/>
                </a:lnTo>
                <a:lnTo>
                  <a:pt x="646" y="729"/>
                </a:lnTo>
                <a:lnTo>
                  <a:pt x="630" y="745"/>
                </a:lnTo>
                <a:lnTo>
                  <a:pt x="502" y="617"/>
                </a:lnTo>
                <a:lnTo>
                  <a:pt x="454" y="665"/>
                </a:lnTo>
                <a:lnTo>
                  <a:pt x="441" y="652"/>
                </a:lnTo>
                <a:lnTo>
                  <a:pt x="553" y="540"/>
                </a:lnTo>
                <a:close/>
                <a:moveTo>
                  <a:pt x="727" y="623"/>
                </a:moveTo>
                <a:lnTo>
                  <a:pt x="816" y="533"/>
                </a:lnTo>
                <a:lnTo>
                  <a:pt x="829" y="546"/>
                </a:lnTo>
                <a:lnTo>
                  <a:pt x="723" y="652"/>
                </a:lnTo>
                <a:lnTo>
                  <a:pt x="582" y="511"/>
                </a:lnTo>
                <a:lnTo>
                  <a:pt x="684" y="409"/>
                </a:lnTo>
                <a:lnTo>
                  <a:pt x="697" y="422"/>
                </a:lnTo>
                <a:lnTo>
                  <a:pt x="612" y="508"/>
                </a:lnTo>
                <a:lnTo>
                  <a:pt x="660" y="556"/>
                </a:lnTo>
                <a:lnTo>
                  <a:pt x="740" y="475"/>
                </a:lnTo>
                <a:lnTo>
                  <a:pt x="754" y="489"/>
                </a:lnTo>
                <a:lnTo>
                  <a:pt x="674" y="570"/>
                </a:lnTo>
                <a:lnTo>
                  <a:pt x="727" y="623"/>
                </a:lnTo>
                <a:close/>
                <a:moveTo>
                  <a:pt x="975" y="400"/>
                </a:moveTo>
                <a:lnTo>
                  <a:pt x="834" y="258"/>
                </a:lnTo>
                <a:lnTo>
                  <a:pt x="819" y="274"/>
                </a:lnTo>
                <a:lnTo>
                  <a:pt x="922" y="377"/>
                </a:lnTo>
                <a:cubicBezTo>
                  <a:pt x="929" y="385"/>
                  <a:pt x="937" y="391"/>
                  <a:pt x="945" y="398"/>
                </a:cubicBezTo>
                <a:lnTo>
                  <a:pt x="944" y="398"/>
                </a:lnTo>
                <a:cubicBezTo>
                  <a:pt x="940" y="396"/>
                  <a:pt x="935" y="395"/>
                  <a:pt x="927" y="393"/>
                </a:cubicBezTo>
                <a:lnTo>
                  <a:pt x="741" y="352"/>
                </a:lnTo>
                <a:lnTo>
                  <a:pt x="723" y="370"/>
                </a:lnTo>
                <a:lnTo>
                  <a:pt x="864" y="511"/>
                </a:lnTo>
                <a:lnTo>
                  <a:pt x="879" y="496"/>
                </a:lnTo>
                <a:lnTo>
                  <a:pt x="776" y="392"/>
                </a:lnTo>
                <a:cubicBezTo>
                  <a:pt x="766" y="382"/>
                  <a:pt x="757" y="375"/>
                  <a:pt x="750" y="371"/>
                </a:cubicBezTo>
                <a:lnTo>
                  <a:pt x="751" y="370"/>
                </a:lnTo>
                <a:cubicBezTo>
                  <a:pt x="758" y="374"/>
                  <a:pt x="765" y="376"/>
                  <a:pt x="771" y="378"/>
                </a:cubicBezTo>
                <a:lnTo>
                  <a:pt x="958" y="417"/>
                </a:lnTo>
                <a:lnTo>
                  <a:pt x="975" y="400"/>
                </a:lnTo>
                <a:close/>
                <a:moveTo>
                  <a:pt x="977" y="116"/>
                </a:moveTo>
                <a:lnTo>
                  <a:pt x="990" y="129"/>
                </a:lnTo>
                <a:lnTo>
                  <a:pt x="942" y="177"/>
                </a:lnTo>
                <a:lnTo>
                  <a:pt x="1070" y="305"/>
                </a:lnTo>
                <a:lnTo>
                  <a:pt x="1054" y="321"/>
                </a:lnTo>
                <a:lnTo>
                  <a:pt x="926" y="193"/>
                </a:lnTo>
                <a:lnTo>
                  <a:pt x="878" y="241"/>
                </a:lnTo>
                <a:lnTo>
                  <a:pt x="865" y="228"/>
                </a:lnTo>
                <a:lnTo>
                  <a:pt x="977" y="116"/>
                </a:lnTo>
                <a:close/>
                <a:moveTo>
                  <a:pt x="1132" y="42"/>
                </a:moveTo>
                <a:lnTo>
                  <a:pt x="1144" y="20"/>
                </a:lnTo>
                <a:cubicBezTo>
                  <a:pt x="1113" y="0"/>
                  <a:pt x="1082" y="5"/>
                  <a:pt x="1051" y="36"/>
                </a:cubicBezTo>
                <a:cubicBezTo>
                  <a:pt x="1022" y="68"/>
                  <a:pt x="1018" y="97"/>
                  <a:pt x="1040" y="123"/>
                </a:cubicBezTo>
                <a:cubicBezTo>
                  <a:pt x="1058" y="145"/>
                  <a:pt x="1088" y="141"/>
                  <a:pt x="1131" y="113"/>
                </a:cubicBezTo>
                <a:cubicBezTo>
                  <a:pt x="1165" y="90"/>
                  <a:pt x="1188" y="86"/>
                  <a:pt x="1199" y="101"/>
                </a:cubicBezTo>
                <a:cubicBezTo>
                  <a:pt x="1215" y="120"/>
                  <a:pt x="1212" y="141"/>
                  <a:pt x="1190" y="164"/>
                </a:cubicBezTo>
                <a:cubicBezTo>
                  <a:pt x="1165" y="191"/>
                  <a:pt x="1138" y="194"/>
                  <a:pt x="1110" y="173"/>
                </a:cubicBezTo>
                <a:lnTo>
                  <a:pt x="1100" y="195"/>
                </a:lnTo>
                <a:cubicBezTo>
                  <a:pt x="1135" y="218"/>
                  <a:pt x="1169" y="212"/>
                  <a:pt x="1203" y="176"/>
                </a:cubicBezTo>
                <a:cubicBezTo>
                  <a:pt x="1234" y="142"/>
                  <a:pt x="1239" y="112"/>
                  <a:pt x="1216" y="85"/>
                </a:cubicBezTo>
                <a:cubicBezTo>
                  <a:pt x="1196" y="61"/>
                  <a:pt x="1163" y="65"/>
                  <a:pt x="1118" y="97"/>
                </a:cubicBezTo>
                <a:cubicBezTo>
                  <a:pt x="1088" y="116"/>
                  <a:pt x="1067" y="119"/>
                  <a:pt x="1056" y="107"/>
                </a:cubicBezTo>
                <a:cubicBezTo>
                  <a:pt x="1042" y="91"/>
                  <a:pt x="1045" y="71"/>
                  <a:pt x="1067" y="48"/>
                </a:cubicBezTo>
                <a:cubicBezTo>
                  <a:pt x="1086" y="30"/>
                  <a:pt x="1107" y="28"/>
                  <a:pt x="1132" y="42"/>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pic>
        <p:nvPicPr>
          <p:cNvPr id="8234" name="图片 9"/>
          <p:cNvPicPr>
            <a:picLocks noChangeAspect="1" noChangeArrowheads="1"/>
          </p:cNvPicPr>
          <p:nvPr/>
        </p:nvPicPr>
        <p:blipFill>
          <a:blip r:embed="rId3">
            <a:extLst>
              <a:ext uri="{28A0092B-C50C-407E-A947-70E740481C1C}">
                <a14:useLocalDpi xmlns:a14="http://schemas.microsoft.com/office/drawing/2010/main" val="0"/>
              </a:ext>
            </a:extLst>
          </a:blip>
          <a:srcRect l="9534" t="11691" r="10948" b="9396"/>
          <a:stretch>
            <a:fillRect/>
          </a:stretch>
        </p:blipFill>
        <p:spPr bwMode="auto">
          <a:xfrm>
            <a:off x="1874840" y="2738444"/>
            <a:ext cx="2571751" cy="213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TextBox 82"/>
          <p:cNvSpPr txBox="1">
            <a:spLocks noChangeArrowheads="1"/>
          </p:cNvSpPr>
          <p:nvPr/>
        </p:nvSpPr>
        <p:spPr bwMode="auto">
          <a:xfrm>
            <a:off x="5765807" y="2130430"/>
            <a:ext cx="380365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800" dirty="0">
                <a:solidFill>
                  <a:schemeClr val="accent2"/>
                </a:solidFill>
                <a:latin typeface="微软雅黑" pitchFamily="34" charset="-122"/>
                <a:ea typeface="微软雅黑" pitchFamily="34" charset="-122"/>
              </a:rPr>
              <a:t>研究现状</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TextBox 31"/>
          <p:cNvSpPr txBox="1">
            <a:spLocks noChangeArrowheads="1"/>
          </p:cNvSpPr>
          <p:nvPr/>
        </p:nvSpPr>
        <p:spPr bwMode="auto">
          <a:xfrm>
            <a:off x="2854327" y="87315"/>
            <a:ext cx="2233288"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4.1</a:t>
            </a:r>
            <a:r>
              <a:rPr lang="zh-CN" altLang="en-US" sz="2800" dirty="0">
                <a:solidFill>
                  <a:schemeClr val="accent2"/>
                </a:solidFill>
                <a:latin typeface="微软雅黑" pitchFamily="34" charset="-122"/>
                <a:ea typeface="微软雅黑" pitchFamily="34" charset="-122"/>
              </a:rPr>
              <a:t> 功能测试</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4</a:t>
            </a:r>
            <a:endParaRPr lang="zh-CN" altLang="en-US">
              <a:solidFill>
                <a:schemeClr val="accent2"/>
              </a:solidFill>
            </a:endParaRPr>
          </a:p>
        </p:txBody>
      </p:sp>
      <p:sp>
        <p:nvSpPr>
          <p:cNvPr id="24" name="TextBox 61"/>
          <p:cNvSpPr txBox="1">
            <a:spLocks noChangeArrowheads="1"/>
          </p:cNvSpPr>
          <p:nvPr/>
        </p:nvSpPr>
        <p:spPr bwMode="auto">
          <a:xfrm>
            <a:off x="764350" y="704869"/>
            <a:ext cx="3929126"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dirty="0">
                <a:solidFill>
                  <a:srgbClr val="484849"/>
                </a:solidFill>
                <a:latin typeface="微软雅黑" pitchFamily="34" charset="-122"/>
                <a:ea typeface="微软雅黑" pitchFamily="34" charset="-122"/>
              </a:rPr>
              <a:t>运行效果展示：</a:t>
            </a:r>
            <a:endParaRPr lang="en-US" altLang="zh-CN" sz="2000" dirty="0">
              <a:solidFill>
                <a:srgbClr val="484849"/>
              </a:solidFill>
              <a:latin typeface="微软雅黑" pitchFamily="34" charset="-122"/>
              <a:ea typeface="微软雅黑" pitchFamily="34" charset="-122"/>
            </a:endParaRPr>
          </a:p>
        </p:txBody>
      </p:sp>
      <p:pic>
        <p:nvPicPr>
          <p:cNvPr id="9218" name="图片 7" descr="K:\SSD Win7 User Files\Desktop\TIM图片2018031913325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48128" y="617736"/>
            <a:ext cx="3456384" cy="61614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19" name="图片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216" y="1116643"/>
            <a:ext cx="5653187" cy="5480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31330063"/>
      </p:ext>
    </p:extLst>
  </p:cSld>
  <p:clrMapOvr>
    <a:masterClrMapping/>
  </p:clrMapOvr>
  <p:transition spd="slow" advTm="5769">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Box 31"/>
          <p:cNvSpPr txBox="1">
            <a:spLocks noChangeArrowheads="1"/>
          </p:cNvSpPr>
          <p:nvPr/>
        </p:nvSpPr>
        <p:spPr bwMode="auto">
          <a:xfrm>
            <a:off x="2854327" y="87315"/>
            <a:ext cx="2592360"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4.2</a:t>
            </a:r>
            <a:r>
              <a:rPr lang="zh-CN" altLang="en-US" sz="2800" dirty="0">
                <a:solidFill>
                  <a:schemeClr val="accent2"/>
                </a:solidFill>
                <a:latin typeface="微软雅黑" pitchFamily="34" charset="-122"/>
                <a:ea typeface="微软雅黑" pitchFamily="34" charset="-122"/>
              </a:rPr>
              <a:t> 可靠性测试</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4</a:t>
            </a:r>
            <a:endParaRPr lang="zh-CN" altLang="en-US">
              <a:solidFill>
                <a:schemeClr val="accent2"/>
              </a:solidFill>
            </a:endParaRPr>
          </a:p>
        </p:txBody>
      </p:sp>
      <p:sp>
        <p:nvSpPr>
          <p:cNvPr id="24" name="TextBox 61"/>
          <p:cNvSpPr txBox="1">
            <a:spLocks noChangeArrowheads="1"/>
          </p:cNvSpPr>
          <p:nvPr/>
        </p:nvSpPr>
        <p:spPr bwMode="auto">
          <a:xfrm>
            <a:off x="361033" y="716884"/>
            <a:ext cx="11279583"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dirty="0">
                <a:solidFill>
                  <a:srgbClr val="484849"/>
                </a:solidFill>
                <a:latin typeface="微软雅黑" pitchFamily="34" charset="-122"/>
                <a:ea typeface="微软雅黑" pitchFamily="34" charset="-122"/>
              </a:rPr>
              <a:t>当网络出现波动或者发生网络断开的情况下，客户端应该能及时发现</a:t>
            </a:r>
            <a:r>
              <a:rPr lang="en-US" altLang="zh-CN" sz="2000" dirty="0" err="1">
                <a:solidFill>
                  <a:srgbClr val="484849"/>
                </a:solidFill>
                <a:latin typeface="微软雅黑" pitchFamily="34" charset="-122"/>
                <a:ea typeface="微软雅黑" pitchFamily="34" charset="-122"/>
              </a:rPr>
              <a:t>WebSocket</a:t>
            </a:r>
            <a:r>
              <a:rPr lang="zh-CN" altLang="en-US" sz="2000" dirty="0">
                <a:solidFill>
                  <a:srgbClr val="484849"/>
                </a:solidFill>
                <a:latin typeface="微软雅黑" pitchFamily="34" charset="-122"/>
                <a:ea typeface="微软雅黑" pitchFamily="34" charset="-122"/>
              </a:rPr>
              <a:t>连接已断开并在后台尝试自动重连操作</a:t>
            </a:r>
            <a:endParaRPr lang="en-US" altLang="zh-CN" sz="2000" dirty="0">
              <a:solidFill>
                <a:srgbClr val="484849"/>
              </a:solidFill>
              <a:latin typeface="微软雅黑" pitchFamily="34" charset="-122"/>
              <a:ea typeface="微软雅黑" pitchFamily="34" charset="-122"/>
            </a:endParaRPr>
          </a:p>
        </p:txBody>
      </p:sp>
      <p:pic>
        <p:nvPicPr>
          <p:cNvPr id="4" name="图片 3"/>
          <p:cNvPicPr>
            <a:picLocks noChangeAspect="1"/>
          </p:cNvPicPr>
          <p:nvPr/>
        </p:nvPicPr>
        <p:blipFill>
          <a:blip r:embed="rId3"/>
          <a:stretch>
            <a:fillRect/>
          </a:stretch>
        </p:blipFill>
        <p:spPr>
          <a:xfrm>
            <a:off x="479376" y="2008587"/>
            <a:ext cx="19112510" cy="4249305"/>
          </a:xfrm>
          <a:prstGeom prst="rect">
            <a:avLst/>
          </a:prstGeom>
        </p:spPr>
      </p:pic>
      <p:sp>
        <p:nvSpPr>
          <p:cNvPr id="6" name="TextBox 61"/>
          <p:cNvSpPr txBox="1">
            <a:spLocks noChangeArrowheads="1"/>
          </p:cNvSpPr>
          <p:nvPr/>
        </p:nvSpPr>
        <p:spPr bwMode="auto">
          <a:xfrm>
            <a:off x="361033" y="1516624"/>
            <a:ext cx="2367880"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dirty="0">
                <a:solidFill>
                  <a:srgbClr val="484849"/>
                </a:solidFill>
                <a:latin typeface="微软雅黑" pitchFamily="34" charset="-122"/>
                <a:ea typeface="微软雅黑" pitchFamily="34" charset="-122"/>
              </a:rPr>
              <a:t>测试结果：</a:t>
            </a:r>
            <a:endParaRPr lang="en-US" altLang="zh-CN" sz="2000" dirty="0">
              <a:solidFill>
                <a:srgbClr val="484849"/>
              </a:solidFill>
              <a:latin typeface="微软雅黑" pitchFamily="34" charset="-122"/>
              <a:ea typeface="微软雅黑" pitchFamily="34" charset="-122"/>
            </a:endParaRPr>
          </a:p>
        </p:txBody>
      </p:sp>
      <p:sp>
        <p:nvSpPr>
          <p:cNvPr id="5" name="矩形 4"/>
          <p:cNvSpPr/>
          <p:nvPr/>
        </p:nvSpPr>
        <p:spPr>
          <a:xfrm>
            <a:off x="839416" y="2708920"/>
            <a:ext cx="2023560" cy="7200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39416" y="3763326"/>
            <a:ext cx="2023560" cy="7200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39416" y="4825320"/>
            <a:ext cx="2736304" cy="112396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89319446"/>
      </p:ext>
    </p:extLst>
  </p:cSld>
  <p:clrMapOvr>
    <a:masterClrMapping/>
  </p:clrMapOvr>
  <p:transition spd="slow" advTm="5769">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animBg="1"/>
      <p:bldP spid="9" grpId="0" animBg="1"/>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Box 31"/>
          <p:cNvSpPr txBox="1">
            <a:spLocks noChangeArrowheads="1"/>
          </p:cNvSpPr>
          <p:nvPr/>
        </p:nvSpPr>
        <p:spPr bwMode="auto">
          <a:xfrm>
            <a:off x="2854327" y="87315"/>
            <a:ext cx="2592360"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4.3</a:t>
            </a:r>
            <a:r>
              <a:rPr lang="zh-CN" altLang="en-US" sz="2800" dirty="0">
                <a:solidFill>
                  <a:schemeClr val="accent2"/>
                </a:solidFill>
                <a:latin typeface="微软雅黑" pitchFamily="34" charset="-122"/>
                <a:ea typeface="微软雅黑" pitchFamily="34" charset="-122"/>
              </a:rPr>
              <a:t> 安全性测试</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4</a:t>
            </a:r>
            <a:endParaRPr lang="zh-CN" altLang="en-US">
              <a:solidFill>
                <a:schemeClr val="accent2"/>
              </a:solidFill>
            </a:endParaRPr>
          </a:p>
        </p:txBody>
      </p:sp>
      <p:sp>
        <p:nvSpPr>
          <p:cNvPr id="24" name="TextBox 61"/>
          <p:cNvSpPr txBox="1">
            <a:spLocks noChangeArrowheads="1"/>
          </p:cNvSpPr>
          <p:nvPr/>
        </p:nvSpPr>
        <p:spPr bwMode="auto">
          <a:xfrm>
            <a:off x="479376" y="716884"/>
            <a:ext cx="11017224"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dirty="0">
                <a:solidFill>
                  <a:srgbClr val="484849"/>
                </a:solidFill>
                <a:latin typeface="微软雅黑" pitchFamily="34" charset="-122"/>
                <a:ea typeface="微软雅黑" pitchFamily="34" charset="-122"/>
              </a:rPr>
              <a:t>没有执行登录操作的用户无法直接访问系统主页面，任何请求都将被服务器重定向至登录页面</a:t>
            </a:r>
            <a:endParaRPr lang="en-US" altLang="zh-CN" sz="2000" dirty="0">
              <a:solidFill>
                <a:srgbClr val="484849"/>
              </a:solidFill>
              <a:latin typeface="微软雅黑" pitchFamily="34" charset="-122"/>
              <a:ea typeface="微软雅黑" pitchFamily="34" charset="-122"/>
            </a:endParaRPr>
          </a:p>
        </p:txBody>
      </p:sp>
      <p:pic>
        <p:nvPicPr>
          <p:cNvPr id="10242" name="图片 2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5520" y="1223342"/>
            <a:ext cx="9110037" cy="5555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1"/>
          <p:cNvSpPr txBox="1">
            <a:spLocks noChangeArrowheads="1"/>
          </p:cNvSpPr>
          <p:nvPr/>
        </p:nvSpPr>
        <p:spPr bwMode="auto">
          <a:xfrm>
            <a:off x="479376" y="1214525"/>
            <a:ext cx="1296144"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dirty="0">
                <a:solidFill>
                  <a:srgbClr val="484849"/>
                </a:solidFill>
                <a:latin typeface="微软雅黑" pitchFamily="34" charset="-122"/>
                <a:ea typeface="微软雅黑" pitchFamily="34" charset="-122"/>
              </a:rPr>
              <a:t>测试结果：</a:t>
            </a:r>
            <a:endParaRPr lang="en-US" altLang="zh-CN" sz="2000" dirty="0">
              <a:solidFill>
                <a:srgbClr val="484849"/>
              </a:solidFill>
              <a:latin typeface="微软雅黑" pitchFamily="34" charset="-122"/>
              <a:ea typeface="微软雅黑" pitchFamily="34" charset="-122"/>
            </a:endParaRPr>
          </a:p>
        </p:txBody>
      </p:sp>
      <p:sp>
        <p:nvSpPr>
          <p:cNvPr id="3" name="文本框 2"/>
          <p:cNvSpPr txBox="1"/>
          <p:nvPr/>
        </p:nvSpPr>
        <p:spPr>
          <a:xfrm>
            <a:off x="602432" y="4015998"/>
            <a:ext cx="1569660" cy="369332"/>
          </a:xfrm>
          <a:prstGeom prst="rect">
            <a:avLst/>
          </a:prstGeom>
          <a:noFill/>
        </p:spPr>
        <p:txBody>
          <a:bodyPr wrap="none" rtlCol="0">
            <a:spAutoFit/>
          </a:bodyPr>
          <a:lstStyle/>
          <a:p>
            <a:r>
              <a:rPr lang="zh-CN" altLang="en-US" b="1" dirty="0">
                <a:solidFill>
                  <a:srgbClr val="FF0000"/>
                </a:solidFill>
                <a:latin typeface="微软雅黑" panose="020B0503020204020204" pitchFamily="34" charset="-122"/>
                <a:ea typeface="微软雅黑" panose="020B0503020204020204" pitchFamily="34" charset="-122"/>
              </a:rPr>
              <a:t>原始请求路径</a:t>
            </a:r>
          </a:p>
        </p:txBody>
      </p:sp>
      <p:sp>
        <p:nvSpPr>
          <p:cNvPr id="9" name="文本框 8"/>
          <p:cNvSpPr txBox="1"/>
          <p:nvPr/>
        </p:nvSpPr>
        <p:spPr>
          <a:xfrm>
            <a:off x="395813" y="2455947"/>
            <a:ext cx="1800493" cy="369332"/>
          </a:xfrm>
          <a:prstGeom prst="rect">
            <a:avLst/>
          </a:prstGeom>
          <a:noFill/>
        </p:spPr>
        <p:txBody>
          <a:bodyPr wrap="none" rtlCol="0">
            <a:spAutoFit/>
          </a:bodyPr>
          <a:lstStyle/>
          <a:p>
            <a:r>
              <a:rPr lang="zh-CN" altLang="en-US" b="1" dirty="0">
                <a:solidFill>
                  <a:srgbClr val="FF0000"/>
                </a:solidFill>
                <a:latin typeface="微软雅黑" panose="020B0503020204020204" pitchFamily="34" charset="-122"/>
                <a:ea typeface="微软雅黑" panose="020B0503020204020204" pitchFamily="34" charset="-122"/>
              </a:rPr>
              <a:t>重定向后的路径</a:t>
            </a:r>
          </a:p>
        </p:txBody>
      </p:sp>
    </p:spTree>
    <p:extLst>
      <p:ext uri="{BB962C8B-B14F-4D97-AF65-F5344CB8AC3E}">
        <p14:creationId xmlns:p14="http://schemas.microsoft.com/office/powerpoint/2010/main" val="845397724"/>
      </p:ext>
    </p:extLst>
  </p:cSld>
  <p:clrMapOvr>
    <a:masterClrMapping/>
  </p:clrMapOvr>
  <p:transition spd="med" advTm="5769">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10242"/>
                                        </p:tgtEl>
                                        <p:attrNameLst>
                                          <p:attrName>style.visibility</p:attrName>
                                        </p:attrNameLst>
                                      </p:cBhvr>
                                      <p:to>
                                        <p:strVal val="visible"/>
                                      </p:to>
                                    </p:set>
                                    <p:animEffect transition="in" filter="fade">
                                      <p:cBhvr>
                                        <p:cTn id="10" dur="500"/>
                                        <p:tgtEl>
                                          <p:spTgt spid="10242"/>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0">
          <a:blip r:embed="rId3">
            <a:alphaModFix amt="0"/>
            <a:lum/>
          </a:blip>
          <a:srcRect/>
          <a:stretch>
            <a:fillRect/>
          </a:stretch>
        </a:blipFill>
        <a:effectLst/>
      </p:bgPr>
    </p:bg>
    <p:spTree>
      <p:nvGrpSpPr>
        <p:cNvPr id="1" name=""/>
        <p:cNvGrpSpPr/>
        <p:nvPr/>
      </p:nvGrpSpPr>
      <p:grpSpPr>
        <a:xfrm>
          <a:off x="0" y="0"/>
          <a:ext cx="0" cy="0"/>
          <a:chOff x="0" y="0"/>
          <a:chExt cx="0" cy="0"/>
        </a:xfrm>
      </p:grpSpPr>
      <p:sp>
        <p:nvSpPr>
          <p:cNvPr id="26626" name="TextBox 31"/>
          <p:cNvSpPr txBox="1">
            <a:spLocks noChangeArrowheads="1"/>
          </p:cNvSpPr>
          <p:nvPr/>
        </p:nvSpPr>
        <p:spPr bwMode="auto">
          <a:xfrm>
            <a:off x="2854327" y="87315"/>
            <a:ext cx="2592360"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4.4</a:t>
            </a:r>
            <a:r>
              <a:rPr lang="zh-CN" altLang="en-US" sz="2800" dirty="0">
                <a:solidFill>
                  <a:schemeClr val="accent2"/>
                </a:solidFill>
                <a:latin typeface="微软雅黑" pitchFamily="34" charset="-122"/>
                <a:ea typeface="微软雅黑" pitchFamily="34" charset="-122"/>
              </a:rPr>
              <a:t> 兼容性测试</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4</a:t>
            </a:r>
            <a:endParaRPr lang="zh-CN" altLang="en-US">
              <a:solidFill>
                <a:schemeClr val="accent2"/>
              </a:solidFill>
            </a:endParaRPr>
          </a:p>
        </p:txBody>
      </p:sp>
      <p:sp>
        <p:nvSpPr>
          <p:cNvPr id="24" name="TextBox 61"/>
          <p:cNvSpPr txBox="1">
            <a:spLocks noChangeArrowheads="1"/>
          </p:cNvSpPr>
          <p:nvPr/>
        </p:nvSpPr>
        <p:spPr bwMode="auto">
          <a:xfrm>
            <a:off x="1559496" y="1107805"/>
            <a:ext cx="3384376"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400" b="1" dirty="0">
                <a:solidFill>
                  <a:srgbClr val="484849"/>
                </a:solidFill>
                <a:latin typeface="微软雅黑" pitchFamily="34" charset="-122"/>
                <a:ea typeface="微软雅黑" pitchFamily="34" charset="-122"/>
              </a:rPr>
              <a:t>浏览器兼容性</a:t>
            </a:r>
            <a:r>
              <a:rPr lang="zh-CN" altLang="en-US" sz="2400" dirty="0">
                <a:solidFill>
                  <a:srgbClr val="484849"/>
                </a:solidFill>
                <a:latin typeface="微软雅黑" pitchFamily="34" charset="-122"/>
                <a:ea typeface="微软雅黑" pitchFamily="34" charset="-122"/>
              </a:rPr>
              <a:t>测试结果：</a:t>
            </a:r>
          </a:p>
        </p:txBody>
      </p:sp>
      <p:graphicFrame>
        <p:nvGraphicFramePr>
          <p:cNvPr id="5" name="表格 4"/>
          <p:cNvGraphicFramePr>
            <a:graphicFrameLocks noGrp="1"/>
          </p:cNvGraphicFramePr>
          <p:nvPr>
            <p:extLst>
              <p:ext uri="{D42A27DB-BD31-4B8C-83A1-F6EECF244321}">
                <p14:modId xmlns:p14="http://schemas.microsoft.com/office/powerpoint/2010/main" val="1199088653"/>
              </p:ext>
            </p:extLst>
          </p:nvPr>
        </p:nvGraphicFramePr>
        <p:xfrm>
          <a:off x="1663700" y="1844824"/>
          <a:ext cx="8352928" cy="3636088"/>
        </p:xfrm>
        <a:graphic>
          <a:graphicData uri="http://schemas.openxmlformats.org/drawingml/2006/table">
            <a:tbl>
              <a:tblPr firstRow="1" firstCol="1" bandRow="1">
                <a:tableStyleId>{5C22544A-7EE6-4342-B048-85BDC9FD1C3A}</a:tableStyleId>
              </a:tblPr>
              <a:tblGrid>
                <a:gridCol w="1632911">
                  <a:extLst>
                    <a:ext uri="{9D8B030D-6E8A-4147-A177-3AD203B41FA5}">
                      <a16:colId xmlns:a16="http://schemas.microsoft.com/office/drawing/2014/main" val="20000"/>
                    </a:ext>
                  </a:extLst>
                </a:gridCol>
                <a:gridCol w="3934937">
                  <a:extLst>
                    <a:ext uri="{9D8B030D-6E8A-4147-A177-3AD203B41FA5}">
                      <a16:colId xmlns:a16="http://schemas.microsoft.com/office/drawing/2014/main" val="20001"/>
                    </a:ext>
                  </a:extLst>
                </a:gridCol>
                <a:gridCol w="2785080">
                  <a:extLst>
                    <a:ext uri="{9D8B030D-6E8A-4147-A177-3AD203B41FA5}">
                      <a16:colId xmlns:a16="http://schemas.microsoft.com/office/drawing/2014/main" val="20002"/>
                    </a:ext>
                  </a:extLst>
                </a:gridCol>
              </a:tblGrid>
              <a:tr h="616180">
                <a:tc>
                  <a:txBody>
                    <a:bodyPr/>
                    <a:lstStyle/>
                    <a:p>
                      <a:pPr algn="ctr">
                        <a:lnSpc>
                          <a:spcPts val="2000"/>
                        </a:lnSpc>
                        <a:spcAft>
                          <a:spcPts val="0"/>
                        </a:spcAft>
                      </a:pPr>
                      <a:r>
                        <a:rPr lang="zh-CN" sz="2000" kern="100" dirty="0">
                          <a:solidFill>
                            <a:srgbClr val="F8F8F8"/>
                          </a:solidFill>
                          <a:effectLst/>
                          <a:latin typeface="楷体" panose="02010609060101010101" pitchFamily="49" charset="-122"/>
                          <a:ea typeface="楷体" panose="02010609060101010101" pitchFamily="49" charset="-122"/>
                        </a:rPr>
                        <a:t>浏览器</a:t>
                      </a:r>
                      <a:endParaRPr lang="zh-CN" sz="1600" kern="100" dirty="0">
                        <a:solidFill>
                          <a:srgbClr val="F8F8F8"/>
                        </a:solidFill>
                        <a:effectLst/>
                        <a:latin typeface="楷体" panose="02010609060101010101" pitchFamily="49" charset="-122"/>
                        <a:ea typeface="楷体" panose="02010609060101010101" pitchFamily="49"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ts val="2000"/>
                        </a:lnSpc>
                        <a:spcAft>
                          <a:spcPts val="0"/>
                        </a:spcAft>
                      </a:pPr>
                      <a:r>
                        <a:rPr lang="zh-CN" sz="2000" kern="100" dirty="0">
                          <a:solidFill>
                            <a:srgbClr val="F8F8F8"/>
                          </a:solidFill>
                          <a:effectLst/>
                          <a:latin typeface="楷体" panose="02010609060101010101" pitchFamily="49" charset="-122"/>
                          <a:ea typeface="楷体" panose="02010609060101010101" pitchFamily="49" charset="-122"/>
                        </a:rPr>
                        <a:t>平台版本</a:t>
                      </a:r>
                      <a:endParaRPr lang="zh-CN" sz="1600" kern="100" dirty="0">
                        <a:solidFill>
                          <a:srgbClr val="F8F8F8"/>
                        </a:solidFill>
                        <a:effectLst/>
                        <a:latin typeface="楷体" panose="02010609060101010101" pitchFamily="49" charset="-122"/>
                        <a:ea typeface="楷体" panose="02010609060101010101" pitchFamily="49"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ts val="2000"/>
                        </a:lnSpc>
                        <a:spcAft>
                          <a:spcPts val="0"/>
                        </a:spcAft>
                      </a:pPr>
                      <a:r>
                        <a:rPr lang="zh-CN" sz="2000" kern="100" dirty="0">
                          <a:solidFill>
                            <a:srgbClr val="F8F8F8"/>
                          </a:solidFill>
                          <a:effectLst/>
                          <a:latin typeface="楷体" panose="02010609060101010101" pitchFamily="49" charset="-122"/>
                          <a:ea typeface="楷体" panose="02010609060101010101" pitchFamily="49" charset="-122"/>
                        </a:rPr>
                        <a:t>系统支持结果</a:t>
                      </a:r>
                      <a:endParaRPr lang="zh-CN" sz="1600" kern="100" dirty="0">
                        <a:solidFill>
                          <a:srgbClr val="F8F8F8"/>
                        </a:solidFill>
                        <a:effectLst/>
                        <a:latin typeface="楷体" panose="02010609060101010101" pitchFamily="49" charset="-122"/>
                        <a:ea typeface="楷体" panose="02010609060101010101" pitchFamily="49"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535948">
                <a:tc>
                  <a:txBody>
                    <a:bodyPr/>
                    <a:lstStyle/>
                    <a:p>
                      <a:pPr algn="ctr">
                        <a:lnSpc>
                          <a:spcPts val="2000"/>
                        </a:lnSpc>
                        <a:spcAft>
                          <a:spcPts val="0"/>
                        </a:spcAft>
                      </a:pPr>
                      <a:r>
                        <a:rPr lang="en-US" sz="2000" kern="100" dirty="0">
                          <a:solidFill>
                            <a:schemeClr val="accent6">
                              <a:lumMod val="10000"/>
                            </a:schemeClr>
                          </a:solidFill>
                          <a:effectLst/>
                        </a:rPr>
                        <a:t>IE</a:t>
                      </a:r>
                      <a:endParaRPr lang="zh-CN" sz="1600" kern="100" dirty="0">
                        <a:solidFill>
                          <a:schemeClr val="accent6">
                            <a:lumMod val="10000"/>
                          </a:schemeClr>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EAEAEA"/>
                    </a:solidFill>
                  </a:tcPr>
                </a:tc>
                <a:tc>
                  <a:txBody>
                    <a:bodyPr/>
                    <a:lstStyle/>
                    <a:p>
                      <a:pPr algn="ctr">
                        <a:lnSpc>
                          <a:spcPts val="2000"/>
                        </a:lnSpc>
                        <a:spcAft>
                          <a:spcPts val="0"/>
                        </a:spcAft>
                      </a:pPr>
                      <a:r>
                        <a:rPr lang="en-US" sz="2000" kern="100" dirty="0">
                          <a:solidFill>
                            <a:schemeClr val="accent6">
                              <a:lumMod val="10000"/>
                            </a:schemeClr>
                          </a:solidFill>
                          <a:effectLst/>
                        </a:rPr>
                        <a:t>Windows</a:t>
                      </a:r>
                      <a:endParaRPr lang="zh-CN" sz="1600" kern="100" dirty="0">
                        <a:solidFill>
                          <a:schemeClr val="accent6">
                            <a:lumMod val="10000"/>
                          </a:schemeClr>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EAEAEA"/>
                    </a:solidFill>
                  </a:tcPr>
                </a:tc>
                <a:tc>
                  <a:txBody>
                    <a:bodyPr/>
                    <a:lstStyle/>
                    <a:p>
                      <a:pPr marL="0" indent="0" algn="ctr" defTabSz="914309" eaLnBrk="0" fontAlgn="base" latinLnBrk="0" hangingPunct="0">
                        <a:lnSpc>
                          <a:spcPts val="2000"/>
                        </a:lnSpc>
                        <a:spcBef>
                          <a:spcPct val="0"/>
                        </a:spcBef>
                        <a:spcAft>
                          <a:spcPts val="0"/>
                        </a:spcAft>
                        <a:buFont typeface="Arial" charset="0"/>
                        <a:buNone/>
                      </a:pPr>
                      <a:r>
                        <a:rPr lang="zh-CN" sz="2000" b="1" i="0" u="none" kern="100" baseline="0" dirty="0">
                          <a:solidFill>
                            <a:schemeClr val="accent6">
                              <a:lumMod val="10000"/>
                            </a:schemeClr>
                          </a:solidFill>
                          <a:effectLst/>
                          <a:latin typeface="楷体" panose="02010609060101010101" pitchFamily="49" charset="-122"/>
                          <a:ea typeface="楷体" panose="02010609060101010101" pitchFamily="49" charset="-122"/>
                          <a:cs typeface="+mn-cs"/>
                        </a:rPr>
                        <a:t>支持</a:t>
                      </a:r>
                      <a:r>
                        <a:rPr lang="en-US" altLang="zh-CN" sz="2000" b="1" i="0" u="none" kern="100" baseline="0" dirty="0">
                          <a:solidFill>
                            <a:schemeClr val="accent6">
                              <a:lumMod val="10000"/>
                            </a:schemeClr>
                          </a:solidFill>
                          <a:effectLst/>
                          <a:latin typeface="楷体" panose="02010609060101010101" pitchFamily="49" charset="-122"/>
                          <a:ea typeface="楷体" panose="02010609060101010101" pitchFamily="49" charset="-122"/>
                          <a:cs typeface="+mn-cs"/>
                        </a:rPr>
                        <a:t> </a:t>
                      </a:r>
                      <a:r>
                        <a:rPr lang="en-US" sz="2000" b="1" i="0" u="none" kern="100" baseline="0" dirty="0">
                          <a:solidFill>
                            <a:schemeClr val="accent6">
                              <a:lumMod val="10000"/>
                            </a:schemeClr>
                          </a:solidFill>
                          <a:effectLst/>
                          <a:latin typeface="楷体" panose="02010609060101010101" pitchFamily="49" charset="-122"/>
                          <a:ea typeface="楷体" panose="02010609060101010101" pitchFamily="49" charset="-122"/>
                          <a:cs typeface="+mn-cs"/>
                        </a:rPr>
                        <a:t>10+ </a:t>
                      </a:r>
                      <a:r>
                        <a:rPr lang="zh-CN" sz="2000" b="1" i="0" u="none" kern="100" baseline="0" dirty="0">
                          <a:solidFill>
                            <a:schemeClr val="accent6">
                              <a:lumMod val="10000"/>
                            </a:schemeClr>
                          </a:solidFill>
                          <a:effectLst/>
                          <a:latin typeface="楷体" panose="02010609060101010101" pitchFamily="49" charset="-122"/>
                          <a:ea typeface="楷体" panose="02010609060101010101" pitchFamily="49" charset="-122"/>
                          <a:cs typeface="+mn-cs"/>
                        </a:rPr>
                        <a:t>以上版本</a:t>
                      </a: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EAEAEA"/>
                    </a:solidFill>
                  </a:tcPr>
                </a:tc>
                <a:extLst>
                  <a:ext uri="{0D108BD9-81ED-4DB2-BD59-A6C34878D82A}">
                    <a16:rowId xmlns:a16="http://schemas.microsoft.com/office/drawing/2014/main" val="10001"/>
                  </a:ext>
                </a:extLst>
              </a:tr>
              <a:tr h="620990">
                <a:tc>
                  <a:txBody>
                    <a:bodyPr/>
                    <a:lstStyle/>
                    <a:p>
                      <a:pPr algn="ctr">
                        <a:lnSpc>
                          <a:spcPts val="2000"/>
                        </a:lnSpc>
                        <a:spcAft>
                          <a:spcPts val="0"/>
                        </a:spcAft>
                      </a:pPr>
                      <a:r>
                        <a:rPr lang="en-US" sz="2000" kern="100" dirty="0">
                          <a:solidFill>
                            <a:schemeClr val="accent6">
                              <a:lumMod val="10000"/>
                            </a:schemeClr>
                          </a:solidFill>
                          <a:effectLst/>
                        </a:rPr>
                        <a:t>Chrome</a:t>
                      </a:r>
                      <a:endParaRPr lang="zh-CN" sz="1600" kern="100" dirty="0">
                        <a:solidFill>
                          <a:schemeClr val="accent6">
                            <a:lumMod val="10000"/>
                          </a:schemeClr>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algn="ctr">
                        <a:lnSpc>
                          <a:spcPts val="2000"/>
                        </a:lnSpc>
                        <a:spcAft>
                          <a:spcPts val="0"/>
                        </a:spcAft>
                      </a:pPr>
                      <a:r>
                        <a:rPr lang="en-US" sz="2000" kern="100" dirty="0">
                          <a:solidFill>
                            <a:schemeClr val="accent6">
                              <a:lumMod val="10000"/>
                            </a:schemeClr>
                          </a:solidFill>
                          <a:effectLst/>
                        </a:rPr>
                        <a:t>Windows</a:t>
                      </a:r>
                      <a:r>
                        <a:rPr lang="zh-CN" sz="2000" kern="100" dirty="0">
                          <a:solidFill>
                            <a:schemeClr val="accent6">
                              <a:lumMod val="10000"/>
                            </a:schemeClr>
                          </a:solidFill>
                          <a:effectLst/>
                        </a:rPr>
                        <a:t>、</a:t>
                      </a:r>
                      <a:r>
                        <a:rPr lang="en-US" sz="2000" kern="100" dirty="0">
                          <a:solidFill>
                            <a:schemeClr val="accent6">
                              <a:lumMod val="10000"/>
                            </a:schemeClr>
                          </a:solidFill>
                          <a:effectLst/>
                        </a:rPr>
                        <a:t>Android</a:t>
                      </a:r>
                      <a:r>
                        <a:rPr lang="zh-CN" sz="2000" kern="100" dirty="0">
                          <a:solidFill>
                            <a:schemeClr val="accent6">
                              <a:lumMod val="10000"/>
                            </a:schemeClr>
                          </a:solidFill>
                          <a:effectLst/>
                        </a:rPr>
                        <a:t>、</a:t>
                      </a:r>
                      <a:r>
                        <a:rPr lang="en-US" sz="2000" kern="100" dirty="0">
                          <a:solidFill>
                            <a:schemeClr val="accent6">
                              <a:lumMod val="10000"/>
                            </a:schemeClr>
                          </a:solidFill>
                          <a:effectLst/>
                        </a:rPr>
                        <a:t>iOS</a:t>
                      </a:r>
                      <a:endParaRPr lang="zh-CN" sz="1600" kern="100" dirty="0">
                        <a:solidFill>
                          <a:schemeClr val="accent6">
                            <a:lumMod val="10000"/>
                          </a:schemeClr>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indent="0" algn="ctr" defTabSz="914309" eaLnBrk="0" fontAlgn="base" latinLnBrk="0" hangingPunct="0">
                        <a:lnSpc>
                          <a:spcPts val="2000"/>
                        </a:lnSpc>
                        <a:spcBef>
                          <a:spcPct val="0"/>
                        </a:spcBef>
                        <a:spcAft>
                          <a:spcPts val="0"/>
                        </a:spcAft>
                        <a:buFont typeface="Arial" charset="0"/>
                        <a:buNone/>
                      </a:pPr>
                      <a:r>
                        <a:rPr lang="zh-CN" sz="2000" b="1" i="0" u="none" kern="100" baseline="0" dirty="0">
                          <a:solidFill>
                            <a:schemeClr val="accent6">
                              <a:lumMod val="10000"/>
                            </a:schemeClr>
                          </a:solidFill>
                          <a:effectLst/>
                          <a:latin typeface="楷体" panose="02010609060101010101" pitchFamily="49" charset="-122"/>
                          <a:ea typeface="楷体" panose="02010609060101010101" pitchFamily="49" charset="-122"/>
                          <a:cs typeface="+mn-cs"/>
                        </a:rPr>
                        <a:t>支持</a:t>
                      </a: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D9D9D9"/>
                    </a:solidFill>
                  </a:tcPr>
                </a:tc>
                <a:extLst>
                  <a:ext uri="{0D108BD9-81ED-4DB2-BD59-A6C34878D82A}">
                    <a16:rowId xmlns:a16="http://schemas.microsoft.com/office/drawing/2014/main" val="10002"/>
                  </a:ext>
                </a:extLst>
              </a:tr>
              <a:tr h="620990">
                <a:tc>
                  <a:txBody>
                    <a:bodyPr/>
                    <a:lstStyle/>
                    <a:p>
                      <a:pPr algn="ctr">
                        <a:lnSpc>
                          <a:spcPts val="2000"/>
                        </a:lnSpc>
                        <a:spcAft>
                          <a:spcPts val="0"/>
                        </a:spcAft>
                      </a:pPr>
                      <a:r>
                        <a:rPr lang="en-US" sz="2000" kern="100" dirty="0">
                          <a:solidFill>
                            <a:schemeClr val="accent6">
                              <a:lumMod val="10000"/>
                            </a:schemeClr>
                          </a:solidFill>
                          <a:effectLst/>
                        </a:rPr>
                        <a:t>Firefox</a:t>
                      </a:r>
                      <a:endParaRPr lang="zh-CN" sz="1600" kern="100" dirty="0">
                        <a:solidFill>
                          <a:schemeClr val="accent6">
                            <a:lumMod val="10000"/>
                          </a:schemeClr>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EAEAEA"/>
                    </a:solidFill>
                  </a:tcPr>
                </a:tc>
                <a:tc>
                  <a:txBody>
                    <a:bodyPr/>
                    <a:lstStyle/>
                    <a:p>
                      <a:pPr algn="ctr">
                        <a:lnSpc>
                          <a:spcPts val="2000"/>
                        </a:lnSpc>
                        <a:spcAft>
                          <a:spcPts val="0"/>
                        </a:spcAft>
                      </a:pPr>
                      <a:r>
                        <a:rPr lang="en-US" sz="2000" kern="100" dirty="0">
                          <a:solidFill>
                            <a:schemeClr val="accent6">
                              <a:lumMod val="10000"/>
                            </a:schemeClr>
                          </a:solidFill>
                          <a:effectLst/>
                        </a:rPr>
                        <a:t>Windows</a:t>
                      </a:r>
                      <a:r>
                        <a:rPr lang="zh-CN" sz="2000" kern="100" dirty="0">
                          <a:solidFill>
                            <a:schemeClr val="accent6">
                              <a:lumMod val="10000"/>
                            </a:schemeClr>
                          </a:solidFill>
                          <a:effectLst/>
                        </a:rPr>
                        <a:t>、</a:t>
                      </a:r>
                      <a:r>
                        <a:rPr lang="en-US" sz="2000" kern="100" dirty="0">
                          <a:solidFill>
                            <a:schemeClr val="accent6">
                              <a:lumMod val="10000"/>
                            </a:schemeClr>
                          </a:solidFill>
                          <a:effectLst/>
                        </a:rPr>
                        <a:t>Android</a:t>
                      </a:r>
                      <a:r>
                        <a:rPr lang="zh-CN" sz="2000" kern="100" dirty="0">
                          <a:solidFill>
                            <a:schemeClr val="accent6">
                              <a:lumMod val="10000"/>
                            </a:schemeClr>
                          </a:solidFill>
                          <a:effectLst/>
                        </a:rPr>
                        <a:t>、</a:t>
                      </a:r>
                      <a:r>
                        <a:rPr lang="en-US" sz="2000" kern="100" dirty="0">
                          <a:solidFill>
                            <a:schemeClr val="accent6">
                              <a:lumMod val="10000"/>
                            </a:schemeClr>
                          </a:solidFill>
                          <a:effectLst/>
                        </a:rPr>
                        <a:t>iOS</a:t>
                      </a:r>
                      <a:endParaRPr lang="zh-CN" sz="1600" kern="100" dirty="0">
                        <a:solidFill>
                          <a:schemeClr val="accent6">
                            <a:lumMod val="10000"/>
                          </a:schemeClr>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EAEAEA"/>
                    </a:solidFill>
                  </a:tcPr>
                </a:tc>
                <a:tc>
                  <a:txBody>
                    <a:bodyPr/>
                    <a:lstStyle/>
                    <a:p>
                      <a:pPr marL="0" indent="0" algn="ctr" defTabSz="914309" eaLnBrk="0" fontAlgn="base" latinLnBrk="0" hangingPunct="0">
                        <a:lnSpc>
                          <a:spcPts val="2000"/>
                        </a:lnSpc>
                        <a:spcBef>
                          <a:spcPct val="0"/>
                        </a:spcBef>
                        <a:spcAft>
                          <a:spcPts val="0"/>
                        </a:spcAft>
                        <a:buFont typeface="Arial" charset="0"/>
                        <a:buNone/>
                      </a:pPr>
                      <a:r>
                        <a:rPr lang="zh-CN" sz="2000" b="1" i="0" u="none" kern="100" baseline="0" dirty="0">
                          <a:solidFill>
                            <a:schemeClr val="accent6">
                              <a:lumMod val="10000"/>
                            </a:schemeClr>
                          </a:solidFill>
                          <a:effectLst/>
                          <a:latin typeface="楷体" panose="02010609060101010101" pitchFamily="49" charset="-122"/>
                          <a:ea typeface="楷体" panose="02010609060101010101" pitchFamily="49" charset="-122"/>
                          <a:cs typeface="+mn-cs"/>
                        </a:rPr>
                        <a:t>支持</a:t>
                      </a: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EAEAEA"/>
                    </a:solidFill>
                  </a:tcPr>
                </a:tc>
                <a:extLst>
                  <a:ext uri="{0D108BD9-81ED-4DB2-BD59-A6C34878D82A}">
                    <a16:rowId xmlns:a16="http://schemas.microsoft.com/office/drawing/2014/main" val="10003"/>
                  </a:ext>
                </a:extLst>
              </a:tr>
              <a:tr h="620990">
                <a:tc>
                  <a:txBody>
                    <a:bodyPr/>
                    <a:lstStyle/>
                    <a:p>
                      <a:pPr algn="ctr">
                        <a:lnSpc>
                          <a:spcPts val="2000"/>
                        </a:lnSpc>
                        <a:spcAft>
                          <a:spcPts val="0"/>
                        </a:spcAft>
                      </a:pPr>
                      <a:r>
                        <a:rPr lang="en-US" sz="2000" kern="100" dirty="0">
                          <a:solidFill>
                            <a:schemeClr val="accent6">
                              <a:lumMod val="10000"/>
                            </a:schemeClr>
                          </a:solidFill>
                          <a:effectLst/>
                        </a:rPr>
                        <a:t>Opera</a:t>
                      </a:r>
                      <a:endParaRPr lang="zh-CN" sz="1600" kern="100" dirty="0">
                        <a:solidFill>
                          <a:schemeClr val="accent6">
                            <a:lumMod val="10000"/>
                          </a:schemeClr>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algn="ctr">
                        <a:lnSpc>
                          <a:spcPts val="2000"/>
                        </a:lnSpc>
                        <a:spcAft>
                          <a:spcPts val="0"/>
                        </a:spcAft>
                      </a:pPr>
                      <a:r>
                        <a:rPr lang="en-US" sz="2000" kern="100" dirty="0">
                          <a:solidFill>
                            <a:schemeClr val="accent6">
                              <a:lumMod val="10000"/>
                            </a:schemeClr>
                          </a:solidFill>
                          <a:effectLst/>
                        </a:rPr>
                        <a:t>Windows</a:t>
                      </a:r>
                      <a:r>
                        <a:rPr lang="zh-CN" sz="2000" kern="100" dirty="0">
                          <a:solidFill>
                            <a:schemeClr val="accent6">
                              <a:lumMod val="10000"/>
                            </a:schemeClr>
                          </a:solidFill>
                          <a:effectLst/>
                        </a:rPr>
                        <a:t>、</a:t>
                      </a:r>
                      <a:r>
                        <a:rPr lang="en-US" sz="2000" kern="100" dirty="0">
                          <a:solidFill>
                            <a:schemeClr val="accent6">
                              <a:lumMod val="10000"/>
                            </a:schemeClr>
                          </a:solidFill>
                          <a:effectLst/>
                        </a:rPr>
                        <a:t>Android</a:t>
                      </a:r>
                      <a:endParaRPr lang="zh-CN" sz="1600" kern="100" dirty="0">
                        <a:solidFill>
                          <a:schemeClr val="accent6">
                            <a:lumMod val="10000"/>
                          </a:schemeClr>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indent="0" algn="ctr" defTabSz="914309" eaLnBrk="0" fontAlgn="base" latinLnBrk="0" hangingPunct="0">
                        <a:lnSpc>
                          <a:spcPts val="2000"/>
                        </a:lnSpc>
                        <a:spcBef>
                          <a:spcPct val="0"/>
                        </a:spcBef>
                        <a:spcAft>
                          <a:spcPts val="0"/>
                        </a:spcAft>
                        <a:buFont typeface="Arial" charset="0"/>
                        <a:buNone/>
                      </a:pPr>
                      <a:r>
                        <a:rPr lang="zh-CN" sz="2000" b="1" i="0" u="none" kern="100" baseline="0" dirty="0">
                          <a:solidFill>
                            <a:schemeClr val="accent6">
                              <a:lumMod val="10000"/>
                            </a:schemeClr>
                          </a:solidFill>
                          <a:effectLst/>
                          <a:latin typeface="楷体" panose="02010609060101010101" pitchFamily="49" charset="-122"/>
                          <a:ea typeface="楷体" panose="02010609060101010101" pitchFamily="49" charset="-122"/>
                          <a:cs typeface="+mn-cs"/>
                        </a:rPr>
                        <a:t>支持</a:t>
                      </a: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D9D9D9"/>
                    </a:solidFill>
                  </a:tcPr>
                </a:tc>
                <a:extLst>
                  <a:ext uri="{0D108BD9-81ED-4DB2-BD59-A6C34878D82A}">
                    <a16:rowId xmlns:a16="http://schemas.microsoft.com/office/drawing/2014/main" val="10004"/>
                  </a:ext>
                </a:extLst>
              </a:tr>
              <a:tr h="620990">
                <a:tc>
                  <a:txBody>
                    <a:bodyPr/>
                    <a:lstStyle/>
                    <a:p>
                      <a:pPr algn="ctr">
                        <a:lnSpc>
                          <a:spcPts val="2000"/>
                        </a:lnSpc>
                        <a:spcAft>
                          <a:spcPts val="0"/>
                        </a:spcAft>
                      </a:pPr>
                      <a:r>
                        <a:rPr lang="en-US" sz="2000" kern="100" dirty="0">
                          <a:solidFill>
                            <a:schemeClr val="accent6">
                              <a:lumMod val="10000"/>
                            </a:schemeClr>
                          </a:solidFill>
                          <a:effectLst/>
                        </a:rPr>
                        <a:t>Safari</a:t>
                      </a:r>
                      <a:endParaRPr lang="zh-CN" sz="1600" kern="100" dirty="0">
                        <a:solidFill>
                          <a:schemeClr val="accent6">
                            <a:lumMod val="10000"/>
                          </a:schemeClr>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EAEAEA"/>
                    </a:solidFill>
                  </a:tcPr>
                </a:tc>
                <a:tc>
                  <a:txBody>
                    <a:bodyPr/>
                    <a:lstStyle/>
                    <a:p>
                      <a:pPr algn="ctr">
                        <a:lnSpc>
                          <a:spcPts val="2000"/>
                        </a:lnSpc>
                        <a:spcAft>
                          <a:spcPts val="0"/>
                        </a:spcAft>
                      </a:pPr>
                      <a:r>
                        <a:rPr lang="en-US" sz="2000" kern="100" dirty="0">
                          <a:solidFill>
                            <a:schemeClr val="accent6">
                              <a:lumMod val="10000"/>
                            </a:schemeClr>
                          </a:solidFill>
                          <a:effectLst/>
                        </a:rPr>
                        <a:t>Mac OS </a:t>
                      </a:r>
                      <a:r>
                        <a:rPr lang="zh-CN" sz="2000" kern="100" dirty="0">
                          <a:solidFill>
                            <a:schemeClr val="accent6">
                              <a:lumMod val="10000"/>
                            </a:schemeClr>
                          </a:solidFill>
                          <a:effectLst/>
                        </a:rPr>
                        <a:t>、</a:t>
                      </a:r>
                      <a:r>
                        <a:rPr lang="en-US" sz="2000" kern="100" dirty="0">
                          <a:solidFill>
                            <a:schemeClr val="accent6">
                              <a:lumMod val="10000"/>
                            </a:schemeClr>
                          </a:solidFill>
                          <a:effectLst/>
                        </a:rPr>
                        <a:t>iOS</a:t>
                      </a:r>
                      <a:endParaRPr lang="zh-CN" sz="1600" kern="100" dirty="0">
                        <a:solidFill>
                          <a:schemeClr val="accent6">
                            <a:lumMod val="10000"/>
                          </a:schemeClr>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EAEAEA"/>
                    </a:solidFill>
                  </a:tcPr>
                </a:tc>
                <a:tc>
                  <a:txBody>
                    <a:bodyPr/>
                    <a:lstStyle/>
                    <a:p>
                      <a:pPr marL="0" indent="0" algn="ctr" defTabSz="914309" eaLnBrk="0" fontAlgn="base" latinLnBrk="0" hangingPunct="0">
                        <a:lnSpc>
                          <a:spcPts val="2000"/>
                        </a:lnSpc>
                        <a:spcBef>
                          <a:spcPct val="0"/>
                        </a:spcBef>
                        <a:spcAft>
                          <a:spcPts val="0"/>
                        </a:spcAft>
                        <a:buFont typeface="Arial" charset="0"/>
                        <a:buNone/>
                      </a:pPr>
                      <a:r>
                        <a:rPr lang="zh-CN" sz="2000" b="1" i="0" u="none" kern="100" baseline="0" dirty="0">
                          <a:solidFill>
                            <a:schemeClr val="accent6">
                              <a:lumMod val="10000"/>
                            </a:schemeClr>
                          </a:solidFill>
                          <a:effectLst/>
                          <a:latin typeface="楷体" panose="02010609060101010101" pitchFamily="49" charset="-122"/>
                          <a:ea typeface="楷体" panose="02010609060101010101" pitchFamily="49" charset="-122"/>
                          <a:cs typeface="+mn-cs"/>
                        </a:rPr>
                        <a:t>支持</a:t>
                      </a:r>
                    </a:p>
                  </a:txBody>
                  <a:tcPr marL="68580" marR="68580" marT="0" marB="0" anchor="ctr">
                    <a:lnL w="12700" cap="flat" cmpd="sng" algn="ctr">
                      <a:solidFill>
                        <a:srgbClr val="F8F8F8"/>
                      </a:solidFill>
                      <a:prstDash val="solid"/>
                      <a:round/>
                      <a:headEnd type="none" w="med" len="med"/>
                      <a:tailEnd type="none" w="med" len="med"/>
                    </a:lnL>
                    <a:lnR w="12700" cap="flat" cmpd="sng" algn="ctr">
                      <a:solidFill>
                        <a:srgbClr val="F8F8F8"/>
                      </a:solidFill>
                      <a:prstDash val="solid"/>
                      <a:round/>
                      <a:headEnd type="none" w="med" len="med"/>
                      <a:tailEnd type="none" w="med" len="med"/>
                    </a:lnR>
                    <a:lnT w="12700" cap="flat" cmpd="sng" algn="ctr">
                      <a:solidFill>
                        <a:srgbClr val="F8F8F8"/>
                      </a:solidFill>
                      <a:prstDash val="solid"/>
                      <a:round/>
                      <a:headEnd type="none" w="med" len="med"/>
                      <a:tailEnd type="none" w="med" len="med"/>
                    </a:lnT>
                    <a:lnB w="12700" cap="flat" cmpd="sng" algn="ctr">
                      <a:solidFill>
                        <a:srgbClr val="F8F8F8"/>
                      </a:solidFill>
                      <a:prstDash val="solid"/>
                      <a:round/>
                      <a:headEnd type="none" w="med" len="med"/>
                      <a:tailEnd type="none" w="med" len="med"/>
                    </a:lnB>
                    <a:lnTlToBr w="12700" cmpd="sng">
                      <a:noFill/>
                      <a:prstDash val="solid"/>
                    </a:lnTlToBr>
                    <a:lnBlToTr w="12700" cmpd="sng">
                      <a:noFill/>
                      <a:prstDash val="solid"/>
                    </a:lnBlToTr>
                    <a:solidFill>
                      <a:srgbClr val="EAEAEA"/>
                    </a:solidFill>
                  </a:tcPr>
                </a:tc>
                <a:extLst>
                  <a:ext uri="{0D108BD9-81ED-4DB2-BD59-A6C34878D82A}">
                    <a16:rowId xmlns:a16="http://schemas.microsoft.com/office/drawing/2014/main" val="10005"/>
                  </a:ext>
                </a:extLst>
              </a:tr>
            </a:tbl>
          </a:graphicData>
        </a:graphic>
      </p:graphicFrame>
      <p:pic>
        <p:nvPicPr>
          <p:cNvPr id="9" name="图片 8"/>
          <p:cNvPicPr>
            <a:picLocks noChangeAspect="1"/>
          </p:cNvPicPr>
          <p:nvPr/>
        </p:nvPicPr>
        <p:blipFill>
          <a:blip r:embed="rId4"/>
          <a:stretch>
            <a:fillRect/>
          </a:stretch>
        </p:blipFill>
        <p:spPr>
          <a:xfrm>
            <a:off x="5464915" y="946342"/>
            <a:ext cx="3847489" cy="784586"/>
          </a:xfrm>
          <a:prstGeom prst="rect">
            <a:avLst/>
          </a:prstGeom>
        </p:spPr>
      </p:pic>
    </p:spTree>
    <p:extLst>
      <p:ext uri="{BB962C8B-B14F-4D97-AF65-F5344CB8AC3E}">
        <p14:creationId xmlns:p14="http://schemas.microsoft.com/office/powerpoint/2010/main" val="524448159"/>
      </p:ext>
    </p:extLst>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Box 31"/>
          <p:cNvSpPr txBox="1">
            <a:spLocks noChangeArrowheads="1"/>
          </p:cNvSpPr>
          <p:nvPr/>
        </p:nvSpPr>
        <p:spPr bwMode="auto">
          <a:xfrm>
            <a:off x="2854327" y="87315"/>
            <a:ext cx="2592360"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4.4</a:t>
            </a:r>
            <a:r>
              <a:rPr lang="zh-CN" altLang="en-US" sz="2800" dirty="0">
                <a:solidFill>
                  <a:schemeClr val="accent2"/>
                </a:solidFill>
                <a:latin typeface="微软雅黑" pitchFamily="34" charset="-122"/>
                <a:ea typeface="微软雅黑" pitchFamily="34" charset="-122"/>
              </a:rPr>
              <a:t> 兼容性测试</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4</a:t>
            </a:r>
            <a:endParaRPr lang="zh-CN" altLang="en-US">
              <a:solidFill>
                <a:schemeClr val="accent2"/>
              </a:solidFill>
            </a:endParaRPr>
          </a:p>
        </p:txBody>
      </p:sp>
      <p:sp>
        <p:nvSpPr>
          <p:cNvPr id="24" name="TextBox 61"/>
          <p:cNvSpPr txBox="1">
            <a:spLocks noChangeArrowheads="1"/>
          </p:cNvSpPr>
          <p:nvPr/>
        </p:nvSpPr>
        <p:spPr bwMode="auto">
          <a:xfrm>
            <a:off x="1199456" y="610531"/>
            <a:ext cx="5137535"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400" b="1" dirty="0">
                <a:solidFill>
                  <a:srgbClr val="484849"/>
                </a:solidFill>
                <a:latin typeface="微软雅黑" pitchFamily="34" charset="-122"/>
                <a:ea typeface="微软雅黑" pitchFamily="34" charset="-122"/>
              </a:rPr>
              <a:t>屏幕大小兼容性</a:t>
            </a:r>
            <a:r>
              <a:rPr lang="zh-CN" altLang="en-US" sz="2400" dirty="0">
                <a:solidFill>
                  <a:srgbClr val="484849"/>
                </a:solidFill>
                <a:latin typeface="微软雅黑" pitchFamily="34" charset="-122"/>
                <a:ea typeface="微软雅黑" pitchFamily="34" charset="-122"/>
              </a:rPr>
              <a:t>测试结果：</a:t>
            </a:r>
          </a:p>
        </p:txBody>
      </p:sp>
      <p:pic>
        <p:nvPicPr>
          <p:cNvPr id="12290" name="图片 3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25992" y="1124736"/>
            <a:ext cx="4491369" cy="2244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91" name="图片 34" descr="K:\SSD Win7 User Files\Desktop\TIM图片2018032415354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71010" y="754433"/>
            <a:ext cx="3173462" cy="5626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92" name="图片 35" descr="K:\SSD Win7 User Files\Desktop\64B69FEBB55D438B96045EF0F3E667E3.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18722" y="3857858"/>
            <a:ext cx="4498639" cy="25337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2423592" y="3449231"/>
            <a:ext cx="2182138" cy="400110"/>
          </a:xfrm>
          <a:prstGeom prst="rect">
            <a:avLst/>
          </a:prstGeom>
          <a:noFill/>
        </p:spPr>
        <p:txBody>
          <a:bodyPr wrap="square" rtlCol="0">
            <a:spAutoFit/>
          </a:bodyPr>
          <a:lstStyle/>
          <a:p>
            <a:r>
              <a:rPr lang="zh-CN" altLang="en-US" sz="2000" dirty="0">
                <a:solidFill>
                  <a:schemeClr val="accent6">
                    <a:lumMod val="10000"/>
                  </a:schemeClr>
                </a:solidFill>
                <a:latin typeface="微软雅黑" panose="020B0503020204020204" pitchFamily="34" charset="-122"/>
                <a:ea typeface="微软雅黑" panose="020B0503020204020204" pitchFamily="34" charset="-122"/>
              </a:rPr>
              <a:t>图</a:t>
            </a:r>
            <a:r>
              <a:rPr lang="en-US" altLang="zh-CN" sz="2000" dirty="0">
                <a:solidFill>
                  <a:schemeClr val="accent6">
                    <a:lumMod val="10000"/>
                  </a:schemeClr>
                </a:solidFill>
                <a:latin typeface="微软雅黑" panose="020B0503020204020204" pitchFamily="34" charset="-122"/>
                <a:ea typeface="微软雅黑" panose="020B0503020204020204" pitchFamily="34" charset="-122"/>
              </a:rPr>
              <a:t>a PC</a:t>
            </a:r>
            <a:r>
              <a:rPr lang="zh-CN" altLang="en-US" sz="2000" dirty="0">
                <a:solidFill>
                  <a:schemeClr val="accent6">
                    <a:lumMod val="10000"/>
                  </a:schemeClr>
                </a:solidFill>
                <a:latin typeface="微软雅黑" panose="020B0503020204020204" pitchFamily="34" charset="-122"/>
                <a:ea typeface="微软雅黑" panose="020B0503020204020204" pitchFamily="34" charset="-122"/>
              </a:rPr>
              <a:t>端浏览器</a:t>
            </a:r>
          </a:p>
        </p:txBody>
      </p:sp>
      <p:sp>
        <p:nvSpPr>
          <p:cNvPr id="9" name="文本框 8"/>
          <p:cNvSpPr txBox="1"/>
          <p:nvPr/>
        </p:nvSpPr>
        <p:spPr>
          <a:xfrm>
            <a:off x="2063552" y="6483171"/>
            <a:ext cx="3116175" cy="400110"/>
          </a:xfrm>
          <a:prstGeom prst="rect">
            <a:avLst/>
          </a:prstGeom>
          <a:noFill/>
        </p:spPr>
        <p:txBody>
          <a:bodyPr wrap="square" rtlCol="0">
            <a:spAutoFit/>
          </a:bodyPr>
          <a:lstStyle/>
          <a:p>
            <a:r>
              <a:rPr lang="zh-CN" altLang="en-US" sz="2000" dirty="0">
                <a:solidFill>
                  <a:schemeClr val="accent6">
                    <a:lumMod val="10000"/>
                  </a:schemeClr>
                </a:solidFill>
                <a:latin typeface="微软雅黑" panose="020B0503020204020204" pitchFamily="34" charset="-122"/>
                <a:ea typeface="微软雅黑" panose="020B0503020204020204" pitchFamily="34" charset="-122"/>
              </a:rPr>
              <a:t>图</a:t>
            </a:r>
            <a:r>
              <a:rPr lang="en-US" altLang="zh-CN" sz="2000" dirty="0">
                <a:solidFill>
                  <a:schemeClr val="accent6">
                    <a:lumMod val="10000"/>
                  </a:schemeClr>
                </a:solidFill>
                <a:latin typeface="微软雅黑" panose="020B0503020204020204" pitchFamily="34" charset="-122"/>
                <a:ea typeface="微软雅黑" panose="020B0503020204020204" pitchFamily="34" charset="-122"/>
              </a:rPr>
              <a:t>b </a:t>
            </a:r>
            <a:r>
              <a:rPr lang="zh-CN" altLang="en-US" sz="2000" dirty="0">
                <a:solidFill>
                  <a:schemeClr val="accent6">
                    <a:lumMod val="10000"/>
                  </a:schemeClr>
                </a:solidFill>
                <a:latin typeface="微软雅黑" panose="020B0503020204020204" pitchFamily="34" charset="-122"/>
                <a:ea typeface="微软雅黑" panose="020B0503020204020204" pitchFamily="34" charset="-122"/>
              </a:rPr>
              <a:t>移动端浏览器（横屏</a:t>
            </a:r>
            <a:r>
              <a:rPr lang="zh-CN" altLang="en-US" sz="2000" dirty="0">
                <a:solidFill>
                  <a:schemeClr val="accent6">
                    <a:lumMod val="10000"/>
                  </a:schemeClr>
                </a:solidFill>
              </a:rPr>
              <a:t>）</a:t>
            </a:r>
          </a:p>
        </p:txBody>
      </p:sp>
      <p:sp>
        <p:nvSpPr>
          <p:cNvPr id="10" name="文本框 9"/>
          <p:cNvSpPr txBox="1"/>
          <p:nvPr/>
        </p:nvSpPr>
        <p:spPr>
          <a:xfrm>
            <a:off x="7176120" y="6444044"/>
            <a:ext cx="3096344" cy="400110"/>
          </a:xfrm>
          <a:prstGeom prst="rect">
            <a:avLst/>
          </a:prstGeom>
          <a:noFill/>
        </p:spPr>
        <p:txBody>
          <a:bodyPr wrap="square" rtlCol="0">
            <a:spAutoFit/>
          </a:bodyPr>
          <a:lstStyle/>
          <a:p>
            <a:r>
              <a:rPr lang="zh-CN" altLang="en-US" sz="2000" dirty="0">
                <a:solidFill>
                  <a:schemeClr val="accent6">
                    <a:lumMod val="10000"/>
                  </a:schemeClr>
                </a:solidFill>
                <a:latin typeface="微软雅黑" panose="020B0503020204020204" pitchFamily="34" charset="-122"/>
                <a:ea typeface="微软雅黑" panose="020B0503020204020204" pitchFamily="34" charset="-122"/>
              </a:rPr>
              <a:t>图</a:t>
            </a:r>
            <a:r>
              <a:rPr lang="en-US" altLang="zh-CN" sz="2000" dirty="0">
                <a:solidFill>
                  <a:schemeClr val="accent6">
                    <a:lumMod val="10000"/>
                  </a:schemeClr>
                </a:solidFill>
                <a:latin typeface="微软雅黑" panose="020B0503020204020204" pitchFamily="34" charset="-122"/>
                <a:ea typeface="微软雅黑" panose="020B0503020204020204" pitchFamily="34" charset="-122"/>
              </a:rPr>
              <a:t>c  </a:t>
            </a:r>
            <a:r>
              <a:rPr lang="zh-CN" altLang="en-US" sz="2000" dirty="0">
                <a:solidFill>
                  <a:schemeClr val="accent6">
                    <a:lumMod val="10000"/>
                  </a:schemeClr>
                </a:solidFill>
                <a:latin typeface="微软雅黑" panose="020B0503020204020204" pitchFamily="34" charset="-122"/>
                <a:ea typeface="微软雅黑" panose="020B0503020204020204" pitchFamily="34" charset="-122"/>
              </a:rPr>
              <a:t>移动端浏览器（竖屏）</a:t>
            </a:r>
          </a:p>
        </p:txBody>
      </p:sp>
    </p:spTree>
    <p:extLst>
      <p:ext uri="{BB962C8B-B14F-4D97-AF65-F5344CB8AC3E}">
        <p14:creationId xmlns:p14="http://schemas.microsoft.com/office/powerpoint/2010/main" val="224541346"/>
      </p:ext>
    </p:extLst>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290"/>
                                        </p:tgtEl>
                                        <p:attrNameLst>
                                          <p:attrName>style.visibility</p:attrName>
                                        </p:attrNameLst>
                                      </p:cBhvr>
                                      <p:to>
                                        <p:strVal val="visible"/>
                                      </p:to>
                                    </p:set>
                                    <p:animEffect transition="in" filter="fade">
                                      <p:cBhvr>
                                        <p:cTn id="7" dur="1000"/>
                                        <p:tgtEl>
                                          <p:spTgt spid="12290"/>
                                        </p:tgtEl>
                                      </p:cBhvr>
                                    </p:animEffect>
                                    <p:anim calcmode="lin" valueType="num">
                                      <p:cBhvr>
                                        <p:cTn id="8" dur="1000" fill="hold"/>
                                        <p:tgtEl>
                                          <p:spTgt spid="12290"/>
                                        </p:tgtEl>
                                        <p:attrNameLst>
                                          <p:attrName>ppt_x</p:attrName>
                                        </p:attrNameLst>
                                      </p:cBhvr>
                                      <p:tavLst>
                                        <p:tav tm="0">
                                          <p:val>
                                            <p:strVal val="#ppt_x"/>
                                          </p:val>
                                        </p:tav>
                                        <p:tav tm="100000">
                                          <p:val>
                                            <p:strVal val="#ppt_x"/>
                                          </p:val>
                                        </p:tav>
                                      </p:tavLst>
                                    </p:anim>
                                    <p:anim calcmode="lin" valueType="num">
                                      <p:cBhvr>
                                        <p:cTn id="9" dur="1000" fill="hold"/>
                                        <p:tgtEl>
                                          <p:spTgt spid="1229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2292"/>
                                        </p:tgtEl>
                                        <p:attrNameLst>
                                          <p:attrName>style.visibility</p:attrName>
                                        </p:attrNameLst>
                                      </p:cBhvr>
                                      <p:to>
                                        <p:strVal val="visible"/>
                                      </p:to>
                                    </p:set>
                                    <p:animEffect transition="in" filter="fade">
                                      <p:cBhvr>
                                        <p:cTn id="19" dur="1000"/>
                                        <p:tgtEl>
                                          <p:spTgt spid="12292"/>
                                        </p:tgtEl>
                                      </p:cBhvr>
                                    </p:animEffect>
                                    <p:anim calcmode="lin" valueType="num">
                                      <p:cBhvr>
                                        <p:cTn id="20" dur="1000" fill="hold"/>
                                        <p:tgtEl>
                                          <p:spTgt spid="12292"/>
                                        </p:tgtEl>
                                        <p:attrNameLst>
                                          <p:attrName>ppt_x</p:attrName>
                                        </p:attrNameLst>
                                      </p:cBhvr>
                                      <p:tavLst>
                                        <p:tav tm="0">
                                          <p:val>
                                            <p:strVal val="#ppt_x"/>
                                          </p:val>
                                        </p:tav>
                                        <p:tav tm="100000">
                                          <p:val>
                                            <p:strVal val="#ppt_x"/>
                                          </p:val>
                                        </p:tav>
                                      </p:tavLst>
                                    </p:anim>
                                    <p:anim calcmode="lin" valueType="num">
                                      <p:cBhvr>
                                        <p:cTn id="21" dur="1000" fill="hold"/>
                                        <p:tgtEl>
                                          <p:spTgt spid="12292"/>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12291"/>
                                        </p:tgtEl>
                                        <p:attrNameLst>
                                          <p:attrName>style.visibility</p:attrName>
                                        </p:attrNameLst>
                                      </p:cBhvr>
                                      <p:to>
                                        <p:strVal val="visible"/>
                                      </p:to>
                                    </p:set>
                                    <p:animEffect transition="in" filter="fade">
                                      <p:cBhvr>
                                        <p:cTn id="31" dur="1000"/>
                                        <p:tgtEl>
                                          <p:spTgt spid="12291"/>
                                        </p:tgtEl>
                                      </p:cBhvr>
                                    </p:animEffect>
                                    <p:anim calcmode="lin" valueType="num">
                                      <p:cBhvr>
                                        <p:cTn id="32" dur="1000" fill="hold"/>
                                        <p:tgtEl>
                                          <p:spTgt spid="12291"/>
                                        </p:tgtEl>
                                        <p:attrNameLst>
                                          <p:attrName>ppt_x</p:attrName>
                                        </p:attrNameLst>
                                      </p:cBhvr>
                                      <p:tavLst>
                                        <p:tav tm="0">
                                          <p:val>
                                            <p:strVal val="#ppt_x"/>
                                          </p:val>
                                        </p:tav>
                                        <p:tav tm="100000">
                                          <p:val>
                                            <p:strVal val="#ppt_x"/>
                                          </p:val>
                                        </p:tav>
                                      </p:tavLst>
                                    </p:anim>
                                    <p:anim calcmode="lin" valueType="num">
                                      <p:cBhvr>
                                        <p:cTn id="33" dur="1000" fill="hold"/>
                                        <p:tgtEl>
                                          <p:spTgt spid="12291"/>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1000"/>
                                        <p:tgtEl>
                                          <p:spTgt spid="10"/>
                                        </p:tgtEl>
                                      </p:cBhvr>
                                    </p:animEffect>
                                    <p:anim calcmode="lin" valueType="num">
                                      <p:cBhvr>
                                        <p:cTn id="37" dur="1000" fill="hold"/>
                                        <p:tgtEl>
                                          <p:spTgt spid="10"/>
                                        </p:tgtEl>
                                        <p:attrNameLst>
                                          <p:attrName>ppt_x</p:attrName>
                                        </p:attrNameLst>
                                      </p:cBhvr>
                                      <p:tavLst>
                                        <p:tav tm="0">
                                          <p:val>
                                            <p:strVal val="#ppt_x"/>
                                          </p:val>
                                        </p:tav>
                                        <p:tav tm="100000">
                                          <p:val>
                                            <p:strVal val="#ppt_x"/>
                                          </p:val>
                                        </p:tav>
                                      </p:tavLst>
                                    </p:anim>
                                    <p:anim calcmode="lin" valueType="num">
                                      <p:cBhvr>
                                        <p:cTn id="3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10" grpId="0"/>
    </p:bldLst>
  </p:timing>
</p:sld>
</file>

<file path=ppt/slides/slide25.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3"/>
          <a:srcRect/>
          <a:stretch>
            <a:fillRect/>
          </a:stretch>
        </a:blipFill>
        <a:effectLst/>
      </p:bgPr>
    </p:bg>
    <p:spTree>
      <p:nvGrpSpPr>
        <p:cNvPr id="1" name=""/>
        <p:cNvGrpSpPr/>
        <p:nvPr/>
      </p:nvGrpSpPr>
      <p:grpSpPr>
        <a:xfrm>
          <a:off x="0" y="0"/>
          <a:ext cx="0" cy="0"/>
          <a:chOff x="0" y="0"/>
          <a:chExt cx="0" cy="0"/>
        </a:xfrm>
      </p:grpSpPr>
      <p:pic>
        <p:nvPicPr>
          <p:cNvPr id="29698" name="图片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336800"/>
            <a:ext cx="12192000" cy="452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9699" name="组合 9"/>
          <p:cNvGrpSpPr>
            <a:grpSpLocks/>
          </p:cNvGrpSpPr>
          <p:nvPr/>
        </p:nvGrpSpPr>
        <p:grpSpPr bwMode="auto">
          <a:xfrm>
            <a:off x="4946653" y="1182693"/>
            <a:ext cx="2301875" cy="2308225"/>
            <a:chOff x="0" y="0"/>
            <a:chExt cx="2301875" cy="2308226"/>
          </a:xfrm>
        </p:grpSpPr>
        <p:sp>
          <p:nvSpPr>
            <p:cNvPr id="29700" name="Oval 5"/>
            <p:cNvSpPr>
              <a:spLocks noChangeArrowheads="1"/>
            </p:cNvSpPr>
            <p:nvPr/>
          </p:nvSpPr>
          <p:spPr bwMode="auto">
            <a:xfrm>
              <a:off x="0" y="0"/>
              <a:ext cx="2301875" cy="230822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9701" name="Freeform 6"/>
            <p:cNvSpPr>
              <a:spLocks noEditPoints="1" noChangeArrowheads="1"/>
            </p:cNvSpPr>
            <p:nvPr/>
          </p:nvSpPr>
          <p:spPr bwMode="auto">
            <a:xfrm>
              <a:off x="123825" y="123825"/>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29702" name="TextBox 16"/>
          <p:cNvSpPr txBox="1">
            <a:spLocks noChangeArrowheads="1"/>
          </p:cNvSpPr>
          <p:nvPr/>
        </p:nvSpPr>
        <p:spPr bwMode="auto">
          <a:xfrm>
            <a:off x="3287713" y="3702056"/>
            <a:ext cx="561816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4400" b="1" dirty="0">
                <a:solidFill>
                  <a:schemeClr val="accent2"/>
                </a:solidFill>
                <a:latin typeface="微软雅黑" pitchFamily="34" charset="-122"/>
                <a:ea typeface="微软雅黑" pitchFamily="34" charset="-122"/>
              </a:rPr>
              <a:t>总结和展望</a:t>
            </a:r>
          </a:p>
        </p:txBody>
      </p:sp>
      <p:cxnSp>
        <p:nvCxnSpPr>
          <p:cNvPr id="29703" name="直接连接符 11"/>
          <p:cNvCxnSpPr>
            <a:cxnSpLocks noChangeShapeType="1"/>
          </p:cNvCxnSpPr>
          <p:nvPr/>
        </p:nvCxnSpPr>
        <p:spPr bwMode="auto">
          <a:xfrm>
            <a:off x="3505203" y="4597400"/>
            <a:ext cx="5183188" cy="0"/>
          </a:xfrm>
          <a:prstGeom prst="line">
            <a:avLst/>
          </a:prstGeom>
          <a:noFill/>
          <a:ln w="9525">
            <a:solidFill>
              <a:schemeClr val="accent2"/>
            </a:solidFill>
            <a:round/>
            <a:headEnd/>
            <a:tailEnd/>
          </a:ln>
          <a:extLst>
            <a:ext uri="{909E8E84-426E-40DD-AFC4-6F175D3DCCD1}">
              <a14:hiddenFill xmlns:a14="http://schemas.microsoft.com/office/drawing/2010/main">
                <a:noFill/>
              </a14:hiddenFill>
            </a:ext>
          </a:extLst>
        </p:spPr>
      </p:cxnSp>
      <p:sp>
        <p:nvSpPr>
          <p:cNvPr id="29704" name="Freeform 12"/>
          <p:cNvSpPr>
            <a:spLocks noEditPoints="1" noChangeArrowheads="1"/>
          </p:cNvSpPr>
          <p:nvPr/>
        </p:nvSpPr>
        <p:spPr bwMode="auto">
          <a:xfrm>
            <a:off x="5489577" y="1881193"/>
            <a:ext cx="1238251" cy="1069975"/>
          </a:xfrm>
          <a:custGeom>
            <a:avLst/>
            <a:gdLst>
              <a:gd name="T0" fmla="*/ 244 w 377"/>
              <a:gd name="T1" fmla="*/ 56 h 291"/>
              <a:gd name="T2" fmla="*/ 58 w 377"/>
              <a:gd name="T3" fmla="*/ 67 h 291"/>
              <a:gd name="T4" fmla="*/ 58 w 377"/>
              <a:gd name="T5" fmla="*/ 99 h 291"/>
              <a:gd name="T6" fmla="*/ 244 w 377"/>
              <a:gd name="T7" fmla="*/ 110 h 291"/>
              <a:gd name="T8" fmla="*/ 58 w 377"/>
              <a:gd name="T9" fmla="*/ 99 h 291"/>
              <a:gd name="T10" fmla="*/ 215 w 377"/>
              <a:gd name="T11" fmla="*/ 140 h 291"/>
              <a:gd name="T12" fmla="*/ 58 w 377"/>
              <a:gd name="T13" fmla="*/ 151 h 291"/>
              <a:gd name="T14" fmla="*/ 298 w 377"/>
              <a:gd name="T15" fmla="*/ 192 h 291"/>
              <a:gd name="T16" fmla="*/ 298 w 377"/>
              <a:gd name="T17" fmla="*/ 226 h 291"/>
              <a:gd name="T18" fmla="*/ 264 w 377"/>
              <a:gd name="T19" fmla="*/ 226 h 291"/>
              <a:gd name="T20" fmla="*/ 264 w 377"/>
              <a:gd name="T21" fmla="*/ 192 h 291"/>
              <a:gd name="T22" fmla="*/ 298 w 377"/>
              <a:gd name="T23" fmla="*/ 192 h 291"/>
              <a:gd name="T24" fmla="*/ 305 w 377"/>
              <a:gd name="T25" fmla="*/ 68 h 291"/>
              <a:gd name="T26" fmla="*/ 340 w 377"/>
              <a:gd name="T27" fmla="*/ 67 h 291"/>
              <a:gd name="T28" fmla="*/ 308 w 377"/>
              <a:gd name="T29" fmla="*/ 0 h 291"/>
              <a:gd name="T30" fmla="*/ 318 w 377"/>
              <a:gd name="T31" fmla="*/ 5 h 291"/>
              <a:gd name="T32" fmla="*/ 377 w 377"/>
              <a:gd name="T33" fmla="*/ 61 h 291"/>
              <a:gd name="T34" fmla="*/ 377 w 377"/>
              <a:gd name="T35" fmla="*/ 240 h 291"/>
              <a:gd name="T36" fmla="*/ 362 w 377"/>
              <a:gd name="T37" fmla="*/ 254 h 291"/>
              <a:gd name="T38" fmla="*/ 324 w 377"/>
              <a:gd name="T39" fmla="*/ 280 h 291"/>
              <a:gd name="T40" fmla="*/ 297 w 377"/>
              <a:gd name="T41" fmla="*/ 291 h 291"/>
              <a:gd name="T42" fmla="*/ 281 w 377"/>
              <a:gd name="T43" fmla="*/ 255 h 291"/>
              <a:gd name="T44" fmla="*/ 265 w 377"/>
              <a:gd name="T45" fmla="*/ 291 h 291"/>
              <a:gd name="T46" fmla="*/ 238 w 377"/>
              <a:gd name="T47" fmla="*/ 280 h 291"/>
              <a:gd name="T48" fmla="*/ 149 w 377"/>
              <a:gd name="T49" fmla="*/ 254 h 291"/>
              <a:gd name="T50" fmla="*/ 0 w 377"/>
              <a:gd name="T51" fmla="*/ 0 h 291"/>
              <a:gd name="T52" fmla="*/ 149 w 377"/>
              <a:gd name="T53" fmla="*/ 225 h 291"/>
              <a:gd name="T54" fmla="*/ 235 w 377"/>
              <a:gd name="T55" fmla="*/ 209 h 291"/>
              <a:gd name="T56" fmla="*/ 281 w 377"/>
              <a:gd name="T57" fmla="*/ 163 h 291"/>
              <a:gd name="T58" fmla="*/ 327 w 377"/>
              <a:gd name="T59" fmla="*/ 209 h 291"/>
              <a:gd name="T60" fmla="*/ 348 w 377"/>
              <a:gd name="T61" fmla="*/ 225 h 291"/>
              <a:gd name="T62" fmla="*/ 297 w 377"/>
              <a:gd name="T63" fmla="*/ 83 h 291"/>
              <a:gd name="T64" fmla="*/ 289 w 377"/>
              <a:gd name="T65" fmla="*/ 75 h 291"/>
              <a:gd name="T66" fmla="*/ 29 w 377"/>
              <a:gd name="T67" fmla="*/ 3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7" h="291">
                <a:moveTo>
                  <a:pt x="58" y="56"/>
                </a:moveTo>
                <a:lnTo>
                  <a:pt x="244" y="56"/>
                </a:lnTo>
                <a:lnTo>
                  <a:pt x="244" y="67"/>
                </a:lnTo>
                <a:lnTo>
                  <a:pt x="58" y="67"/>
                </a:lnTo>
                <a:lnTo>
                  <a:pt x="58" y="56"/>
                </a:lnTo>
                <a:close/>
                <a:moveTo>
                  <a:pt x="58" y="99"/>
                </a:moveTo>
                <a:lnTo>
                  <a:pt x="244" y="99"/>
                </a:lnTo>
                <a:lnTo>
                  <a:pt x="244" y="110"/>
                </a:lnTo>
                <a:lnTo>
                  <a:pt x="58" y="110"/>
                </a:lnTo>
                <a:lnTo>
                  <a:pt x="58" y="99"/>
                </a:lnTo>
                <a:close/>
                <a:moveTo>
                  <a:pt x="58" y="140"/>
                </a:moveTo>
                <a:lnTo>
                  <a:pt x="215" y="140"/>
                </a:lnTo>
                <a:lnTo>
                  <a:pt x="215" y="151"/>
                </a:lnTo>
                <a:lnTo>
                  <a:pt x="58" y="151"/>
                </a:lnTo>
                <a:lnTo>
                  <a:pt x="58" y="140"/>
                </a:lnTo>
                <a:close/>
                <a:moveTo>
                  <a:pt x="298" y="192"/>
                </a:moveTo>
                <a:cubicBezTo>
                  <a:pt x="302" y="197"/>
                  <a:pt x="305" y="203"/>
                  <a:pt x="305" y="209"/>
                </a:cubicBezTo>
                <a:cubicBezTo>
                  <a:pt x="305" y="216"/>
                  <a:pt x="302" y="222"/>
                  <a:pt x="298" y="226"/>
                </a:cubicBezTo>
                <a:cubicBezTo>
                  <a:pt x="294" y="231"/>
                  <a:pt x="288" y="233"/>
                  <a:pt x="281" y="233"/>
                </a:cubicBezTo>
                <a:cubicBezTo>
                  <a:pt x="274" y="233"/>
                  <a:pt x="268" y="231"/>
                  <a:pt x="264" y="226"/>
                </a:cubicBezTo>
                <a:cubicBezTo>
                  <a:pt x="260" y="222"/>
                  <a:pt x="257" y="216"/>
                  <a:pt x="257" y="209"/>
                </a:cubicBezTo>
                <a:cubicBezTo>
                  <a:pt x="257" y="203"/>
                  <a:pt x="260" y="197"/>
                  <a:pt x="264" y="192"/>
                </a:cubicBezTo>
                <a:cubicBezTo>
                  <a:pt x="268" y="188"/>
                  <a:pt x="274" y="185"/>
                  <a:pt x="281" y="185"/>
                </a:cubicBezTo>
                <a:cubicBezTo>
                  <a:pt x="288" y="185"/>
                  <a:pt x="294" y="188"/>
                  <a:pt x="298" y="192"/>
                </a:cubicBezTo>
                <a:close/>
                <a:moveTo>
                  <a:pt x="340" y="67"/>
                </a:moveTo>
                <a:lnTo>
                  <a:pt x="305" y="68"/>
                </a:lnTo>
                <a:lnTo>
                  <a:pt x="308" y="35"/>
                </a:lnTo>
                <a:lnTo>
                  <a:pt x="340" y="67"/>
                </a:lnTo>
                <a:close/>
                <a:moveTo>
                  <a:pt x="0" y="0"/>
                </a:moveTo>
                <a:lnTo>
                  <a:pt x="308" y="0"/>
                </a:lnTo>
                <a:lnTo>
                  <a:pt x="314" y="0"/>
                </a:lnTo>
                <a:lnTo>
                  <a:pt x="318" y="5"/>
                </a:lnTo>
                <a:lnTo>
                  <a:pt x="372" y="57"/>
                </a:lnTo>
                <a:lnTo>
                  <a:pt x="377" y="61"/>
                </a:lnTo>
                <a:lnTo>
                  <a:pt x="377" y="67"/>
                </a:lnTo>
                <a:lnTo>
                  <a:pt x="377" y="240"/>
                </a:lnTo>
                <a:lnTo>
                  <a:pt x="377" y="254"/>
                </a:lnTo>
                <a:lnTo>
                  <a:pt x="362" y="254"/>
                </a:lnTo>
                <a:lnTo>
                  <a:pt x="314" y="254"/>
                </a:lnTo>
                <a:lnTo>
                  <a:pt x="324" y="280"/>
                </a:lnTo>
                <a:lnTo>
                  <a:pt x="306" y="280"/>
                </a:lnTo>
                <a:lnTo>
                  <a:pt x="297" y="291"/>
                </a:lnTo>
                <a:lnTo>
                  <a:pt x="281" y="255"/>
                </a:lnTo>
                <a:lnTo>
                  <a:pt x="265" y="291"/>
                </a:lnTo>
                <a:lnTo>
                  <a:pt x="256" y="280"/>
                </a:lnTo>
                <a:lnTo>
                  <a:pt x="238" y="280"/>
                </a:lnTo>
                <a:lnTo>
                  <a:pt x="248" y="254"/>
                </a:lnTo>
                <a:lnTo>
                  <a:pt x="149" y="254"/>
                </a:lnTo>
                <a:lnTo>
                  <a:pt x="0" y="254"/>
                </a:lnTo>
                <a:lnTo>
                  <a:pt x="0" y="0"/>
                </a:lnTo>
                <a:close/>
                <a:moveTo>
                  <a:pt x="29" y="225"/>
                </a:moveTo>
                <a:lnTo>
                  <a:pt x="149" y="225"/>
                </a:lnTo>
                <a:lnTo>
                  <a:pt x="238" y="225"/>
                </a:lnTo>
                <a:cubicBezTo>
                  <a:pt x="236" y="220"/>
                  <a:pt x="235" y="215"/>
                  <a:pt x="235" y="209"/>
                </a:cubicBezTo>
                <a:cubicBezTo>
                  <a:pt x="235" y="197"/>
                  <a:pt x="240" y="185"/>
                  <a:pt x="249" y="177"/>
                </a:cubicBezTo>
                <a:cubicBezTo>
                  <a:pt x="257" y="168"/>
                  <a:pt x="268" y="163"/>
                  <a:pt x="281" y="163"/>
                </a:cubicBezTo>
                <a:cubicBezTo>
                  <a:pt x="294" y="163"/>
                  <a:pt x="305" y="168"/>
                  <a:pt x="314" y="177"/>
                </a:cubicBezTo>
                <a:cubicBezTo>
                  <a:pt x="322" y="185"/>
                  <a:pt x="327" y="197"/>
                  <a:pt x="327" y="209"/>
                </a:cubicBezTo>
                <a:cubicBezTo>
                  <a:pt x="327" y="215"/>
                  <a:pt x="326" y="220"/>
                  <a:pt x="324" y="225"/>
                </a:cubicBezTo>
                <a:lnTo>
                  <a:pt x="348" y="225"/>
                </a:lnTo>
                <a:lnTo>
                  <a:pt x="348" y="81"/>
                </a:lnTo>
                <a:lnTo>
                  <a:pt x="297" y="83"/>
                </a:lnTo>
                <a:lnTo>
                  <a:pt x="289" y="83"/>
                </a:lnTo>
                <a:lnTo>
                  <a:pt x="289" y="75"/>
                </a:lnTo>
                <a:lnTo>
                  <a:pt x="293" y="30"/>
                </a:lnTo>
                <a:lnTo>
                  <a:pt x="29" y="30"/>
                </a:lnTo>
                <a:lnTo>
                  <a:pt x="29" y="22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29708" name="Oval 42"/>
          <p:cNvSpPr>
            <a:spLocks noChangeAspect="1" noChangeArrowheads="1"/>
          </p:cNvSpPr>
          <p:nvPr/>
        </p:nvSpPr>
        <p:spPr bwMode="auto">
          <a:xfrm>
            <a:off x="5087888" y="5150754"/>
            <a:ext cx="144463" cy="146051"/>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29712" name="Oval 42"/>
          <p:cNvSpPr>
            <a:spLocks noChangeAspect="1" noChangeArrowheads="1"/>
          </p:cNvSpPr>
          <p:nvPr/>
        </p:nvSpPr>
        <p:spPr bwMode="auto">
          <a:xfrm>
            <a:off x="5087888" y="5584146"/>
            <a:ext cx="144463" cy="144463"/>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29713" name="TextBox 32"/>
          <p:cNvSpPr txBox="1">
            <a:spLocks noChangeArrowheads="1"/>
          </p:cNvSpPr>
          <p:nvPr/>
        </p:nvSpPr>
        <p:spPr bwMode="auto">
          <a:xfrm>
            <a:off x="5451422" y="5013176"/>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chemeClr val="accent2"/>
                </a:solidFill>
                <a:latin typeface="微软雅黑" pitchFamily="34" charset="-122"/>
                <a:ea typeface="微软雅黑" pitchFamily="34" charset="-122"/>
              </a:rPr>
              <a:t>本文工作总结</a:t>
            </a:r>
          </a:p>
        </p:txBody>
      </p:sp>
      <p:sp>
        <p:nvSpPr>
          <p:cNvPr id="29714" name="TextBox 34"/>
          <p:cNvSpPr txBox="1">
            <a:spLocks noChangeArrowheads="1"/>
          </p:cNvSpPr>
          <p:nvPr/>
        </p:nvSpPr>
        <p:spPr bwMode="auto">
          <a:xfrm>
            <a:off x="5451422" y="5445224"/>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chemeClr val="accent2"/>
                </a:solidFill>
                <a:latin typeface="微软雅黑" pitchFamily="34" charset="-122"/>
                <a:ea typeface="微软雅黑" pitchFamily="34" charset="-122"/>
              </a:rPr>
              <a:t>未来工作展望</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9698"/>
                                        </p:tgtEl>
                                        <p:attrNameLst>
                                          <p:attrName>style.visibility</p:attrName>
                                        </p:attrNameLst>
                                      </p:cBhvr>
                                      <p:to>
                                        <p:strVal val="visible"/>
                                      </p:to>
                                    </p:set>
                                    <p:animEffect transition="in" filter="wipe(down)">
                                      <p:cBhvr>
                                        <p:cTn id="7" dur="500"/>
                                        <p:tgtEl>
                                          <p:spTgt spid="296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Box 31"/>
          <p:cNvSpPr txBox="1">
            <a:spLocks noChangeArrowheads="1"/>
          </p:cNvSpPr>
          <p:nvPr/>
        </p:nvSpPr>
        <p:spPr bwMode="auto">
          <a:xfrm>
            <a:off x="2854325" y="87315"/>
            <a:ext cx="2951433"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5.1 </a:t>
            </a:r>
            <a:r>
              <a:rPr lang="zh-CN" altLang="en-US" sz="2800" dirty="0">
                <a:solidFill>
                  <a:schemeClr val="accent2"/>
                </a:solidFill>
                <a:latin typeface="微软雅黑" pitchFamily="34" charset="-122"/>
                <a:ea typeface="微软雅黑" pitchFamily="34" charset="-122"/>
              </a:rPr>
              <a:t>本文工作总结</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5</a:t>
            </a:r>
            <a:endParaRPr lang="zh-CN" altLang="en-US">
              <a:solidFill>
                <a:schemeClr val="accent2"/>
              </a:solidFill>
            </a:endParaRPr>
          </a:p>
        </p:txBody>
      </p:sp>
      <p:sp>
        <p:nvSpPr>
          <p:cNvPr id="31748" name="矩形 3"/>
          <p:cNvSpPr>
            <a:spLocks noChangeArrowheads="1"/>
          </p:cNvSpPr>
          <p:nvPr/>
        </p:nvSpPr>
        <p:spPr bwMode="auto">
          <a:xfrm>
            <a:off x="2279576" y="898038"/>
            <a:ext cx="9217024" cy="937509"/>
          </a:xfrm>
          <a:prstGeom prst="rect">
            <a:avLst/>
          </a:prstGeom>
          <a:solidFill>
            <a:srgbClr val="DADADB"/>
          </a:solidFill>
          <a:ln w="9525">
            <a:solidFill>
              <a:srgbClr val="B5B5B7"/>
            </a:solidFill>
            <a:miter lim="800000"/>
            <a:headEnd/>
            <a:tailEnd/>
          </a:ln>
        </p:spPr>
        <p:txBody>
          <a:bodyPr lIns="91432" tIns="45718" rIns="91432" bIns="45718"/>
          <a:lstStyle/>
          <a:p>
            <a:endParaRPr lang="zh-CN" altLang="en-US"/>
          </a:p>
        </p:txBody>
      </p:sp>
      <p:sp>
        <p:nvSpPr>
          <p:cNvPr id="31762" name="TextBox 17"/>
          <p:cNvSpPr txBox="1">
            <a:spLocks noChangeArrowheads="1"/>
          </p:cNvSpPr>
          <p:nvPr/>
        </p:nvSpPr>
        <p:spPr bwMode="auto">
          <a:xfrm>
            <a:off x="2279576" y="1005171"/>
            <a:ext cx="9217023"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dirty="0">
                <a:solidFill>
                  <a:schemeClr val="accent1"/>
                </a:solidFill>
                <a:latin typeface="微软雅黑" pitchFamily="34" charset="-122"/>
                <a:ea typeface="微软雅黑" pitchFamily="34" charset="-122"/>
              </a:rPr>
              <a:t>研究了几种传统</a:t>
            </a:r>
            <a:r>
              <a:rPr lang="en-US" altLang="zh-CN" sz="2000" dirty="0">
                <a:solidFill>
                  <a:schemeClr val="accent1"/>
                </a:solidFill>
                <a:latin typeface="微软雅黑" pitchFamily="34" charset="-122"/>
                <a:ea typeface="微软雅黑" pitchFamily="34" charset="-122"/>
              </a:rPr>
              <a:t>Web</a:t>
            </a:r>
            <a:r>
              <a:rPr lang="zh-CN" altLang="en-US" sz="2000" dirty="0">
                <a:solidFill>
                  <a:schemeClr val="accent1"/>
                </a:solidFill>
                <a:latin typeface="微软雅黑" pitchFamily="34" charset="-122"/>
                <a:ea typeface="微软雅黑" pitchFamily="34" charset="-122"/>
              </a:rPr>
              <a:t>即时通讯方案的特点，着重研究</a:t>
            </a:r>
            <a:r>
              <a:rPr lang="en-US" altLang="zh-CN" sz="2000" dirty="0" err="1">
                <a:solidFill>
                  <a:schemeClr val="accent1"/>
                </a:solidFill>
                <a:latin typeface="微软雅黑" pitchFamily="34" charset="-122"/>
                <a:ea typeface="微软雅黑" pitchFamily="34" charset="-122"/>
              </a:rPr>
              <a:t>WebSocket</a:t>
            </a:r>
            <a:r>
              <a:rPr lang="zh-CN" altLang="en-US" sz="2000" dirty="0">
                <a:solidFill>
                  <a:schemeClr val="accent1"/>
                </a:solidFill>
                <a:latin typeface="微软雅黑" pitchFamily="34" charset="-122"/>
                <a:ea typeface="微软雅黑" pitchFamily="34" charset="-122"/>
              </a:rPr>
              <a:t>协议的原理以及该即时通讯方案相对于传统方案的优势。</a:t>
            </a:r>
          </a:p>
        </p:txBody>
      </p:sp>
      <p:sp>
        <p:nvSpPr>
          <p:cNvPr id="34" name="Oval 12"/>
          <p:cNvSpPr>
            <a:spLocks noChangeArrowheads="1"/>
          </p:cNvSpPr>
          <p:nvPr/>
        </p:nvSpPr>
        <p:spPr bwMode="auto">
          <a:xfrm>
            <a:off x="911424" y="2434732"/>
            <a:ext cx="1006400" cy="101588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r>
              <a:rPr lang="en-US" altLang="zh-CN" sz="3600" b="1" dirty="0">
                <a:solidFill>
                  <a:schemeClr val="accent2"/>
                </a:solidFill>
              </a:rPr>
              <a:t>02</a:t>
            </a:r>
            <a:endParaRPr lang="zh-CN" altLang="en-US" sz="3600" b="1" dirty="0">
              <a:solidFill>
                <a:schemeClr val="accent2"/>
              </a:solidFill>
            </a:endParaRPr>
          </a:p>
        </p:txBody>
      </p:sp>
      <p:sp>
        <p:nvSpPr>
          <p:cNvPr id="35" name="Oval 12"/>
          <p:cNvSpPr>
            <a:spLocks noChangeArrowheads="1"/>
          </p:cNvSpPr>
          <p:nvPr/>
        </p:nvSpPr>
        <p:spPr bwMode="auto">
          <a:xfrm>
            <a:off x="911424" y="898038"/>
            <a:ext cx="1006400" cy="101588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r>
              <a:rPr lang="en-US" altLang="zh-CN" sz="3600" b="1" dirty="0">
                <a:solidFill>
                  <a:schemeClr val="accent2"/>
                </a:solidFill>
              </a:rPr>
              <a:t>01</a:t>
            </a:r>
            <a:endParaRPr lang="zh-CN" altLang="en-US" sz="3600" b="1" dirty="0">
              <a:solidFill>
                <a:schemeClr val="accent2"/>
              </a:solidFill>
            </a:endParaRPr>
          </a:p>
        </p:txBody>
      </p:sp>
      <p:sp>
        <p:nvSpPr>
          <p:cNvPr id="36" name="Oval 12"/>
          <p:cNvSpPr>
            <a:spLocks noChangeArrowheads="1"/>
          </p:cNvSpPr>
          <p:nvPr/>
        </p:nvSpPr>
        <p:spPr bwMode="auto">
          <a:xfrm>
            <a:off x="911424" y="3971426"/>
            <a:ext cx="1006400" cy="101588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r>
              <a:rPr lang="en-US" altLang="zh-CN" sz="3600" b="1" dirty="0">
                <a:solidFill>
                  <a:schemeClr val="accent2"/>
                </a:solidFill>
              </a:rPr>
              <a:t>03</a:t>
            </a:r>
            <a:endParaRPr lang="zh-CN" altLang="en-US" sz="3600" b="1" dirty="0">
              <a:solidFill>
                <a:schemeClr val="accent2"/>
              </a:solidFill>
            </a:endParaRPr>
          </a:p>
        </p:txBody>
      </p:sp>
      <p:sp>
        <p:nvSpPr>
          <p:cNvPr id="37" name="Oval 12"/>
          <p:cNvSpPr>
            <a:spLocks noChangeArrowheads="1"/>
          </p:cNvSpPr>
          <p:nvPr/>
        </p:nvSpPr>
        <p:spPr bwMode="auto">
          <a:xfrm>
            <a:off x="911424" y="5508120"/>
            <a:ext cx="1006400" cy="101588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r>
              <a:rPr lang="en-US" altLang="zh-CN" sz="3600" b="1" dirty="0">
                <a:solidFill>
                  <a:schemeClr val="accent2"/>
                </a:solidFill>
              </a:rPr>
              <a:t>04</a:t>
            </a:r>
            <a:endParaRPr lang="zh-CN" altLang="en-US" sz="3600" b="1" dirty="0">
              <a:solidFill>
                <a:schemeClr val="accent2"/>
              </a:solidFill>
            </a:endParaRPr>
          </a:p>
        </p:txBody>
      </p:sp>
      <p:sp>
        <p:nvSpPr>
          <p:cNvPr id="38" name="矩形 3"/>
          <p:cNvSpPr>
            <a:spLocks noChangeArrowheads="1"/>
          </p:cNvSpPr>
          <p:nvPr/>
        </p:nvSpPr>
        <p:spPr bwMode="auto">
          <a:xfrm>
            <a:off x="2279576" y="2470794"/>
            <a:ext cx="9217024" cy="937509"/>
          </a:xfrm>
          <a:prstGeom prst="rect">
            <a:avLst/>
          </a:prstGeom>
          <a:solidFill>
            <a:srgbClr val="DADADB"/>
          </a:solidFill>
          <a:ln w="9525">
            <a:solidFill>
              <a:srgbClr val="B5B5B7"/>
            </a:solidFill>
            <a:miter lim="800000"/>
            <a:headEnd/>
            <a:tailEnd/>
          </a:ln>
        </p:spPr>
        <p:txBody>
          <a:bodyPr lIns="91432" tIns="45718" rIns="91432" bIns="45718"/>
          <a:lstStyle/>
          <a:p>
            <a:endParaRPr lang="zh-CN" altLang="en-US"/>
          </a:p>
        </p:txBody>
      </p:sp>
      <p:sp>
        <p:nvSpPr>
          <p:cNvPr id="39" name="矩形 3"/>
          <p:cNvSpPr>
            <a:spLocks noChangeArrowheads="1"/>
          </p:cNvSpPr>
          <p:nvPr/>
        </p:nvSpPr>
        <p:spPr bwMode="auto">
          <a:xfrm>
            <a:off x="2279576" y="5587835"/>
            <a:ext cx="9217024" cy="937509"/>
          </a:xfrm>
          <a:prstGeom prst="rect">
            <a:avLst/>
          </a:prstGeom>
          <a:solidFill>
            <a:srgbClr val="DADADB"/>
          </a:solidFill>
          <a:ln w="9525">
            <a:solidFill>
              <a:srgbClr val="B5B5B7"/>
            </a:solidFill>
            <a:miter lim="800000"/>
            <a:headEnd/>
            <a:tailEnd/>
          </a:ln>
        </p:spPr>
        <p:txBody>
          <a:bodyPr lIns="91432" tIns="45718" rIns="91432" bIns="45718"/>
          <a:lstStyle/>
          <a:p>
            <a:endParaRPr lang="zh-CN" altLang="en-US"/>
          </a:p>
        </p:txBody>
      </p:sp>
      <p:sp>
        <p:nvSpPr>
          <p:cNvPr id="40" name="矩形 3"/>
          <p:cNvSpPr>
            <a:spLocks noChangeArrowheads="1"/>
          </p:cNvSpPr>
          <p:nvPr/>
        </p:nvSpPr>
        <p:spPr bwMode="auto">
          <a:xfrm>
            <a:off x="2279575" y="3971426"/>
            <a:ext cx="9217023" cy="937509"/>
          </a:xfrm>
          <a:prstGeom prst="rect">
            <a:avLst/>
          </a:prstGeom>
          <a:solidFill>
            <a:srgbClr val="DADADB"/>
          </a:solidFill>
          <a:ln w="9525">
            <a:solidFill>
              <a:srgbClr val="B5B5B7"/>
            </a:solidFill>
            <a:miter lim="800000"/>
            <a:headEnd/>
            <a:tailEnd/>
          </a:ln>
        </p:spPr>
        <p:txBody>
          <a:bodyPr lIns="91432" tIns="45718" rIns="91432" bIns="45718"/>
          <a:lstStyle/>
          <a:p>
            <a:endParaRPr lang="zh-CN" altLang="en-US"/>
          </a:p>
        </p:txBody>
      </p:sp>
      <p:sp>
        <p:nvSpPr>
          <p:cNvPr id="41" name="TextBox 20"/>
          <p:cNvSpPr txBox="1">
            <a:spLocks noChangeArrowheads="1"/>
          </p:cNvSpPr>
          <p:nvPr/>
        </p:nvSpPr>
        <p:spPr bwMode="auto">
          <a:xfrm>
            <a:off x="2279576" y="2511612"/>
            <a:ext cx="9217024"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dirty="0">
                <a:solidFill>
                  <a:schemeClr val="accent1"/>
                </a:solidFill>
                <a:latin typeface="微软雅黑" pitchFamily="34" charset="-122"/>
                <a:ea typeface="微软雅黑" pitchFamily="34" charset="-122"/>
              </a:rPr>
              <a:t>研究并实现了</a:t>
            </a:r>
            <a:r>
              <a:rPr lang="en-US" altLang="zh-CN" sz="2000" dirty="0" err="1">
                <a:solidFill>
                  <a:schemeClr val="accent1"/>
                </a:solidFill>
                <a:latin typeface="微软雅黑" pitchFamily="34" charset="-122"/>
                <a:ea typeface="微软雅黑" pitchFamily="34" charset="-122"/>
              </a:rPr>
              <a:t>WebSocket</a:t>
            </a:r>
            <a:r>
              <a:rPr lang="zh-CN" altLang="en-US" sz="2000" dirty="0">
                <a:solidFill>
                  <a:schemeClr val="accent1"/>
                </a:solidFill>
                <a:latin typeface="微软雅黑" pitchFamily="34" charset="-122"/>
                <a:ea typeface="微软雅黑" pitchFamily="34" charset="-122"/>
              </a:rPr>
              <a:t>客户端和服务器端程序；研究了基于</a:t>
            </a:r>
            <a:r>
              <a:rPr lang="en-US" altLang="zh-CN" sz="2000" dirty="0" err="1">
                <a:solidFill>
                  <a:schemeClr val="accent1"/>
                </a:solidFill>
                <a:latin typeface="微软雅黑" pitchFamily="34" charset="-122"/>
                <a:ea typeface="微软雅黑" pitchFamily="34" charset="-122"/>
              </a:rPr>
              <a:t>Trie</a:t>
            </a:r>
            <a:r>
              <a:rPr lang="zh-CN" altLang="en-US" sz="2000" dirty="0">
                <a:solidFill>
                  <a:schemeClr val="accent1"/>
                </a:solidFill>
                <a:latin typeface="微软雅黑" pitchFamily="34" charset="-122"/>
                <a:ea typeface="微软雅黑" pitchFamily="34" charset="-122"/>
              </a:rPr>
              <a:t>树的过滤算法原理，用</a:t>
            </a:r>
            <a:r>
              <a:rPr lang="en-US" altLang="zh-CN" sz="2000" dirty="0">
                <a:solidFill>
                  <a:schemeClr val="accent1"/>
                </a:solidFill>
                <a:latin typeface="微软雅黑" pitchFamily="34" charset="-122"/>
                <a:ea typeface="微软雅黑" pitchFamily="34" charset="-122"/>
              </a:rPr>
              <a:t>Java</a:t>
            </a:r>
            <a:r>
              <a:rPr lang="zh-CN" altLang="en-US" sz="2000" dirty="0">
                <a:solidFill>
                  <a:schemeClr val="accent1"/>
                </a:solidFill>
                <a:latin typeface="微软雅黑" pitchFamily="34" charset="-122"/>
                <a:ea typeface="微软雅黑" pitchFamily="34" charset="-122"/>
              </a:rPr>
              <a:t>语言实现该算法并成功应用到系统聊天文本敏感词过滤模块之中。</a:t>
            </a:r>
          </a:p>
        </p:txBody>
      </p:sp>
      <p:sp>
        <p:nvSpPr>
          <p:cNvPr id="42" name="TextBox 26"/>
          <p:cNvSpPr txBox="1">
            <a:spLocks noChangeArrowheads="1"/>
          </p:cNvSpPr>
          <p:nvPr/>
        </p:nvSpPr>
        <p:spPr bwMode="auto">
          <a:xfrm>
            <a:off x="2279576" y="3994490"/>
            <a:ext cx="9217024"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zh-CN" altLang="en-US" sz="2000" dirty="0">
                <a:solidFill>
                  <a:schemeClr val="accent1"/>
                </a:solidFill>
                <a:latin typeface="微软雅黑" pitchFamily="34" charset="-122"/>
                <a:ea typeface="微软雅黑" pitchFamily="34" charset="-122"/>
              </a:rPr>
              <a:t>分析了</a:t>
            </a:r>
            <a:r>
              <a:rPr lang="en-US" altLang="zh-CN" sz="2000" dirty="0">
                <a:solidFill>
                  <a:schemeClr val="accent1"/>
                </a:solidFill>
                <a:latin typeface="微软雅黑" pitchFamily="34" charset="-122"/>
                <a:ea typeface="微软雅黑" pitchFamily="34" charset="-122"/>
              </a:rPr>
              <a:t>Web</a:t>
            </a:r>
            <a:r>
              <a:rPr lang="zh-CN" altLang="en-US" sz="2000" dirty="0">
                <a:solidFill>
                  <a:schemeClr val="accent1"/>
                </a:solidFill>
                <a:latin typeface="微软雅黑" pitchFamily="34" charset="-122"/>
                <a:ea typeface="微软雅黑" pitchFamily="34" charset="-122"/>
              </a:rPr>
              <a:t>即时通讯应用的需求，对系统功能层次进行划分并设计了系统的总体架构，详细分析了系统几个难点模块的具体实现思路。</a:t>
            </a:r>
          </a:p>
        </p:txBody>
      </p:sp>
      <p:sp>
        <p:nvSpPr>
          <p:cNvPr id="43" name="TextBox 23"/>
          <p:cNvSpPr txBox="1">
            <a:spLocks noChangeArrowheads="1"/>
          </p:cNvSpPr>
          <p:nvPr/>
        </p:nvSpPr>
        <p:spPr bwMode="auto">
          <a:xfrm>
            <a:off x="2279576" y="5603976"/>
            <a:ext cx="9217022"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zh-CN" altLang="en-US" sz="2000" dirty="0">
                <a:solidFill>
                  <a:schemeClr val="accent1"/>
                </a:solidFill>
                <a:latin typeface="微软雅黑" pitchFamily="34" charset="-122"/>
                <a:ea typeface="微软雅黑" pitchFamily="34" charset="-122"/>
              </a:rPr>
              <a:t>通过制定一系列测试案例对系统进行多个方面的测试评估，并展示了系统实现后的运行效果图，验证了本文研究工作的可行性。</a:t>
            </a:r>
          </a:p>
        </p:txBody>
      </p:sp>
    </p:spTree>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748"/>
                                        </p:tgtEl>
                                        <p:attrNameLst>
                                          <p:attrName>style.visibility</p:attrName>
                                        </p:attrNameLst>
                                      </p:cBhvr>
                                      <p:to>
                                        <p:strVal val="visible"/>
                                      </p:to>
                                    </p:set>
                                    <p:animEffect transition="in" filter="fade">
                                      <p:cBhvr>
                                        <p:cTn id="12" dur="1000"/>
                                        <p:tgtEl>
                                          <p:spTgt spid="31748"/>
                                        </p:tgtEl>
                                      </p:cBhvr>
                                    </p:animEffect>
                                    <p:anim calcmode="lin" valueType="num">
                                      <p:cBhvr>
                                        <p:cTn id="13" dur="1000" fill="hold"/>
                                        <p:tgtEl>
                                          <p:spTgt spid="31748"/>
                                        </p:tgtEl>
                                        <p:attrNameLst>
                                          <p:attrName>ppt_x</p:attrName>
                                        </p:attrNameLst>
                                      </p:cBhvr>
                                      <p:tavLst>
                                        <p:tav tm="0">
                                          <p:val>
                                            <p:strVal val="#ppt_x"/>
                                          </p:val>
                                        </p:tav>
                                        <p:tav tm="100000">
                                          <p:val>
                                            <p:strVal val="#ppt_x"/>
                                          </p:val>
                                        </p:tav>
                                      </p:tavLst>
                                    </p:anim>
                                    <p:anim calcmode="lin" valueType="num">
                                      <p:cBhvr>
                                        <p:cTn id="14" dur="1000" fill="hold"/>
                                        <p:tgtEl>
                                          <p:spTgt spid="3174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1762"/>
                                        </p:tgtEl>
                                        <p:attrNameLst>
                                          <p:attrName>style.visibility</p:attrName>
                                        </p:attrNameLst>
                                      </p:cBhvr>
                                      <p:to>
                                        <p:strVal val="visible"/>
                                      </p:to>
                                    </p:set>
                                    <p:animEffect transition="in" filter="fade">
                                      <p:cBhvr>
                                        <p:cTn id="17" dur="1000"/>
                                        <p:tgtEl>
                                          <p:spTgt spid="31762"/>
                                        </p:tgtEl>
                                      </p:cBhvr>
                                    </p:animEffect>
                                    <p:anim calcmode="lin" valueType="num">
                                      <p:cBhvr>
                                        <p:cTn id="18" dur="1000" fill="hold"/>
                                        <p:tgtEl>
                                          <p:spTgt spid="31762"/>
                                        </p:tgtEl>
                                        <p:attrNameLst>
                                          <p:attrName>ppt_x</p:attrName>
                                        </p:attrNameLst>
                                      </p:cBhvr>
                                      <p:tavLst>
                                        <p:tav tm="0">
                                          <p:val>
                                            <p:strVal val="#ppt_x"/>
                                          </p:val>
                                        </p:tav>
                                        <p:tav tm="100000">
                                          <p:val>
                                            <p:strVal val="#ppt_x"/>
                                          </p:val>
                                        </p:tav>
                                      </p:tavLst>
                                    </p:anim>
                                    <p:anim calcmode="lin" valueType="num">
                                      <p:cBhvr>
                                        <p:cTn id="19" dur="1000" fill="hold"/>
                                        <p:tgtEl>
                                          <p:spTgt spid="3176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1000"/>
                                        <p:tgtEl>
                                          <p:spTgt spid="34"/>
                                        </p:tgtEl>
                                      </p:cBhvr>
                                    </p:animEffect>
                                    <p:anim calcmode="lin" valueType="num">
                                      <p:cBhvr>
                                        <p:cTn id="25" dur="1000" fill="hold"/>
                                        <p:tgtEl>
                                          <p:spTgt spid="34"/>
                                        </p:tgtEl>
                                        <p:attrNameLst>
                                          <p:attrName>ppt_x</p:attrName>
                                        </p:attrNameLst>
                                      </p:cBhvr>
                                      <p:tavLst>
                                        <p:tav tm="0">
                                          <p:val>
                                            <p:strVal val="#ppt_x"/>
                                          </p:val>
                                        </p:tav>
                                        <p:tav tm="100000">
                                          <p:val>
                                            <p:strVal val="#ppt_x"/>
                                          </p:val>
                                        </p:tav>
                                      </p:tavLst>
                                    </p:anim>
                                    <p:anim calcmode="lin" valueType="num">
                                      <p:cBhvr>
                                        <p:cTn id="26" dur="1000" fill="hold"/>
                                        <p:tgtEl>
                                          <p:spTgt spid="34"/>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fade">
                                      <p:cBhvr>
                                        <p:cTn id="29" dur="1000"/>
                                        <p:tgtEl>
                                          <p:spTgt spid="38"/>
                                        </p:tgtEl>
                                      </p:cBhvr>
                                    </p:animEffect>
                                    <p:anim calcmode="lin" valueType="num">
                                      <p:cBhvr>
                                        <p:cTn id="30" dur="1000" fill="hold"/>
                                        <p:tgtEl>
                                          <p:spTgt spid="38"/>
                                        </p:tgtEl>
                                        <p:attrNameLst>
                                          <p:attrName>ppt_x</p:attrName>
                                        </p:attrNameLst>
                                      </p:cBhvr>
                                      <p:tavLst>
                                        <p:tav tm="0">
                                          <p:val>
                                            <p:strVal val="#ppt_x"/>
                                          </p:val>
                                        </p:tav>
                                        <p:tav tm="100000">
                                          <p:val>
                                            <p:strVal val="#ppt_x"/>
                                          </p:val>
                                        </p:tav>
                                      </p:tavLst>
                                    </p:anim>
                                    <p:anim calcmode="lin" valueType="num">
                                      <p:cBhvr>
                                        <p:cTn id="31" dur="1000" fill="hold"/>
                                        <p:tgtEl>
                                          <p:spTgt spid="38"/>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fade">
                                      <p:cBhvr>
                                        <p:cTn id="34" dur="1000"/>
                                        <p:tgtEl>
                                          <p:spTgt spid="41"/>
                                        </p:tgtEl>
                                      </p:cBhvr>
                                    </p:animEffect>
                                    <p:anim calcmode="lin" valueType="num">
                                      <p:cBhvr>
                                        <p:cTn id="35" dur="1000" fill="hold"/>
                                        <p:tgtEl>
                                          <p:spTgt spid="41"/>
                                        </p:tgtEl>
                                        <p:attrNameLst>
                                          <p:attrName>ppt_x</p:attrName>
                                        </p:attrNameLst>
                                      </p:cBhvr>
                                      <p:tavLst>
                                        <p:tav tm="0">
                                          <p:val>
                                            <p:strVal val="#ppt_x"/>
                                          </p:val>
                                        </p:tav>
                                        <p:tav tm="100000">
                                          <p:val>
                                            <p:strVal val="#ppt_x"/>
                                          </p:val>
                                        </p:tav>
                                      </p:tavLst>
                                    </p:anim>
                                    <p:anim calcmode="lin" valueType="num">
                                      <p:cBhvr>
                                        <p:cTn id="36"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36"/>
                                        </p:tgtEl>
                                        <p:attrNameLst>
                                          <p:attrName>style.visibility</p:attrName>
                                        </p:attrNameLst>
                                      </p:cBhvr>
                                      <p:to>
                                        <p:strVal val="visible"/>
                                      </p:to>
                                    </p:set>
                                    <p:animEffect transition="in" filter="fade">
                                      <p:cBhvr>
                                        <p:cTn id="41" dur="1000"/>
                                        <p:tgtEl>
                                          <p:spTgt spid="36"/>
                                        </p:tgtEl>
                                      </p:cBhvr>
                                    </p:animEffect>
                                    <p:anim calcmode="lin" valueType="num">
                                      <p:cBhvr>
                                        <p:cTn id="42" dur="1000" fill="hold"/>
                                        <p:tgtEl>
                                          <p:spTgt spid="36"/>
                                        </p:tgtEl>
                                        <p:attrNameLst>
                                          <p:attrName>ppt_x</p:attrName>
                                        </p:attrNameLst>
                                      </p:cBhvr>
                                      <p:tavLst>
                                        <p:tav tm="0">
                                          <p:val>
                                            <p:strVal val="#ppt_x"/>
                                          </p:val>
                                        </p:tav>
                                        <p:tav tm="100000">
                                          <p:val>
                                            <p:strVal val="#ppt_x"/>
                                          </p:val>
                                        </p:tav>
                                      </p:tavLst>
                                    </p:anim>
                                    <p:anim calcmode="lin" valueType="num">
                                      <p:cBhvr>
                                        <p:cTn id="43" dur="1000" fill="hold"/>
                                        <p:tgtEl>
                                          <p:spTgt spid="36"/>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fade">
                                      <p:cBhvr>
                                        <p:cTn id="46" dur="1000"/>
                                        <p:tgtEl>
                                          <p:spTgt spid="40"/>
                                        </p:tgtEl>
                                      </p:cBhvr>
                                    </p:animEffect>
                                    <p:anim calcmode="lin" valueType="num">
                                      <p:cBhvr>
                                        <p:cTn id="47" dur="1000" fill="hold"/>
                                        <p:tgtEl>
                                          <p:spTgt spid="40"/>
                                        </p:tgtEl>
                                        <p:attrNameLst>
                                          <p:attrName>ppt_x</p:attrName>
                                        </p:attrNameLst>
                                      </p:cBhvr>
                                      <p:tavLst>
                                        <p:tav tm="0">
                                          <p:val>
                                            <p:strVal val="#ppt_x"/>
                                          </p:val>
                                        </p:tav>
                                        <p:tav tm="100000">
                                          <p:val>
                                            <p:strVal val="#ppt_x"/>
                                          </p:val>
                                        </p:tav>
                                      </p:tavLst>
                                    </p:anim>
                                    <p:anim calcmode="lin" valueType="num">
                                      <p:cBhvr>
                                        <p:cTn id="48" dur="1000" fill="hold"/>
                                        <p:tgtEl>
                                          <p:spTgt spid="40"/>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fade">
                                      <p:cBhvr>
                                        <p:cTn id="51" dur="1000"/>
                                        <p:tgtEl>
                                          <p:spTgt spid="42"/>
                                        </p:tgtEl>
                                      </p:cBhvr>
                                    </p:animEffect>
                                    <p:anim calcmode="lin" valueType="num">
                                      <p:cBhvr>
                                        <p:cTn id="52" dur="1000" fill="hold"/>
                                        <p:tgtEl>
                                          <p:spTgt spid="42"/>
                                        </p:tgtEl>
                                        <p:attrNameLst>
                                          <p:attrName>ppt_x</p:attrName>
                                        </p:attrNameLst>
                                      </p:cBhvr>
                                      <p:tavLst>
                                        <p:tav tm="0">
                                          <p:val>
                                            <p:strVal val="#ppt_x"/>
                                          </p:val>
                                        </p:tav>
                                        <p:tav tm="100000">
                                          <p:val>
                                            <p:strVal val="#ppt_x"/>
                                          </p:val>
                                        </p:tav>
                                      </p:tavLst>
                                    </p:anim>
                                    <p:anim calcmode="lin" valueType="num">
                                      <p:cBhvr>
                                        <p:cTn id="53"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grpId="0" nodeType="clickEffect">
                                  <p:stCondLst>
                                    <p:cond delay="0"/>
                                  </p:stCondLst>
                                  <p:childTnLst>
                                    <p:set>
                                      <p:cBhvr>
                                        <p:cTn id="57" dur="1" fill="hold">
                                          <p:stCondLst>
                                            <p:cond delay="0"/>
                                          </p:stCondLst>
                                        </p:cTn>
                                        <p:tgtEl>
                                          <p:spTgt spid="37"/>
                                        </p:tgtEl>
                                        <p:attrNameLst>
                                          <p:attrName>style.visibility</p:attrName>
                                        </p:attrNameLst>
                                      </p:cBhvr>
                                      <p:to>
                                        <p:strVal val="visible"/>
                                      </p:to>
                                    </p:set>
                                    <p:animEffect transition="in" filter="fade">
                                      <p:cBhvr>
                                        <p:cTn id="58" dur="1000"/>
                                        <p:tgtEl>
                                          <p:spTgt spid="37"/>
                                        </p:tgtEl>
                                      </p:cBhvr>
                                    </p:animEffect>
                                    <p:anim calcmode="lin" valueType="num">
                                      <p:cBhvr>
                                        <p:cTn id="59" dur="1000" fill="hold"/>
                                        <p:tgtEl>
                                          <p:spTgt spid="37"/>
                                        </p:tgtEl>
                                        <p:attrNameLst>
                                          <p:attrName>ppt_x</p:attrName>
                                        </p:attrNameLst>
                                      </p:cBhvr>
                                      <p:tavLst>
                                        <p:tav tm="0">
                                          <p:val>
                                            <p:strVal val="#ppt_x"/>
                                          </p:val>
                                        </p:tav>
                                        <p:tav tm="100000">
                                          <p:val>
                                            <p:strVal val="#ppt_x"/>
                                          </p:val>
                                        </p:tav>
                                      </p:tavLst>
                                    </p:anim>
                                    <p:anim calcmode="lin" valueType="num">
                                      <p:cBhvr>
                                        <p:cTn id="60" dur="1000" fill="hold"/>
                                        <p:tgtEl>
                                          <p:spTgt spid="37"/>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39"/>
                                        </p:tgtEl>
                                        <p:attrNameLst>
                                          <p:attrName>style.visibility</p:attrName>
                                        </p:attrNameLst>
                                      </p:cBhvr>
                                      <p:to>
                                        <p:strVal val="visible"/>
                                      </p:to>
                                    </p:set>
                                    <p:animEffect transition="in" filter="fade">
                                      <p:cBhvr>
                                        <p:cTn id="63" dur="1000"/>
                                        <p:tgtEl>
                                          <p:spTgt spid="39"/>
                                        </p:tgtEl>
                                      </p:cBhvr>
                                    </p:animEffect>
                                    <p:anim calcmode="lin" valueType="num">
                                      <p:cBhvr>
                                        <p:cTn id="64" dur="1000" fill="hold"/>
                                        <p:tgtEl>
                                          <p:spTgt spid="39"/>
                                        </p:tgtEl>
                                        <p:attrNameLst>
                                          <p:attrName>ppt_x</p:attrName>
                                        </p:attrNameLst>
                                      </p:cBhvr>
                                      <p:tavLst>
                                        <p:tav tm="0">
                                          <p:val>
                                            <p:strVal val="#ppt_x"/>
                                          </p:val>
                                        </p:tav>
                                        <p:tav tm="100000">
                                          <p:val>
                                            <p:strVal val="#ppt_x"/>
                                          </p:val>
                                        </p:tav>
                                      </p:tavLst>
                                    </p:anim>
                                    <p:anim calcmode="lin" valueType="num">
                                      <p:cBhvr>
                                        <p:cTn id="65" dur="1000" fill="hold"/>
                                        <p:tgtEl>
                                          <p:spTgt spid="39"/>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43"/>
                                        </p:tgtEl>
                                        <p:attrNameLst>
                                          <p:attrName>style.visibility</p:attrName>
                                        </p:attrNameLst>
                                      </p:cBhvr>
                                      <p:to>
                                        <p:strVal val="visible"/>
                                      </p:to>
                                    </p:set>
                                    <p:animEffect transition="in" filter="fade">
                                      <p:cBhvr>
                                        <p:cTn id="68" dur="1000"/>
                                        <p:tgtEl>
                                          <p:spTgt spid="43"/>
                                        </p:tgtEl>
                                      </p:cBhvr>
                                    </p:animEffect>
                                    <p:anim calcmode="lin" valueType="num">
                                      <p:cBhvr>
                                        <p:cTn id="69" dur="1000" fill="hold"/>
                                        <p:tgtEl>
                                          <p:spTgt spid="43"/>
                                        </p:tgtEl>
                                        <p:attrNameLst>
                                          <p:attrName>ppt_x</p:attrName>
                                        </p:attrNameLst>
                                      </p:cBhvr>
                                      <p:tavLst>
                                        <p:tav tm="0">
                                          <p:val>
                                            <p:strVal val="#ppt_x"/>
                                          </p:val>
                                        </p:tav>
                                        <p:tav tm="100000">
                                          <p:val>
                                            <p:strVal val="#ppt_x"/>
                                          </p:val>
                                        </p:tav>
                                      </p:tavLst>
                                    </p:anim>
                                    <p:anim calcmode="lin" valueType="num">
                                      <p:cBhvr>
                                        <p:cTn id="70"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8" grpId="0" animBg="1"/>
      <p:bldP spid="31762" grpId="0"/>
      <p:bldP spid="34" grpId="0" animBg="1"/>
      <p:bldP spid="35" grpId="0" animBg="1"/>
      <p:bldP spid="36" grpId="0" animBg="1"/>
      <p:bldP spid="37" grpId="0" animBg="1"/>
      <p:bldP spid="38" grpId="0" animBg="1"/>
      <p:bldP spid="39" grpId="0" animBg="1"/>
      <p:bldP spid="40" grpId="0" animBg="1"/>
      <p:bldP spid="41" grpId="0"/>
      <p:bldP spid="42" grpId="0"/>
      <p:bldP spid="4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Box 31"/>
          <p:cNvSpPr txBox="1">
            <a:spLocks noChangeArrowheads="1"/>
          </p:cNvSpPr>
          <p:nvPr/>
        </p:nvSpPr>
        <p:spPr bwMode="auto">
          <a:xfrm>
            <a:off x="2854327" y="87315"/>
            <a:ext cx="2951433"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5.2 </a:t>
            </a:r>
            <a:r>
              <a:rPr lang="zh-CN" altLang="en-US" sz="2800" dirty="0">
                <a:solidFill>
                  <a:schemeClr val="accent2"/>
                </a:solidFill>
                <a:latin typeface="微软雅黑" pitchFamily="34" charset="-122"/>
                <a:ea typeface="微软雅黑" pitchFamily="34" charset="-122"/>
              </a:rPr>
              <a:t>未来工作展望</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dirty="0">
                <a:solidFill>
                  <a:schemeClr val="accent2"/>
                </a:solidFill>
              </a:rPr>
              <a:t>Part</a:t>
            </a:r>
            <a:r>
              <a:rPr lang="en-US" altLang="zh-CN" dirty="0">
                <a:solidFill>
                  <a:schemeClr val="accent2"/>
                </a:solidFill>
              </a:rPr>
              <a:t> 5</a:t>
            </a:r>
            <a:endParaRPr lang="zh-CN" altLang="en-US" dirty="0">
              <a:solidFill>
                <a:schemeClr val="accent2"/>
              </a:solidFill>
            </a:endParaRPr>
          </a:p>
        </p:txBody>
      </p:sp>
      <p:sp>
        <p:nvSpPr>
          <p:cNvPr id="26628" name="Oval 6"/>
          <p:cNvSpPr>
            <a:spLocks noChangeArrowheads="1"/>
          </p:cNvSpPr>
          <p:nvPr/>
        </p:nvSpPr>
        <p:spPr bwMode="auto">
          <a:xfrm flipH="1">
            <a:off x="4151312" y="3016255"/>
            <a:ext cx="1300163" cy="1298575"/>
          </a:xfrm>
          <a:prstGeom prst="ellipse">
            <a:avLst/>
          </a:prstGeom>
          <a:solidFill>
            <a:srgbClr val="DADADB"/>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solidFill>
                <a:schemeClr val="accent1"/>
              </a:solidFill>
            </a:endParaRPr>
          </a:p>
        </p:txBody>
      </p:sp>
      <p:sp>
        <p:nvSpPr>
          <p:cNvPr id="26629" name="Freeform 7"/>
          <p:cNvSpPr>
            <a:spLocks noChangeArrowheads="1"/>
          </p:cNvSpPr>
          <p:nvPr/>
        </p:nvSpPr>
        <p:spPr bwMode="auto">
          <a:xfrm flipH="1">
            <a:off x="6345243" y="1806577"/>
            <a:ext cx="1157287" cy="3651251"/>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26630" name="Oval 8"/>
          <p:cNvSpPr>
            <a:spLocks noChangeArrowheads="1"/>
          </p:cNvSpPr>
          <p:nvPr/>
        </p:nvSpPr>
        <p:spPr bwMode="auto">
          <a:xfrm flipH="1">
            <a:off x="6146801" y="1508130"/>
            <a:ext cx="904875" cy="90646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solidFill>
                <a:schemeClr val="accent2"/>
              </a:solidFill>
            </a:endParaRPr>
          </a:p>
        </p:txBody>
      </p:sp>
      <p:sp>
        <p:nvSpPr>
          <p:cNvPr id="26631" name="Oval 9"/>
          <p:cNvSpPr>
            <a:spLocks noChangeArrowheads="1"/>
          </p:cNvSpPr>
          <p:nvPr/>
        </p:nvSpPr>
        <p:spPr bwMode="auto">
          <a:xfrm flipH="1">
            <a:off x="6929438" y="3171825"/>
            <a:ext cx="904875" cy="904875"/>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solidFill>
                <a:schemeClr val="accent2"/>
              </a:solidFill>
            </a:endParaRPr>
          </a:p>
        </p:txBody>
      </p:sp>
      <p:sp>
        <p:nvSpPr>
          <p:cNvPr id="26632" name="Oval 10"/>
          <p:cNvSpPr>
            <a:spLocks noChangeArrowheads="1"/>
          </p:cNvSpPr>
          <p:nvPr/>
        </p:nvSpPr>
        <p:spPr bwMode="auto">
          <a:xfrm flipH="1">
            <a:off x="6084889" y="4832353"/>
            <a:ext cx="904875" cy="904875"/>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solidFill>
                <a:schemeClr val="accent2"/>
              </a:solidFill>
            </a:endParaRPr>
          </a:p>
        </p:txBody>
      </p:sp>
      <p:sp>
        <p:nvSpPr>
          <p:cNvPr id="26633" name="Line 11"/>
          <p:cNvSpPr>
            <a:spLocks noChangeShapeType="1"/>
          </p:cNvSpPr>
          <p:nvPr/>
        </p:nvSpPr>
        <p:spPr bwMode="auto">
          <a:xfrm flipH="1">
            <a:off x="5253039" y="2251081"/>
            <a:ext cx="849312" cy="823913"/>
          </a:xfrm>
          <a:prstGeom prst="line">
            <a:avLst/>
          </a:prstGeom>
          <a:noFill/>
          <a:ln w="12700">
            <a:solidFill>
              <a:srgbClr val="2E2C2C"/>
            </a:solidFill>
            <a:round/>
            <a:headEnd type="triangle" w="med" len="med"/>
            <a:tailEnd/>
          </a:ln>
          <a:extLst>
            <a:ext uri="{909E8E84-426E-40DD-AFC4-6F175D3DCCD1}">
              <a14:hiddenFill xmlns:a14="http://schemas.microsoft.com/office/drawing/2010/main">
                <a:noFill/>
              </a14:hiddenFill>
            </a:ext>
          </a:extLst>
        </p:spPr>
        <p:txBody>
          <a:bodyPr lIns="91432" tIns="45718" rIns="91432" bIns="45718"/>
          <a:lstStyle/>
          <a:p>
            <a:pPr eaLnBrk="0" hangingPunct="0"/>
            <a:endParaRPr lang="zh-CN" altLang="en-US"/>
          </a:p>
        </p:txBody>
      </p:sp>
      <p:sp>
        <p:nvSpPr>
          <p:cNvPr id="26634" name="Line 12"/>
          <p:cNvSpPr>
            <a:spLocks noChangeShapeType="1"/>
          </p:cNvSpPr>
          <p:nvPr/>
        </p:nvSpPr>
        <p:spPr bwMode="auto">
          <a:xfrm flipH="1" flipV="1">
            <a:off x="5300663" y="4275139"/>
            <a:ext cx="747712" cy="723900"/>
          </a:xfrm>
          <a:prstGeom prst="line">
            <a:avLst/>
          </a:prstGeom>
          <a:noFill/>
          <a:ln w="12700">
            <a:solidFill>
              <a:srgbClr val="2E2C2C"/>
            </a:solidFill>
            <a:round/>
            <a:headEnd type="triangle" w="med" len="med"/>
            <a:tailEnd/>
          </a:ln>
          <a:extLst>
            <a:ext uri="{909E8E84-426E-40DD-AFC4-6F175D3DCCD1}">
              <a14:hiddenFill xmlns:a14="http://schemas.microsoft.com/office/drawing/2010/main">
                <a:noFill/>
              </a14:hiddenFill>
            </a:ext>
          </a:extLst>
        </p:spPr>
        <p:txBody>
          <a:bodyPr lIns="91432" tIns="45718" rIns="91432" bIns="45718"/>
          <a:lstStyle/>
          <a:p>
            <a:pPr eaLnBrk="0" hangingPunct="0"/>
            <a:endParaRPr lang="zh-CN" altLang="en-US"/>
          </a:p>
        </p:txBody>
      </p:sp>
      <p:sp>
        <p:nvSpPr>
          <p:cNvPr id="26635" name="Line 13"/>
          <p:cNvSpPr>
            <a:spLocks noChangeShapeType="1"/>
          </p:cNvSpPr>
          <p:nvPr/>
        </p:nvSpPr>
        <p:spPr bwMode="auto">
          <a:xfrm flipH="1">
            <a:off x="5549901" y="3608388"/>
            <a:ext cx="1198563" cy="0"/>
          </a:xfrm>
          <a:prstGeom prst="line">
            <a:avLst/>
          </a:prstGeom>
          <a:noFill/>
          <a:ln w="12700">
            <a:solidFill>
              <a:srgbClr val="2E2C2C"/>
            </a:solidFill>
            <a:round/>
            <a:headEnd type="triangle" w="med" len="med"/>
            <a:tailEnd/>
          </a:ln>
          <a:extLst>
            <a:ext uri="{909E8E84-426E-40DD-AFC4-6F175D3DCCD1}">
              <a14:hiddenFill xmlns:a14="http://schemas.microsoft.com/office/drawing/2010/main">
                <a:noFill/>
              </a14:hiddenFill>
            </a:ext>
          </a:extLst>
        </p:spPr>
        <p:txBody>
          <a:bodyPr lIns="91432" tIns="45718" rIns="91432" bIns="45718"/>
          <a:lstStyle/>
          <a:p>
            <a:pPr eaLnBrk="0" hangingPunct="0"/>
            <a:endParaRPr lang="zh-CN" altLang="en-US"/>
          </a:p>
        </p:txBody>
      </p:sp>
      <p:sp>
        <p:nvSpPr>
          <p:cNvPr id="26636" name="Oval 14"/>
          <p:cNvSpPr>
            <a:spLocks noChangeArrowheads="1"/>
          </p:cNvSpPr>
          <p:nvPr/>
        </p:nvSpPr>
        <p:spPr bwMode="auto">
          <a:xfrm flipH="1">
            <a:off x="4270381" y="3133730"/>
            <a:ext cx="1063625" cy="1063625"/>
          </a:xfrm>
          <a:prstGeom prst="ellipse">
            <a:avLst/>
          </a:pr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solidFill>
                <a:schemeClr val="accent1"/>
              </a:solidFill>
            </a:endParaRPr>
          </a:p>
        </p:txBody>
      </p:sp>
      <p:sp>
        <p:nvSpPr>
          <p:cNvPr id="26637" name="TextBox 12"/>
          <p:cNvSpPr txBox="1">
            <a:spLocks noChangeArrowheads="1"/>
          </p:cNvSpPr>
          <p:nvPr/>
        </p:nvSpPr>
        <p:spPr bwMode="auto">
          <a:xfrm flipH="1">
            <a:off x="6197601" y="1628800"/>
            <a:ext cx="842963"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1600" dirty="0">
                <a:solidFill>
                  <a:schemeClr val="accent2"/>
                </a:solidFill>
                <a:latin typeface="微软雅黑" pitchFamily="34" charset="-122"/>
                <a:ea typeface="微软雅黑" pitchFamily="34" charset="-122"/>
              </a:rPr>
              <a:t>改进</a:t>
            </a:r>
            <a:endParaRPr lang="en-US" altLang="zh-CN" sz="1600" dirty="0">
              <a:solidFill>
                <a:schemeClr val="accent2"/>
              </a:solidFill>
              <a:latin typeface="微软雅黑" pitchFamily="34" charset="-122"/>
              <a:ea typeface="微软雅黑" pitchFamily="34" charset="-122"/>
            </a:endParaRPr>
          </a:p>
          <a:p>
            <a:pPr algn="ctr"/>
            <a:r>
              <a:rPr lang="zh-CN" altLang="en-US" sz="1600" dirty="0">
                <a:solidFill>
                  <a:schemeClr val="accent2"/>
                </a:solidFill>
                <a:latin typeface="微软雅黑" pitchFamily="34" charset="-122"/>
                <a:ea typeface="微软雅黑" pitchFamily="34" charset="-122"/>
              </a:rPr>
              <a:t>目标一</a:t>
            </a:r>
            <a:endParaRPr lang="en-US" altLang="zh-CN" sz="1600" dirty="0">
              <a:solidFill>
                <a:schemeClr val="accent2"/>
              </a:solidFill>
              <a:latin typeface="微软雅黑" pitchFamily="34" charset="-122"/>
              <a:ea typeface="微软雅黑" pitchFamily="34" charset="-122"/>
            </a:endParaRPr>
          </a:p>
        </p:txBody>
      </p:sp>
      <p:sp>
        <p:nvSpPr>
          <p:cNvPr id="26638" name="TextBox 13"/>
          <p:cNvSpPr txBox="1">
            <a:spLocks noChangeArrowheads="1"/>
          </p:cNvSpPr>
          <p:nvPr/>
        </p:nvSpPr>
        <p:spPr bwMode="auto">
          <a:xfrm flipH="1">
            <a:off x="6997700" y="3284984"/>
            <a:ext cx="819151"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1600" dirty="0">
                <a:solidFill>
                  <a:schemeClr val="accent2"/>
                </a:solidFill>
                <a:latin typeface="微软雅黑" pitchFamily="34" charset="-122"/>
                <a:ea typeface="微软雅黑" pitchFamily="34" charset="-122"/>
              </a:rPr>
              <a:t>改进</a:t>
            </a:r>
            <a:endParaRPr lang="en-US" altLang="zh-CN" sz="1600" dirty="0">
              <a:solidFill>
                <a:schemeClr val="accent2"/>
              </a:solidFill>
              <a:latin typeface="微软雅黑" pitchFamily="34" charset="-122"/>
              <a:ea typeface="微软雅黑" pitchFamily="34" charset="-122"/>
            </a:endParaRPr>
          </a:p>
          <a:p>
            <a:pPr algn="ctr"/>
            <a:r>
              <a:rPr lang="zh-CN" altLang="en-US" sz="1600" dirty="0">
                <a:solidFill>
                  <a:schemeClr val="accent2"/>
                </a:solidFill>
                <a:latin typeface="微软雅黑" pitchFamily="34" charset="-122"/>
                <a:ea typeface="微软雅黑" pitchFamily="34" charset="-122"/>
              </a:rPr>
              <a:t>目标二</a:t>
            </a:r>
            <a:endParaRPr lang="en-US" altLang="zh-CN" sz="1600" dirty="0">
              <a:solidFill>
                <a:schemeClr val="accent2"/>
              </a:solidFill>
              <a:latin typeface="微软雅黑" pitchFamily="34" charset="-122"/>
              <a:ea typeface="微软雅黑" pitchFamily="34" charset="-122"/>
            </a:endParaRPr>
          </a:p>
        </p:txBody>
      </p:sp>
      <p:sp>
        <p:nvSpPr>
          <p:cNvPr id="26639" name="TextBox 14"/>
          <p:cNvSpPr txBox="1">
            <a:spLocks noChangeArrowheads="1"/>
          </p:cNvSpPr>
          <p:nvPr/>
        </p:nvSpPr>
        <p:spPr bwMode="auto">
          <a:xfrm flipH="1">
            <a:off x="6119818" y="5013176"/>
            <a:ext cx="819151"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1600" dirty="0">
                <a:solidFill>
                  <a:schemeClr val="accent2"/>
                </a:solidFill>
                <a:latin typeface="微软雅黑" pitchFamily="34" charset="-122"/>
                <a:ea typeface="微软雅黑" pitchFamily="34" charset="-122"/>
              </a:rPr>
              <a:t>改进</a:t>
            </a:r>
            <a:endParaRPr lang="en-US" altLang="zh-CN" sz="1600" dirty="0">
              <a:solidFill>
                <a:schemeClr val="accent2"/>
              </a:solidFill>
              <a:latin typeface="微软雅黑" pitchFamily="34" charset="-122"/>
              <a:ea typeface="微软雅黑" pitchFamily="34" charset="-122"/>
            </a:endParaRPr>
          </a:p>
          <a:p>
            <a:pPr algn="ctr"/>
            <a:r>
              <a:rPr lang="zh-CN" altLang="en-US" sz="1600" dirty="0">
                <a:solidFill>
                  <a:schemeClr val="accent2"/>
                </a:solidFill>
                <a:latin typeface="微软雅黑" pitchFamily="34" charset="-122"/>
                <a:ea typeface="微软雅黑" pitchFamily="34" charset="-122"/>
              </a:rPr>
              <a:t>目标三</a:t>
            </a:r>
            <a:endParaRPr lang="en-US" altLang="zh-CN" sz="1600" dirty="0">
              <a:solidFill>
                <a:schemeClr val="accent2"/>
              </a:solidFill>
              <a:latin typeface="微软雅黑" pitchFamily="34" charset="-122"/>
              <a:ea typeface="微软雅黑" pitchFamily="34" charset="-122"/>
            </a:endParaRPr>
          </a:p>
        </p:txBody>
      </p:sp>
      <p:sp>
        <p:nvSpPr>
          <p:cNvPr id="26640" name="TextBox 15"/>
          <p:cNvSpPr txBox="1">
            <a:spLocks noChangeArrowheads="1"/>
          </p:cNvSpPr>
          <p:nvPr/>
        </p:nvSpPr>
        <p:spPr bwMode="auto">
          <a:xfrm flipH="1">
            <a:off x="4270375" y="3317881"/>
            <a:ext cx="1030288" cy="722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2000" dirty="0">
                <a:solidFill>
                  <a:schemeClr val="accent2"/>
                </a:solidFill>
                <a:latin typeface="微软雅黑" pitchFamily="34" charset="-122"/>
                <a:ea typeface="微软雅黑" pitchFamily="34" charset="-122"/>
              </a:rPr>
              <a:t>下一步目标</a:t>
            </a:r>
            <a:endParaRPr lang="en-US" altLang="zh-CN" sz="2000" dirty="0">
              <a:solidFill>
                <a:schemeClr val="accent2"/>
              </a:solidFill>
              <a:latin typeface="微软雅黑" pitchFamily="34" charset="-122"/>
              <a:ea typeface="微软雅黑" pitchFamily="34" charset="-122"/>
            </a:endParaRPr>
          </a:p>
        </p:txBody>
      </p:sp>
      <p:sp>
        <p:nvSpPr>
          <p:cNvPr id="26641" name="TextBox 16"/>
          <p:cNvSpPr txBox="1">
            <a:spLocks noChangeArrowheads="1"/>
          </p:cNvSpPr>
          <p:nvPr/>
        </p:nvSpPr>
        <p:spPr bwMode="auto">
          <a:xfrm>
            <a:off x="7136387" y="1444627"/>
            <a:ext cx="3640133" cy="1015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dirty="0">
                <a:solidFill>
                  <a:schemeClr val="accent1"/>
                </a:solidFill>
                <a:latin typeface="微软雅黑" pitchFamily="34" charset="-122"/>
                <a:ea typeface="微软雅黑" pitchFamily="34" charset="-122"/>
              </a:rPr>
              <a:t>研究单一服务器向服务器集群过渡，利用负载均衡和分布式技术来扩大系统吞吐量</a:t>
            </a:r>
          </a:p>
        </p:txBody>
      </p:sp>
      <p:sp>
        <p:nvSpPr>
          <p:cNvPr id="26642" name="TextBox 17"/>
          <p:cNvSpPr txBox="1">
            <a:spLocks noChangeArrowheads="1"/>
          </p:cNvSpPr>
          <p:nvPr/>
        </p:nvSpPr>
        <p:spPr bwMode="auto">
          <a:xfrm>
            <a:off x="7834314" y="3284984"/>
            <a:ext cx="3590278"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dirty="0">
                <a:solidFill>
                  <a:schemeClr val="accent1"/>
                </a:solidFill>
                <a:latin typeface="微软雅黑" pitchFamily="34" charset="-122"/>
                <a:ea typeface="微软雅黑" pitchFamily="34" charset="-122"/>
              </a:rPr>
              <a:t>增加消息确认机制，确保离线消息不丢失</a:t>
            </a:r>
          </a:p>
        </p:txBody>
      </p:sp>
      <p:sp>
        <p:nvSpPr>
          <p:cNvPr id="26643" name="TextBox 18"/>
          <p:cNvSpPr txBox="1">
            <a:spLocks noChangeArrowheads="1"/>
          </p:cNvSpPr>
          <p:nvPr/>
        </p:nvSpPr>
        <p:spPr bwMode="auto">
          <a:xfrm>
            <a:off x="7027862" y="4999041"/>
            <a:ext cx="3748658"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dirty="0">
                <a:solidFill>
                  <a:schemeClr val="accent1"/>
                </a:solidFill>
                <a:latin typeface="微软雅黑" pitchFamily="34" charset="-122"/>
                <a:ea typeface="微软雅黑" pitchFamily="34" charset="-122"/>
              </a:rPr>
              <a:t>利用会话密钥协商技术对通信过程进行加密，保护用户隐私</a:t>
            </a:r>
          </a:p>
        </p:txBody>
      </p:sp>
      <p:sp>
        <p:nvSpPr>
          <p:cNvPr id="26647" name="右箭头 22"/>
          <p:cNvSpPr>
            <a:spLocks noChangeArrowheads="1"/>
          </p:cNvSpPr>
          <p:nvPr/>
        </p:nvSpPr>
        <p:spPr bwMode="auto">
          <a:xfrm>
            <a:off x="2999656" y="3556006"/>
            <a:ext cx="923057" cy="220663"/>
          </a:xfrm>
          <a:prstGeom prst="rightArrow">
            <a:avLst>
              <a:gd name="adj1" fmla="val 50000"/>
              <a:gd name="adj2" fmla="val 50020"/>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solidFill>
                <a:schemeClr val="accent1"/>
              </a:solidFill>
            </a:endParaRPr>
          </a:p>
        </p:txBody>
      </p:sp>
      <p:sp>
        <p:nvSpPr>
          <p:cNvPr id="21" name="Freeform 8"/>
          <p:cNvSpPr>
            <a:spLocks noEditPoints="1" noChangeArrowheads="1"/>
          </p:cNvSpPr>
          <p:nvPr/>
        </p:nvSpPr>
        <p:spPr bwMode="auto">
          <a:xfrm>
            <a:off x="1179776" y="1307743"/>
            <a:ext cx="967847" cy="967877"/>
          </a:xfrm>
          <a:custGeom>
            <a:avLst/>
            <a:gdLst>
              <a:gd name="T0" fmla="*/ 170 w 648"/>
              <a:gd name="T1" fmla="*/ 280 h 639"/>
              <a:gd name="T2" fmla="*/ 226 w 648"/>
              <a:gd name="T3" fmla="*/ 183 h 639"/>
              <a:gd name="T4" fmla="*/ 240 w 648"/>
              <a:gd name="T5" fmla="*/ 167 h 639"/>
              <a:gd name="T6" fmla="*/ 366 w 648"/>
              <a:gd name="T7" fmla="*/ 177 h 639"/>
              <a:gd name="T8" fmla="*/ 359 w 648"/>
              <a:gd name="T9" fmla="*/ 162 h 639"/>
              <a:gd name="T10" fmla="*/ 388 w 648"/>
              <a:gd name="T11" fmla="*/ 153 h 639"/>
              <a:gd name="T12" fmla="*/ 408 w 648"/>
              <a:gd name="T13" fmla="*/ 154 h 639"/>
              <a:gd name="T14" fmla="*/ 402 w 648"/>
              <a:gd name="T15" fmla="*/ 183 h 639"/>
              <a:gd name="T16" fmla="*/ 391 w 648"/>
              <a:gd name="T17" fmla="*/ 199 h 639"/>
              <a:gd name="T18" fmla="*/ 319 w 648"/>
              <a:gd name="T19" fmla="*/ 265 h 639"/>
              <a:gd name="T20" fmla="*/ 318 w 648"/>
              <a:gd name="T21" fmla="*/ 266 h 639"/>
              <a:gd name="T22" fmla="*/ 616 w 648"/>
              <a:gd name="T23" fmla="*/ 615 h 639"/>
              <a:gd name="T24" fmla="*/ 497 w 648"/>
              <a:gd name="T25" fmla="*/ 615 h 639"/>
              <a:gd name="T26" fmla="*/ 272 w 648"/>
              <a:gd name="T27" fmla="*/ 546 h 639"/>
              <a:gd name="T28" fmla="*/ 272 w 648"/>
              <a:gd name="T29" fmla="*/ 0 h 639"/>
              <a:gd name="T30" fmla="*/ 515 w 648"/>
              <a:gd name="T31" fmla="*/ 397 h 639"/>
              <a:gd name="T32" fmla="*/ 616 w 648"/>
              <a:gd name="T33" fmla="*/ 615 h 639"/>
              <a:gd name="T34" fmla="*/ 272 w 648"/>
              <a:gd name="T35" fmla="*/ 511 h 639"/>
              <a:gd name="T36" fmla="*/ 272 w 648"/>
              <a:gd name="T37" fmla="*/ 35 h 639"/>
              <a:gd name="T38" fmla="*/ 272 w 648"/>
              <a:gd name="T39" fmla="*/ 511 h 639"/>
              <a:gd name="T40" fmla="*/ 445 w 648"/>
              <a:gd name="T41" fmla="*/ 391 h 639"/>
              <a:gd name="T42" fmla="*/ 409 w 648"/>
              <a:gd name="T43" fmla="*/ 401 h 639"/>
              <a:gd name="T44" fmla="*/ 338 w 648"/>
              <a:gd name="T45" fmla="*/ 401 h 639"/>
              <a:gd name="T46" fmla="*/ 266 w 648"/>
              <a:gd name="T47" fmla="*/ 401 h 639"/>
              <a:gd name="T48" fmla="*/ 194 w 648"/>
              <a:gd name="T49" fmla="*/ 401 h 639"/>
              <a:gd name="T50" fmla="*/ 111 w 648"/>
              <a:gd name="T51" fmla="*/ 401 h 639"/>
              <a:gd name="T52" fmla="*/ 100 w 648"/>
              <a:gd name="T53" fmla="*/ 391 h 639"/>
              <a:gd name="T54" fmla="*/ 111 w 648"/>
              <a:gd name="T55" fmla="*/ 145 h 639"/>
              <a:gd name="T56" fmla="*/ 122 w 648"/>
              <a:gd name="T57" fmla="*/ 380 h 639"/>
              <a:gd name="T58" fmla="*/ 152 w 648"/>
              <a:gd name="T59" fmla="*/ 331 h 639"/>
              <a:gd name="T60" fmla="*/ 183 w 648"/>
              <a:gd name="T61" fmla="*/ 320 h 639"/>
              <a:gd name="T62" fmla="*/ 194 w 648"/>
              <a:gd name="T63" fmla="*/ 380 h 639"/>
              <a:gd name="T64" fmla="*/ 224 w 648"/>
              <a:gd name="T65" fmla="*/ 256 h 639"/>
              <a:gd name="T66" fmla="*/ 255 w 648"/>
              <a:gd name="T67" fmla="*/ 245 h 639"/>
              <a:gd name="T68" fmla="*/ 266 w 648"/>
              <a:gd name="T69" fmla="*/ 380 h 639"/>
              <a:gd name="T70" fmla="*/ 296 w 648"/>
              <a:gd name="T71" fmla="*/ 292 h 639"/>
              <a:gd name="T72" fmla="*/ 327 w 648"/>
              <a:gd name="T73" fmla="*/ 282 h 639"/>
              <a:gd name="T74" fmla="*/ 338 w 648"/>
              <a:gd name="T75" fmla="*/ 380 h 639"/>
              <a:gd name="T76" fmla="*/ 368 w 648"/>
              <a:gd name="T77" fmla="*/ 231 h 639"/>
              <a:gd name="T78" fmla="*/ 399 w 648"/>
              <a:gd name="T79" fmla="*/ 220 h 639"/>
              <a:gd name="T80" fmla="*/ 409 w 648"/>
              <a:gd name="T81" fmla="*/ 380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8" h="639">
                <a:moveTo>
                  <a:pt x="242" y="199"/>
                </a:moveTo>
                <a:lnTo>
                  <a:pt x="170" y="280"/>
                </a:lnTo>
                <a:lnTo>
                  <a:pt x="153" y="266"/>
                </a:lnTo>
                <a:lnTo>
                  <a:pt x="226" y="183"/>
                </a:lnTo>
                <a:lnTo>
                  <a:pt x="240" y="167"/>
                </a:lnTo>
                <a:lnTo>
                  <a:pt x="316" y="234"/>
                </a:lnTo>
                <a:lnTo>
                  <a:pt x="366" y="177"/>
                </a:lnTo>
                <a:lnTo>
                  <a:pt x="357" y="169"/>
                </a:lnTo>
                <a:cubicBezTo>
                  <a:pt x="354" y="167"/>
                  <a:pt x="355" y="163"/>
                  <a:pt x="359" y="162"/>
                </a:cubicBezTo>
                <a:lnTo>
                  <a:pt x="373" y="158"/>
                </a:lnTo>
                <a:cubicBezTo>
                  <a:pt x="377" y="156"/>
                  <a:pt x="384" y="154"/>
                  <a:pt x="388" y="153"/>
                </a:cubicBezTo>
                <a:lnTo>
                  <a:pt x="402" y="149"/>
                </a:lnTo>
                <a:cubicBezTo>
                  <a:pt x="406" y="147"/>
                  <a:pt x="409" y="150"/>
                  <a:pt x="408" y="154"/>
                </a:cubicBezTo>
                <a:lnTo>
                  <a:pt x="405" y="167"/>
                </a:lnTo>
                <a:cubicBezTo>
                  <a:pt x="404" y="172"/>
                  <a:pt x="402" y="179"/>
                  <a:pt x="402" y="183"/>
                </a:cubicBezTo>
                <a:lnTo>
                  <a:pt x="399" y="196"/>
                </a:lnTo>
                <a:cubicBezTo>
                  <a:pt x="398" y="200"/>
                  <a:pt x="395" y="202"/>
                  <a:pt x="391" y="199"/>
                </a:cubicBezTo>
                <a:lnTo>
                  <a:pt x="383" y="192"/>
                </a:lnTo>
                <a:lnTo>
                  <a:pt x="319" y="265"/>
                </a:lnTo>
                <a:lnTo>
                  <a:pt x="318" y="266"/>
                </a:lnTo>
                <a:lnTo>
                  <a:pt x="242" y="199"/>
                </a:lnTo>
                <a:close/>
                <a:moveTo>
                  <a:pt x="616" y="615"/>
                </a:moveTo>
                <a:cubicBezTo>
                  <a:pt x="599" y="631"/>
                  <a:pt x="578" y="639"/>
                  <a:pt x="556" y="639"/>
                </a:cubicBezTo>
                <a:cubicBezTo>
                  <a:pt x="535" y="639"/>
                  <a:pt x="513" y="631"/>
                  <a:pt x="497" y="615"/>
                </a:cubicBezTo>
                <a:lnTo>
                  <a:pt x="396" y="516"/>
                </a:lnTo>
                <a:cubicBezTo>
                  <a:pt x="359" y="535"/>
                  <a:pt x="317" y="546"/>
                  <a:pt x="272" y="546"/>
                </a:cubicBezTo>
                <a:cubicBezTo>
                  <a:pt x="122" y="546"/>
                  <a:pt x="0" y="424"/>
                  <a:pt x="0" y="273"/>
                </a:cubicBezTo>
                <a:cubicBezTo>
                  <a:pt x="0" y="123"/>
                  <a:pt x="122" y="0"/>
                  <a:pt x="272" y="0"/>
                </a:cubicBezTo>
                <a:cubicBezTo>
                  <a:pt x="423" y="0"/>
                  <a:pt x="545" y="123"/>
                  <a:pt x="545" y="273"/>
                </a:cubicBezTo>
                <a:cubicBezTo>
                  <a:pt x="545" y="318"/>
                  <a:pt x="534" y="360"/>
                  <a:pt x="515" y="397"/>
                </a:cubicBezTo>
                <a:lnTo>
                  <a:pt x="616" y="496"/>
                </a:lnTo>
                <a:cubicBezTo>
                  <a:pt x="648" y="529"/>
                  <a:pt x="648" y="582"/>
                  <a:pt x="616" y="615"/>
                </a:cubicBezTo>
                <a:close/>
                <a:moveTo>
                  <a:pt x="272" y="511"/>
                </a:moveTo>
                <a:lnTo>
                  <a:pt x="272" y="511"/>
                </a:lnTo>
                <a:cubicBezTo>
                  <a:pt x="404" y="511"/>
                  <a:pt x="510" y="405"/>
                  <a:pt x="510" y="273"/>
                </a:cubicBezTo>
                <a:cubicBezTo>
                  <a:pt x="510" y="142"/>
                  <a:pt x="404" y="35"/>
                  <a:pt x="272" y="35"/>
                </a:cubicBezTo>
                <a:cubicBezTo>
                  <a:pt x="141" y="35"/>
                  <a:pt x="35" y="142"/>
                  <a:pt x="35" y="273"/>
                </a:cubicBezTo>
                <a:cubicBezTo>
                  <a:pt x="35" y="405"/>
                  <a:pt x="141" y="511"/>
                  <a:pt x="272" y="511"/>
                </a:cubicBezTo>
                <a:close/>
                <a:moveTo>
                  <a:pt x="434" y="380"/>
                </a:moveTo>
                <a:cubicBezTo>
                  <a:pt x="440" y="380"/>
                  <a:pt x="445" y="385"/>
                  <a:pt x="445" y="391"/>
                </a:cubicBezTo>
                <a:cubicBezTo>
                  <a:pt x="445" y="397"/>
                  <a:pt x="440" y="401"/>
                  <a:pt x="434" y="401"/>
                </a:cubicBezTo>
                <a:lnTo>
                  <a:pt x="409" y="401"/>
                </a:lnTo>
                <a:lnTo>
                  <a:pt x="368" y="401"/>
                </a:lnTo>
                <a:lnTo>
                  <a:pt x="338" y="401"/>
                </a:lnTo>
                <a:lnTo>
                  <a:pt x="296" y="401"/>
                </a:lnTo>
                <a:lnTo>
                  <a:pt x="266" y="401"/>
                </a:lnTo>
                <a:lnTo>
                  <a:pt x="224" y="401"/>
                </a:lnTo>
                <a:lnTo>
                  <a:pt x="194" y="401"/>
                </a:lnTo>
                <a:lnTo>
                  <a:pt x="152" y="401"/>
                </a:lnTo>
                <a:lnTo>
                  <a:pt x="111" y="401"/>
                </a:lnTo>
                <a:cubicBezTo>
                  <a:pt x="105" y="401"/>
                  <a:pt x="100" y="397"/>
                  <a:pt x="100" y="391"/>
                </a:cubicBezTo>
                <a:lnTo>
                  <a:pt x="100" y="155"/>
                </a:lnTo>
                <a:cubicBezTo>
                  <a:pt x="100" y="150"/>
                  <a:pt x="105" y="145"/>
                  <a:pt x="111" y="145"/>
                </a:cubicBezTo>
                <a:cubicBezTo>
                  <a:pt x="117" y="145"/>
                  <a:pt x="121" y="150"/>
                  <a:pt x="121" y="155"/>
                </a:cubicBezTo>
                <a:lnTo>
                  <a:pt x="122" y="380"/>
                </a:lnTo>
                <a:lnTo>
                  <a:pt x="152" y="380"/>
                </a:lnTo>
                <a:lnTo>
                  <a:pt x="152" y="331"/>
                </a:lnTo>
                <a:cubicBezTo>
                  <a:pt x="152" y="325"/>
                  <a:pt x="157" y="320"/>
                  <a:pt x="163" y="320"/>
                </a:cubicBezTo>
                <a:lnTo>
                  <a:pt x="183" y="320"/>
                </a:lnTo>
                <a:cubicBezTo>
                  <a:pt x="189" y="320"/>
                  <a:pt x="194" y="325"/>
                  <a:pt x="194" y="331"/>
                </a:cubicBezTo>
                <a:lnTo>
                  <a:pt x="194" y="380"/>
                </a:lnTo>
                <a:lnTo>
                  <a:pt x="224" y="380"/>
                </a:lnTo>
                <a:lnTo>
                  <a:pt x="224" y="256"/>
                </a:lnTo>
                <a:cubicBezTo>
                  <a:pt x="224" y="250"/>
                  <a:pt x="229" y="245"/>
                  <a:pt x="235" y="245"/>
                </a:cubicBezTo>
                <a:lnTo>
                  <a:pt x="255" y="245"/>
                </a:lnTo>
                <a:cubicBezTo>
                  <a:pt x="261" y="245"/>
                  <a:pt x="266" y="250"/>
                  <a:pt x="266" y="256"/>
                </a:cubicBezTo>
                <a:lnTo>
                  <a:pt x="266" y="380"/>
                </a:lnTo>
                <a:lnTo>
                  <a:pt x="296" y="380"/>
                </a:lnTo>
                <a:lnTo>
                  <a:pt x="296" y="292"/>
                </a:lnTo>
                <a:cubicBezTo>
                  <a:pt x="296" y="286"/>
                  <a:pt x="300" y="282"/>
                  <a:pt x="307" y="282"/>
                </a:cubicBezTo>
                <a:lnTo>
                  <a:pt x="327" y="282"/>
                </a:lnTo>
                <a:cubicBezTo>
                  <a:pt x="333" y="282"/>
                  <a:pt x="338" y="286"/>
                  <a:pt x="338" y="292"/>
                </a:cubicBezTo>
                <a:lnTo>
                  <a:pt x="338" y="380"/>
                </a:lnTo>
                <a:lnTo>
                  <a:pt x="368" y="380"/>
                </a:lnTo>
                <a:lnTo>
                  <a:pt x="368" y="231"/>
                </a:lnTo>
                <a:cubicBezTo>
                  <a:pt x="368" y="225"/>
                  <a:pt x="372" y="220"/>
                  <a:pt x="378" y="220"/>
                </a:cubicBezTo>
                <a:lnTo>
                  <a:pt x="399" y="220"/>
                </a:lnTo>
                <a:cubicBezTo>
                  <a:pt x="405" y="220"/>
                  <a:pt x="409" y="225"/>
                  <a:pt x="409" y="231"/>
                </a:cubicBezTo>
                <a:lnTo>
                  <a:pt x="409" y="380"/>
                </a:lnTo>
                <a:lnTo>
                  <a:pt x="434" y="38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3" name="矩形 2"/>
          <p:cNvSpPr/>
          <p:nvPr/>
        </p:nvSpPr>
        <p:spPr>
          <a:xfrm>
            <a:off x="1108903" y="733334"/>
            <a:ext cx="8186857" cy="461665"/>
          </a:xfrm>
          <a:prstGeom prst="rect">
            <a:avLst/>
          </a:prstGeom>
        </p:spPr>
        <p:txBody>
          <a:bodyPr wrap="none">
            <a:spAutoFit/>
          </a:bodyPr>
          <a:lstStyle/>
          <a:p>
            <a:r>
              <a:rPr lang="zh-CN" altLang="zh-CN" sz="2400" dirty="0">
                <a:solidFill>
                  <a:schemeClr val="accent1"/>
                </a:solidFill>
                <a:latin typeface="微软雅黑" pitchFamily="34" charset="-122"/>
                <a:ea typeface="微软雅黑" pitchFamily="34" charset="-122"/>
              </a:rPr>
              <a:t>在下一步工作中，我们将从以下几个方面对</a:t>
            </a:r>
            <a:r>
              <a:rPr lang="zh-CN" altLang="en-US" sz="2400" dirty="0">
                <a:solidFill>
                  <a:schemeClr val="accent1"/>
                </a:solidFill>
                <a:latin typeface="微软雅黑" pitchFamily="34" charset="-122"/>
                <a:ea typeface="微软雅黑" pitchFamily="34" charset="-122"/>
              </a:rPr>
              <a:t>系统</a:t>
            </a:r>
            <a:r>
              <a:rPr lang="zh-CN" altLang="zh-CN" sz="2400" dirty="0">
                <a:solidFill>
                  <a:schemeClr val="accent1"/>
                </a:solidFill>
                <a:latin typeface="微软雅黑" pitchFamily="34" charset="-122"/>
                <a:ea typeface="微软雅黑" pitchFamily="34" charset="-122"/>
              </a:rPr>
              <a:t>进行改进</a:t>
            </a:r>
            <a:r>
              <a:rPr lang="zh-CN" altLang="en-US" sz="2400" dirty="0">
                <a:solidFill>
                  <a:schemeClr val="accent1"/>
                </a:solidFill>
                <a:latin typeface="微软雅黑" pitchFamily="34" charset="-122"/>
                <a:ea typeface="微软雅黑" pitchFamily="34" charset="-122"/>
              </a:rPr>
              <a:t>：</a:t>
            </a:r>
          </a:p>
        </p:txBody>
      </p:sp>
    </p:spTree>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6641"/>
                                        </p:tgtEl>
                                        <p:attrNameLst>
                                          <p:attrName>style.visibility</p:attrName>
                                        </p:attrNameLst>
                                      </p:cBhvr>
                                      <p:to>
                                        <p:strVal val="visible"/>
                                      </p:to>
                                    </p:set>
                                    <p:animEffect transition="in" filter="wipe(left)">
                                      <p:cBhvr>
                                        <p:cTn id="7" dur="500"/>
                                        <p:tgtEl>
                                          <p:spTgt spid="26641"/>
                                        </p:tgtEl>
                                      </p:cBhvr>
                                    </p:animEffect>
                                  </p:childTnLst>
                                </p:cTn>
                              </p:par>
                            </p:childTnLst>
                          </p:cTn>
                        </p:par>
                      </p:childTnLst>
                    </p:cTn>
                  </p:par>
                  <p:par>
                    <p:cTn id="8" fill="hold">
                      <p:stCondLst>
                        <p:cond delay="indefinite"/>
                      </p:stCondLst>
                      <p:childTnLst>
                        <p:par>
                          <p:cTn id="9" fill="hold" nodeType="after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6642"/>
                                        </p:tgtEl>
                                        <p:attrNameLst>
                                          <p:attrName>style.visibility</p:attrName>
                                        </p:attrNameLst>
                                      </p:cBhvr>
                                      <p:to>
                                        <p:strVal val="visible"/>
                                      </p:to>
                                    </p:set>
                                    <p:animEffect transition="in" filter="wipe(left)">
                                      <p:cBhvr>
                                        <p:cTn id="12" dur="500"/>
                                        <p:tgtEl>
                                          <p:spTgt spid="2664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6643"/>
                                        </p:tgtEl>
                                        <p:attrNameLst>
                                          <p:attrName>style.visibility</p:attrName>
                                        </p:attrNameLst>
                                      </p:cBhvr>
                                      <p:to>
                                        <p:strVal val="visible"/>
                                      </p:to>
                                    </p:set>
                                    <p:animEffect transition="in" filter="wipe(left)">
                                      <p:cBhvr>
                                        <p:cTn id="17" dur="500"/>
                                        <p:tgtEl>
                                          <p:spTgt spid="266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41" grpId="0"/>
      <p:bldP spid="26642" grpId="0"/>
      <p:bldP spid="26643" grpId="0"/>
    </p:bldLst>
  </p:timing>
</p:sld>
</file>

<file path=ppt/slides/slide28.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6866" name="Freeform 5"/>
          <p:cNvSpPr>
            <a:spLocks noChangeArrowheads="1"/>
          </p:cNvSpPr>
          <p:nvPr/>
        </p:nvSpPr>
        <p:spPr bwMode="auto">
          <a:xfrm>
            <a:off x="4691063" y="3262315"/>
            <a:ext cx="1193800" cy="735012"/>
          </a:xfrm>
          <a:custGeom>
            <a:avLst/>
            <a:gdLst>
              <a:gd name="T0" fmla="*/ 157 w 2126"/>
              <a:gd name="T1" fmla="*/ 0 h 1304"/>
              <a:gd name="T2" fmla="*/ 1969 w 2126"/>
              <a:gd name="T3" fmla="*/ 0 h 1304"/>
              <a:gd name="T4" fmla="*/ 2126 w 2126"/>
              <a:gd name="T5" fmla="*/ 122 h 1304"/>
              <a:gd name="T6" fmla="*/ 2126 w 2126"/>
              <a:gd name="T7" fmla="*/ 1304 h 1304"/>
              <a:gd name="T8" fmla="*/ 0 w 2126"/>
              <a:gd name="T9" fmla="*/ 1304 h 1304"/>
              <a:gd name="T10" fmla="*/ 0 w 2126"/>
              <a:gd name="T11" fmla="*/ 122 h 1304"/>
              <a:gd name="T12" fmla="*/ 157 w 2126"/>
              <a:gd name="T13" fmla="*/ 0 h 1304"/>
            </a:gdLst>
            <a:ahLst/>
            <a:cxnLst>
              <a:cxn ang="0">
                <a:pos x="T0" y="T1"/>
              </a:cxn>
              <a:cxn ang="0">
                <a:pos x="T2" y="T3"/>
              </a:cxn>
              <a:cxn ang="0">
                <a:pos x="T4" y="T5"/>
              </a:cxn>
              <a:cxn ang="0">
                <a:pos x="T6" y="T7"/>
              </a:cxn>
              <a:cxn ang="0">
                <a:pos x="T8" y="T9"/>
              </a:cxn>
              <a:cxn ang="0">
                <a:pos x="T10" y="T11"/>
              </a:cxn>
              <a:cxn ang="0">
                <a:pos x="T12" y="T13"/>
              </a:cxn>
            </a:cxnLst>
            <a:rect l="0" t="0" r="r" b="b"/>
            <a:pathLst>
              <a:path w="2126" h="1304">
                <a:moveTo>
                  <a:pt x="157" y="0"/>
                </a:moveTo>
                <a:lnTo>
                  <a:pt x="1969" y="0"/>
                </a:lnTo>
                <a:cubicBezTo>
                  <a:pt x="2055" y="0"/>
                  <a:pt x="2126" y="55"/>
                  <a:pt x="2126" y="122"/>
                </a:cubicBezTo>
                <a:lnTo>
                  <a:pt x="2126" y="1304"/>
                </a:lnTo>
                <a:lnTo>
                  <a:pt x="0" y="1304"/>
                </a:lnTo>
                <a:lnTo>
                  <a:pt x="0" y="122"/>
                </a:lnTo>
                <a:cubicBezTo>
                  <a:pt x="0" y="55"/>
                  <a:pt x="71" y="0"/>
                  <a:pt x="157"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36867" name="Freeform 6"/>
          <p:cNvSpPr>
            <a:spLocks noChangeArrowheads="1"/>
          </p:cNvSpPr>
          <p:nvPr/>
        </p:nvSpPr>
        <p:spPr bwMode="auto">
          <a:xfrm>
            <a:off x="5884863" y="2760667"/>
            <a:ext cx="1193800" cy="1236663"/>
          </a:xfrm>
          <a:custGeom>
            <a:avLst/>
            <a:gdLst>
              <a:gd name="T0" fmla="*/ 157 w 2126"/>
              <a:gd name="T1" fmla="*/ 0 h 2194"/>
              <a:gd name="T2" fmla="*/ 1969 w 2126"/>
              <a:gd name="T3" fmla="*/ 0 h 2194"/>
              <a:gd name="T4" fmla="*/ 2126 w 2126"/>
              <a:gd name="T5" fmla="*/ 122 h 2194"/>
              <a:gd name="T6" fmla="*/ 2126 w 2126"/>
              <a:gd name="T7" fmla="*/ 2194 h 2194"/>
              <a:gd name="T8" fmla="*/ 0 w 2126"/>
              <a:gd name="T9" fmla="*/ 2194 h 2194"/>
              <a:gd name="T10" fmla="*/ 0 w 2126"/>
              <a:gd name="T11" fmla="*/ 122 h 2194"/>
              <a:gd name="T12" fmla="*/ 157 w 2126"/>
              <a:gd name="T13" fmla="*/ 0 h 2194"/>
            </a:gdLst>
            <a:ahLst/>
            <a:cxnLst>
              <a:cxn ang="0">
                <a:pos x="T0" y="T1"/>
              </a:cxn>
              <a:cxn ang="0">
                <a:pos x="T2" y="T3"/>
              </a:cxn>
              <a:cxn ang="0">
                <a:pos x="T4" y="T5"/>
              </a:cxn>
              <a:cxn ang="0">
                <a:pos x="T6" y="T7"/>
              </a:cxn>
              <a:cxn ang="0">
                <a:pos x="T8" y="T9"/>
              </a:cxn>
              <a:cxn ang="0">
                <a:pos x="T10" y="T11"/>
              </a:cxn>
              <a:cxn ang="0">
                <a:pos x="T12" y="T13"/>
              </a:cxn>
            </a:cxnLst>
            <a:rect l="0" t="0" r="r" b="b"/>
            <a:pathLst>
              <a:path w="2126" h="2194">
                <a:moveTo>
                  <a:pt x="157" y="0"/>
                </a:moveTo>
                <a:lnTo>
                  <a:pt x="1969" y="0"/>
                </a:lnTo>
                <a:cubicBezTo>
                  <a:pt x="2056" y="0"/>
                  <a:pt x="2126" y="55"/>
                  <a:pt x="2126" y="122"/>
                </a:cubicBezTo>
                <a:lnTo>
                  <a:pt x="2126" y="2194"/>
                </a:lnTo>
                <a:lnTo>
                  <a:pt x="0" y="2194"/>
                </a:lnTo>
                <a:lnTo>
                  <a:pt x="0" y="122"/>
                </a:lnTo>
                <a:cubicBezTo>
                  <a:pt x="0" y="55"/>
                  <a:pt x="71" y="0"/>
                  <a:pt x="157"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36868" name="Freeform 7"/>
          <p:cNvSpPr>
            <a:spLocks noChangeArrowheads="1"/>
          </p:cNvSpPr>
          <p:nvPr/>
        </p:nvSpPr>
        <p:spPr bwMode="auto">
          <a:xfrm>
            <a:off x="7078663" y="2211393"/>
            <a:ext cx="1193800" cy="1785937"/>
          </a:xfrm>
          <a:custGeom>
            <a:avLst/>
            <a:gdLst>
              <a:gd name="T0" fmla="*/ 158 w 2127"/>
              <a:gd name="T1" fmla="*/ 0 h 3168"/>
              <a:gd name="T2" fmla="*/ 1969 w 2127"/>
              <a:gd name="T3" fmla="*/ 0 h 3168"/>
              <a:gd name="T4" fmla="*/ 2127 w 2127"/>
              <a:gd name="T5" fmla="*/ 122 h 3168"/>
              <a:gd name="T6" fmla="*/ 2127 w 2127"/>
              <a:gd name="T7" fmla="*/ 3168 h 3168"/>
              <a:gd name="T8" fmla="*/ 0 w 2127"/>
              <a:gd name="T9" fmla="*/ 3168 h 3168"/>
              <a:gd name="T10" fmla="*/ 0 w 2127"/>
              <a:gd name="T11" fmla="*/ 122 h 3168"/>
              <a:gd name="T12" fmla="*/ 158 w 2127"/>
              <a:gd name="T13" fmla="*/ 0 h 3168"/>
            </a:gdLst>
            <a:ahLst/>
            <a:cxnLst>
              <a:cxn ang="0">
                <a:pos x="T0" y="T1"/>
              </a:cxn>
              <a:cxn ang="0">
                <a:pos x="T2" y="T3"/>
              </a:cxn>
              <a:cxn ang="0">
                <a:pos x="T4" y="T5"/>
              </a:cxn>
              <a:cxn ang="0">
                <a:pos x="T6" y="T7"/>
              </a:cxn>
              <a:cxn ang="0">
                <a:pos x="T8" y="T9"/>
              </a:cxn>
              <a:cxn ang="0">
                <a:pos x="T10" y="T11"/>
              </a:cxn>
              <a:cxn ang="0">
                <a:pos x="T12" y="T13"/>
              </a:cxn>
            </a:cxnLst>
            <a:rect l="0" t="0" r="r" b="b"/>
            <a:pathLst>
              <a:path w="2127" h="3168">
                <a:moveTo>
                  <a:pt x="158" y="0"/>
                </a:moveTo>
                <a:lnTo>
                  <a:pt x="1969" y="0"/>
                </a:lnTo>
                <a:cubicBezTo>
                  <a:pt x="2056" y="0"/>
                  <a:pt x="2127" y="55"/>
                  <a:pt x="2127" y="122"/>
                </a:cubicBezTo>
                <a:lnTo>
                  <a:pt x="2127" y="3168"/>
                </a:lnTo>
                <a:lnTo>
                  <a:pt x="0" y="3168"/>
                </a:lnTo>
                <a:lnTo>
                  <a:pt x="0" y="122"/>
                </a:lnTo>
                <a:cubicBezTo>
                  <a:pt x="0" y="55"/>
                  <a:pt x="71" y="0"/>
                  <a:pt x="15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36869" name="Freeform 8"/>
          <p:cNvSpPr>
            <a:spLocks noChangeArrowheads="1"/>
          </p:cNvSpPr>
          <p:nvPr/>
        </p:nvSpPr>
        <p:spPr bwMode="auto">
          <a:xfrm>
            <a:off x="8272463" y="1662115"/>
            <a:ext cx="1193800" cy="2335212"/>
          </a:xfrm>
          <a:custGeom>
            <a:avLst/>
            <a:gdLst>
              <a:gd name="T0" fmla="*/ 157 w 2126"/>
              <a:gd name="T1" fmla="*/ 0 h 4142"/>
              <a:gd name="T2" fmla="*/ 1969 w 2126"/>
              <a:gd name="T3" fmla="*/ 0 h 4142"/>
              <a:gd name="T4" fmla="*/ 2126 w 2126"/>
              <a:gd name="T5" fmla="*/ 122 h 4142"/>
              <a:gd name="T6" fmla="*/ 2126 w 2126"/>
              <a:gd name="T7" fmla="*/ 4142 h 4142"/>
              <a:gd name="T8" fmla="*/ 0 w 2126"/>
              <a:gd name="T9" fmla="*/ 4142 h 4142"/>
              <a:gd name="T10" fmla="*/ 0 w 2126"/>
              <a:gd name="T11" fmla="*/ 122 h 4142"/>
              <a:gd name="T12" fmla="*/ 157 w 2126"/>
              <a:gd name="T13" fmla="*/ 0 h 4142"/>
            </a:gdLst>
            <a:ahLst/>
            <a:cxnLst>
              <a:cxn ang="0">
                <a:pos x="T0" y="T1"/>
              </a:cxn>
              <a:cxn ang="0">
                <a:pos x="T2" y="T3"/>
              </a:cxn>
              <a:cxn ang="0">
                <a:pos x="T4" y="T5"/>
              </a:cxn>
              <a:cxn ang="0">
                <a:pos x="T6" y="T7"/>
              </a:cxn>
              <a:cxn ang="0">
                <a:pos x="T8" y="T9"/>
              </a:cxn>
              <a:cxn ang="0">
                <a:pos x="T10" y="T11"/>
              </a:cxn>
              <a:cxn ang="0">
                <a:pos x="T12" y="T13"/>
              </a:cxn>
            </a:cxnLst>
            <a:rect l="0" t="0" r="r" b="b"/>
            <a:pathLst>
              <a:path w="2126" h="4142">
                <a:moveTo>
                  <a:pt x="157" y="0"/>
                </a:moveTo>
                <a:lnTo>
                  <a:pt x="1969" y="0"/>
                </a:lnTo>
                <a:cubicBezTo>
                  <a:pt x="2055" y="0"/>
                  <a:pt x="2126" y="55"/>
                  <a:pt x="2126" y="122"/>
                </a:cubicBezTo>
                <a:lnTo>
                  <a:pt x="2126" y="4142"/>
                </a:lnTo>
                <a:lnTo>
                  <a:pt x="0" y="4142"/>
                </a:lnTo>
                <a:lnTo>
                  <a:pt x="0" y="122"/>
                </a:lnTo>
                <a:cubicBezTo>
                  <a:pt x="0" y="55"/>
                  <a:pt x="70" y="0"/>
                  <a:pt x="157"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36870" name="Freeform 9"/>
          <p:cNvSpPr>
            <a:spLocks noChangeArrowheads="1"/>
          </p:cNvSpPr>
          <p:nvPr/>
        </p:nvSpPr>
        <p:spPr bwMode="auto">
          <a:xfrm>
            <a:off x="9466263" y="1112843"/>
            <a:ext cx="1193800" cy="2884487"/>
          </a:xfrm>
          <a:custGeom>
            <a:avLst/>
            <a:gdLst>
              <a:gd name="T0" fmla="*/ 157 w 2126"/>
              <a:gd name="T1" fmla="*/ 0 h 5116"/>
              <a:gd name="T2" fmla="*/ 1969 w 2126"/>
              <a:gd name="T3" fmla="*/ 0 h 5116"/>
              <a:gd name="T4" fmla="*/ 2126 w 2126"/>
              <a:gd name="T5" fmla="*/ 122 h 5116"/>
              <a:gd name="T6" fmla="*/ 2126 w 2126"/>
              <a:gd name="T7" fmla="*/ 5116 h 5116"/>
              <a:gd name="T8" fmla="*/ 0 w 2126"/>
              <a:gd name="T9" fmla="*/ 5116 h 5116"/>
              <a:gd name="T10" fmla="*/ 0 w 2126"/>
              <a:gd name="T11" fmla="*/ 122 h 5116"/>
              <a:gd name="T12" fmla="*/ 157 w 2126"/>
              <a:gd name="T13" fmla="*/ 0 h 5116"/>
            </a:gdLst>
            <a:ahLst/>
            <a:cxnLst>
              <a:cxn ang="0">
                <a:pos x="T0" y="T1"/>
              </a:cxn>
              <a:cxn ang="0">
                <a:pos x="T2" y="T3"/>
              </a:cxn>
              <a:cxn ang="0">
                <a:pos x="T4" y="T5"/>
              </a:cxn>
              <a:cxn ang="0">
                <a:pos x="T6" y="T7"/>
              </a:cxn>
              <a:cxn ang="0">
                <a:pos x="T8" y="T9"/>
              </a:cxn>
              <a:cxn ang="0">
                <a:pos x="T10" y="T11"/>
              </a:cxn>
              <a:cxn ang="0">
                <a:pos x="T12" y="T13"/>
              </a:cxn>
            </a:cxnLst>
            <a:rect l="0" t="0" r="r" b="b"/>
            <a:pathLst>
              <a:path w="2126" h="5116">
                <a:moveTo>
                  <a:pt x="157" y="0"/>
                </a:moveTo>
                <a:lnTo>
                  <a:pt x="1969" y="0"/>
                </a:lnTo>
                <a:cubicBezTo>
                  <a:pt x="2055" y="0"/>
                  <a:pt x="2126" y="55"/>
                  <a:pt x="2126" y="122"/>
                </a:cubicBezTo>
                <a:lnTo>
                  <a:pt x="2126" y="5116"/>
                </a:lnTo>
                <a:lnTo>
                  <a:pt x="0" y="5116"/>
                </a:lnTo>
                <a:lnTo>
                  <a:pt x="0" y="122"/>
                </a:lnTo>
                <a:cubicBezTo>
                  <a:pt x="0" y="55"/>
                  <a:pt x="71" y="0"/>
                  <a:pt x="157" y="0"/>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36871" name="Freeform 10"/>
          <p:cNvSpPr>
            <a:spLocks noEditPoints="1" noChangeArrowheads="1"/>
          </p:cNvSpPr>
          <p:nvPr/>
        </p:nvSpPr>
        <p:spPr bwMode="auto">
          <a:xfrm>
            <a:off x="6532565" y="898530"/>
            <a:ext cx="984251" cy="1382713"/>
          </a:xfrm>
          <a:custGeom>
            <a:avLst/>
            <a:gdLst>
              <a:gd name="T0" fmla="*/ 928 w 1753"/>
              <a:gd name="T1" fmla="*/ 698 h 2452"/>
              <a:gd name="T2" fmla="*/ 1129 w 1753"/>
              <a:gd name="T3" fmla="*/ 265 h 2452"/>
              <a:gd name="T4" fmla="*/ 696 w 1753"/>
              <a:gd name="T5" fmla="*/ 64 h 2452"/>
              <a:gd name="T6" fmla="*/ 495 w 1753"/>
              <a:gd name="T7" fmla="*/ 497 h 2452"/>
              <a:gd name="T8" fmla="*/ 928 w 1753"/>
              <a:gd name="T9" fmla="*/ 698 h 2452"/>
              <a:gd name="T10" fmla="*/ 1680 w 1753"/>
              <a:gd name="T11" fmla="*/ 1096 h 2452"/>
              <a:gd name="T12" fmla="*/ 1735 w 1753"/>
              <a:gd name="T13" fmla="*/ 976 h 2452"/>
              <a:gd name="T14" fmla="*/ 1614 w 1753"/>
              <a:gd name="T15" fmla="*/ 921 h 2452"/>
              <a:gd name="T16" fmla="*/ 1233 w 1753"/>
              <a:gd name="T17" fmla="*/ 1064 h 2452"/>
              <a:gd name="T18" fmla="*/ 912 w 1753"/>
              <a:gd name="T19" fmla="*/ 815 h 2452"/>
              <a:gd name="T20" fmla="*/ 881 w 1753"/>
              <a:gd name="T21" fmla="*/ 799 h 2452"/>
              <a:gd name="T22" fmla="*/ 864 w 1753"/>
              <a:gd name="T23" fmla="*/ 795 h 2452"/>
              <a:gd name="T24" fmla="*/ 651 w 1753"/>
              <a:gd name="T25" fmla="*/ 764 h 2452"/>
              <a:gd name="T26" fmla="*/ 651 w 1753"/>
              <a:gd name="T27" fmla="*/ 764 h 2452"/>
              <a:gd name="T28" fmla="*/ 592 w 1753"/>
              <a:gd name="T29" fmla="*/ 765 h 2452"/>
              <a:gd name="T30" fmla="*/ 160 w 1753"/>
              <a:gd name="T31" fmla="*/ 923 h 2452"/>
              <a:gd name="T32" fmla="*/ 99 w 1753"/>
              <a:gd name="T33" fmla="*/ 1007 h 2452"/>
              <a:gd name="T34" fmla="*/ 10 w 1753"/>
              <a:gd name="T35" fmla="*/ 1442 h 2452"/>
              <a:gd name="T36" fmla="*/ 83 w 1753"/>
              <a:gd name="T37" fmla="*/ 1553 h 2452"/>
              <a:gd name="T38" fmla="*/ 194 w 1753"/>
              <a:gd name="T39" fmla="*/ 1480 h 2452"/>
              <a:gd name="T40" fmla="*/ 275 w 1753"/>
              <a:gd name="T41" fmla="*/ 1080 h 2452"/>
              <a:gd name="T42" fmla="*/ 495 w 1753"/>
              <a:gd name="T43" fmla="*/ 1000 h 2452"/>
              <a:gd name="T44" fmla="*/ 425 w 1753"/>
              <a:gd name="T45" fmla="*/ 1480 h 2452"/>
              <a:gd name="T46" fmla="*/ 423 w 1753"/>
              <a:gd name="T47" fmla="*/ 1511 h 2452"/>
              <a:gd name="T48" fmla="*/ 429 w 1753"/>
              <a:gd name="T49" fmla="*/ 1562 h 2452"/>
              <a:gd name="T50" fmla="*/ 574 w 1753"/>
              <a:gd name="T51" fmla="*/ 1958 h 2452"/>
              <a:gd name="T52" fmla="*/ 248 w 1753"/>
              <a:gd name="T53" fmla="*/ 2236 h 2452"/>
              <a:gd name="T54" fmla="*/ 235 w 1753"/>
              <a:gd name="T55" fmla="*/ 2398 h 2452"/>
              <a:gd name="T56" fmla="*/ 396 w 1753"/>
              <a:gd name="T57" fmla="*/ 2411 h 2452"/>
              <a:gd name="T58" fmla="*/ 776 w 1753"/>
              <a:gd name="T59" fmla="*/ 2087 h 2452"/>
              <a:gd name="T60" fmla="*/ 794 w 1753"/>
              <a:gd name="T61" fmla="*/ 2069 h 2452"/>
              <a:gd name="T62" fmla="*/ 816 w 1753"/>
              <a:gd name="T63" fmla="*/ 1953 h 2452"/>
              <a:gd name="T64" fmla="*/ 714 w 1753"/>
              <a:gd name="T65" fmla="*/ 1674 h 2452"/>
              <a:gd name="T66" fmla="*/ 997 w 1753"/>
              <a:gd name="T67" fmla="*/ 1672 h 2452"/>
              <a:gd name="T68" fmla="*/ 1104 w 1753"/>
              <a:gd name="T69" fmla="*/ 1950 h 2452"/>
              <a:gd name="T70" fmla="*/ 1252 w 1753"/>
              <a:gd name="T71" fmla="*/ 2017 h 2452"/>
              <a:gd name="T72" fmla="*/ 1318 w 1753"/>
              <a:gd name="T73" fmla="*/ 1869 h 2452"/>
              <a:gd name="T74" fmla="*/ 1186 w 1753"/>
              <a:gd name="T75" fmla="*/ 1524 h 2452"/>
              <a:gd name="T76" fmla="*/ 1174 w 1753"/>
              <a:gd name="T77" fmla="*/ 1502 h 2452"/>
              <a:gd name="T78" fmla="*/ 1073 w 1753"/>
              <a:gd name="T79" fmla="*/ 1442 h 2452"/>
              <a:gd name="T80" fmla="*/ 890 w 1753"/>
              <a:gd name="T81" fmla="*/ 1443 h 2452"/>
              <a:gd name="T82" fmla="*/ 944 w 1753"/>
              <a:gd name="T83" fmla="*/ 1076 h 2452"/>
              <a:gd name="T84" fmla="*/ 1161 w 1753"/>
              <a:gd name="T85" fmla="*/ 1245 h 2452"/>
              <a:gd name="T86" fmla="*/ 1265 w 1753"/>
              <a:gd name="T87" fmla="*/ 1252 h 2452"/>
              <a:gd name="T88" fmla="*/ 1680 w 1753"/>
              <a:gd name="T89" fmla="*/ 1096 h 2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53" h="2452">
                <a:moveTo>
                  <a:pt x="928" y="698"/>
                </a:moveTo>
                <a:cubicBezTo>
                  <a:pt x="1103" y="634"/>
                  <a:pt x="1193" y="440"/>
                  <a:pt x="1129" y="265"/>
                </a:cubicBezTo>
                <a:cubicBezTo>
                  <a:pt x="1065" y="90"/>
                  <a:pt x="871" y="0"/>
                  <a:pt x="696" y="64"/>
                </a:cubicBezTo>
                <a:cubicBezTo>
                  <a:pt x="521" y="128"/>
                  <a:pt x="431" y="322"/>
                  <a:pt x="495" y="497"/>
                </a:cubicBezTo>
                <a:cubicBezTo>
                  <a:pt x="559" y="672"/>
                  <a:pt x="753" y="762"/>
                  <a:pt x="928" y="698"/>
                </a:cubicBezTo>
                <a:close/>
                <a:moveTo>
                  <a:pt x="1680" y="1096"/>
                </a:moveTo>
                <a:cubicBezTo>
                  <a:pt x="1729" y="1078"/>
                  <a:pt x="1753" y="1024"/>
                  <a:pt x="1735" y="976"/>
                </a:cubicBezTo>
                <a:cubicBezTo>
                  <a:pt x="1717" y="927"/>
                  <a:pt x="1663" y="903"/>
                  <a:pt x="1614" y="921"/>
                </a:cubicBezTo>
                <a:lnTo>
                  <a:pt x="1233" y="1064"/>
                </a:lnTo>
                <a:lnTo>
                  <a:pt x="912" y="815"/>
                </a:lnTo>
                <a:cubicBezTo>
                  <a:pt x="903" y="808"/>
                  <a:pt x="892" y="803"/>
                  <a:pt x="881" y="799"/>
                </a:cubicBezTo>
                <a:cubicBezTo>
                  <a:pt x="876" y="797"/>
                  <a:pt x="870" y="796"/>
                  <a:pt x="864" y="795"/>
                </a:cubicBezTo>
                <a:lnTo>
                  <a:pt x="651" y="764"/>
                </a:lnTo>
                <a:cubicBezTo>
                  <a:pt x="651" y="763"/>
                  <a:pt x="651" y="763"/>
                  <a:pt x="651" y="764"/>
                </a:cubicBezTo>
                <a:cubicBezTo>
                  <a:pt x="632" y="758"/>
                  <a:pt x="611" y="758"/>
                  <a:pt x="592" y="765"/>
                </a:cubicBezTo>
                <a:lnTo>
                  <a:pt x="160" y="923"/>
                </a:lnTo>
                <a:cubicBezTo>
                  <a:pt x="124" y="936"/>
                  <a:pt x="100" y="970"/>
                  <a:pt x="99" y="1007"/>
                </a:cubicBezTo>
                <a:lnTo>
                  <a:pt x="10" y="1442"/>
                </a:lnTo>
                <a:cubicBezTo>
                  <a:pt x="0" y="1493"/>
                  <a:pt x="33" y="1542"/>
                  <a:pt x="83" y="1553"/>
                </a:cubicBezTo>
                <a:cubicBezTo>
                  <a:pt x="134" y="1563"/>
                  <a:pt x="183" y="1531"/>
                  <a:pt x="194" y="1480"/>
                </a:cubicBezTo>
                <a:lnTo>
                  <a:pt x="275" y="1080"/>
                </a:lnTo>
                <a:lnTo>
                  <a:pt x="495" y="1000"/>
                </a:lnTo>
                <a:lnTo>
                  <a:pt x="425" y="1480"/>
                </a:lnTo>
                <a:cubicBezTo>
                  <a:pt x="423" y="1490"/>
                  <a:pt x="423" y="1501"/>
                  <a:pt x="423" y="1511"/>
                </a:cubicBezTo>
                <a:cubicBezTo>
                  <a:pt x="421" y="1528"/>
                  <a:pt x="423" y="1545"/>
                  <a:pt x="429" y="1562"/>
                </a:cubicBezTo>
                <a:lnTo>
                  <a:pt x="574" y="1958"/>
                </a:lnTo>
                <a:lnTo>
                  <a:pt x="248" y="2236"/>
                </a:lnTo>
                <a:cubicBezTo>
                  <a:pt x="200" y="2277"/>
                  <a:pt x="194" y="2349"/>
                  <a:pt x="235" y="2398"/>
                </a:cubicBezTo>
                <a:cubicBezTo>
                  <a:pt x="276" y="2446"/>
                  <a:pt x="348" y="2452"/>
                  <a:pt x="396" y="2411"/>
                </a:cubicBezTo>
                <a:lnTo>
                  <a:pt x="776" y="2087"/>
                </a:lnTo>
                <a:cubicBezTo>
                  <a:pt x="783" y="2082"/>
                  <a:pt x="789" y="2075"/>
                  <a:pt x="794" y="2069"/>
                </a:cubicBezTo>
                <a:cubicBezTo>
                  <a:pt x="821" y="2038"/>
                  <a:pt x="831" y="1994"/>
                  <a:pt x="816" y="1953"/>
                </a:cubicBezTo>
                <a:lnTo>
                  <a:pt x="714" y="1674"/>
                </a:lnTo>
                <a:lnTo>
                  <a:pt x="997" y="1672"/>
                </a:lnTo>
                <a:lnTo>
                  <a:pt x="1104" y="1950"/>
                </a:lnTo>
                <a:cubicBezTo>
                  <a:pt x="1126" y="2010"/>
                  <a:pt x="1193" y="2039"/>
                  <a:pt x="1252" y="2017"/>
                </a:cubicBezTo>
                <a:cubicBezTo>
                  <a:pt x="1311" y="1994"/>
                  <a:pt x="1340" y="1928"/>
                  <a:pt x="1318" y="1869"/>
                </a:cubicBezTo>
                <a:lnTo>
                  <a:pt x="1186" y="1524"/>
                </a:lnTo>
                <a:cubicBezTo>
                  <a:pt x="1183" y="1516"/>
                  <a:pt x="1179" y="1509"/>
                  <a:pt x="1174" y="1502"/>
                </a:cubicBezTo>
                <a:cubicBezTo>
                  <a:pt x="1155" y="1466"/>
                  <a:pt x="1116" y="1441"/>
                  <a:pt x="1073" y="1442"/>
                </a:cubicBezTo>
                <a:lnTo>
                  <a:pt x="890" y="1443"/>
                </a:lnTo>
                <a:lnTo>
                  <a:pt x="944" y="1076"/>
                </a:lnTo>
                <a:lnTo>
                  <a:pt x="1161" y="1245"/>
                </a:lnTo>
                <a:cubicBezTo>
                  <a:pt x="1192" y="1269"/>
                  <a:pt x="1233" y="1271"/>
                  <a:pt x="1265" y="1252"/>
                </a:cubicBezTo>
                <a:lnTo>
                  <a:pt x="1680" y="10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grpSp>
        <p:nvGrpSpPr>
          <p:cNvPr id="36872" name="组合 31"/>
          <p:cNvGrpSpPr>
            <a:grpSpLocks/>
          </p:cNvGrpSpPr>
          <p:nvPr/>
        </p:nvGrpSpPr>
        <p:grpSpPr bwMode="auto">
          <a:xfrm>
            <a:off x="9913941" y="1300165"/>
            <a:ext cx="382587" cy="382587"/>
            <a:chOff x="0" y="0"/>
            <a:chExt cx="382588" cy="382588"/>
          </a:xfrm>
        </p:grpSpPr>
        <p:sp>
          <p:nvSpPr>
            <p:cNvPr id="36873" name="Oval 11"/>
            <p:cNvSpPr>
              <a:spLocks noChangeArrowheads="1"/>
            </p:cNvSpPr>
            <p:nvPr/>
          </p:nvSpPr>
          <p:spPr bwMode="auto">
            <a:xfrm>
              <a:off x="0" y="0"/>
              <a:ext cx="382588"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294A5A"/>
                </a:solidFill>
              </a:endParaRPr>
            </a:p>
          </p:txBody>
        </p:sp>
        <p:sp>
          <p:nvSpPr>
            <p:cNvPr id="36874" name="Freeform 12"/>
            <p:cNvSpPr>
              <a:spLocks noEditPoints="1" noChangeArrowheads="1"/>
            </p:cNvSpPr>
            <p:nvPr/>
          </p:nvSpPr>
          <p:spPr bwMode="auto">
            <a:xfrm>
              <a:off x="92075" y="119062"/>
              <a:ext cx="211138" cy="163513"/>
            </a:xfrm>
            <a:custGeom>
              <a:avLst/>
              <a:gdLst>
                <a:gd name="T0" fmla="*/ 244 w 377"/>
                <a:gd name="T1" fmla="*/ 56 h 291"/>
                <a:gd name="T2" fmla="*/ 58 w 377"/>
                <a:gd name="T3" fmla="*/ 67 h 291"/>
                <a:gd name="T4" fmla="*/ 58 w 377"/>
                <a:gd name="T5" fmla="*/ 99 h 291"/>
                <a:gd name="T6" fmla="*/ 244 w 377"/>
                <a:gd name="T7" fmla="*/ 110 h 291"/>
                <a:gd name="T8" fmla="*/ 58 w 377"/>
                <a:gd name="T9" fmla="*/ 99 h 291"/>
                <a:gd name="T10" fmla="*/ 215 w 377"/>
                <a:gd name="T11" fmla="*/ 140 h 291"/>
                <a:gd name="T12" fmla="*/ 58 w 377"/>
                <a:gd name="T13" fmla="*/ 151 h 291"/>
                <a:gd name="T14" fmla="*/ 298 w 377"/>
                <a:gd name="T15" fmla="*/ 192 h 291"/>
                <a:gd name="T16" fmla="*/ 298 w 377"/>
                <a:gd name="T17" fmla="*/ 226 h 291"/>
                <a:gd name="T18" fmla="*/ 264 w 377"/>
                <a:gd name="T19" fmla="*/ 226 h 291"/>
                <a:gd name="T20" fmla="*/ 264 w 377"/>
                <a:gd name="T21" fmla="*/ 192 h 291"/>
                <a:gd name="T22" fmla="*/ 298 w 377"/>
                <a:gd name="T23" fmla="*/ 192 h 291"/>
                <a:gd name="T24" fmla="*/ 305 w 377"/>
                <a:gd name="T25" fmla="*/ 68 h 291"/>
                <a:gd name="T26" fmla="*/ 340 w 377"/>
                <a:gd name="T27" fmla="*/ 67 h 291"/>
                <a:gd name="T28" fmla="*/ 308 w 377"/>
                <a:gd name="T29" fmla="*/ 0 h 291"/>
                <a:gd name="T30" fmla="*/ 318 w 377"/>
                <a:gd name="T31" fmla="*/ 5 h 291"/>
                <a:gd name="T32" fmla="*/ 377 w 377"/>
                <a:gd name="T33" fmla="*/ 61 h 291"/>
                <a:gd name="T34" fmla="*/ 377 w 377"/>
                <a:gd name="T35" fmla="*/ 240 h 291"/>
                <a:gd name="T36" fmla="*/ 362 w 377"/>
                <a:gd name="T37" fmla="*/ 254 h 291"/>
                <a:gd name="T38" fmla="*/ 324 w 377"/>
                <a:gd name="T39" fmla="*/ 280 h 291"/>
                <a:gd name="T40" fmla="*/ 297 w 377"/>
                <a:gd name="T41" fmla="*/ 291 h 291"/>
                <a:gd name="T42" fmla="*/ 281 w 377"/>
                <a:gd name="T43" fmla="*/ 255 h 291"/>
                <a:gd name="T44" fmla="*/ 265 w 377"/>
                <a:gd name="T45" fmla="*/ 291 h 291"/>
                <a:gd name="T46" fmla="*/ 238 w 377"/>
                <a:gd name="T47" fmla="*/ 280 h 291"/>
                <a:gd name="T48" fmla="*/ 149 w 377"/>
                <a:gd name="T49" fmla="*/ 254 h 291"/>
                <a:gd name="T50" fmla="*/ 0 w 377"/>
                <a:gd name="T51" fmla="*/ 0 h 291"/>
                <a:gd name="T52" fmla="*/ 149 w 377"/>
                <a:gd name="T53" fmla="*/ 225 h 291"/>
                <a:gd name="T54" fmla="*/ 235 w 377"/>
                <a:gd name="T55" fmla="*/ 209 h 291"/>
                <a:gd name="T56" fmla="*/ 281 w 377"/>
                <a:gd name="T57" fmla="*/ 163 h 291"/>
                <a:gd name="T58" fmla="*/ 327 w 377"/>
                <a:gd name="T59" fmla="*/ 209 h 291"/>
                <a:gd name="T60" fmla="*/ 348 w 377"/>
                <a:gd name="T61" fmla="*/ 225 h 291"/>
                <a:gd name="T62" fmla="*/ 297 w 377"/>
                <a:gd name="T63" fmla="*/ 83 h 291"/>
                <a:gd name="T64" fmla="*/ 289 w 377"/>
                <a:gd name="T65" fmla="*/ 75 h 291"/>
                <a:gd name="T66" fmla="*/ 29 w 377"/>
                <a:gd name="T67" fmla="*/ 3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7" h="291">
                  <a:moveTo>
                    <a:pt x="58" y="56"/>
                  </a:moveTo>
                  <a:lnTo>
                    <a:pt x="244" y="56"/>
                  </a:lnTo>
                  <a:lnTo>
                    <a:pt x="244" y="67"/>
                  </a:lnTo>
                  <a:lnTo>
                    <a:pt x="58" y="67"/>
                  </a:lnTo>
                  <a:lnTo>
                    <a:pt x="58" y="56"/>
                  </a:lnTo>
                  <a:close/>
                  <a:moveTo>
                    <a:pt x="58" y="99"/>
                  </a:moveTo>
                  <a:lnTo>
                    <a:pt x="244" y="99"/>
                  </a:lnTo>
                  <a:lnTo>
                    <a:pt x="244" y="110"/>
                  </a:lnTo>
                  <a:lnTo>
                    <a:pt x="58" y="110"/>
                  </a:lnTo>
                  <a:lnTo>
                    <a:pt x="58" y="99"/>
                  </a:lnTo>
                  <a:close/>
                  <a:moveTo>
                    <a:pt x="58" y="140"/>
                  </a:moveTo>
                  <a:lnTo>
                    <a:pt x="215" y="140"/>
                  </a:lnTo>
                  <a:lnTo>
                    <a:pt x="215" y="151"/>
                  </a:lnTo>
                  <a:lnTo>
                    <a:pt x="58" y="151"/>
                  </a:lnTo>
                  <a:lnTo>
                    <a:pt x="58" y="140"/>
                  </a:lnTo>
                  <a:close/>
                  <a:moveTo>
                    <a:pt x="298" y="192"/>
                  </a:moveTo>
                  <a:cubicBezTo>
                    <a:pt x="302" y="197"/>
                    <a:pt x="305" y="203"/>
                    <a:pt x="305" y="209"/>
                  </a:cubicBezTo>
                  <a:cubicBezTo>
                    <a:pt x="305" y="216"/>
                    <a:pt x="302" y="222"/>
                    <a:pt x="298" y="226"/>
                  </a:cubicBezTo>
                  <a:cubicBezTo>
                    <a:pt x="294" y="231"/>
                    <a:pt x="288" y="233"/>
                    <a:pt x="281" y="233"/>
                  </a:cubicBezTo>
                  <a:cubicBezTo>
                    <a:pt x="274" y="233"/>
                    <a:pt x="268" y="231"/>
                    <a:pt x="264" y="226"/>
                  </a:cubicBezTo>
                  <a:cubicBezTo>
                    <a:pt x="260" y="222"/>
                    <a:pt x="257" y="216"/>
                    <a:pt x="257" y="209"/>
                  </a:cubicBezTo>
                  <a:cubicBezTo>
                    <a:pt x="257" y="203"/>
                    <a:pt x="260" y="197"/>
                    <a:pt x="264" y="192"/>
                  </a:cubicBezTo>
                  <a:cubicBezTo>
                    <a:pt x="268" y="188"/>
                    <a:pt x="274" y="185"/>
                    <a:pt x="281" y="185"/>
                  </a:cubicBezTo>
                  <a:cubicBezTo>
                    <a:pt x="288" y="185"/>
                    <a:pt x="294" y="188"/>
                    <a:pt x="298" y="192"/>
                  </a:cubicBezTo>
                  <a:close/>
                  <a:moveTo>
                    <a:pt x="340" y="67"/>
                  </a:moveTo>
                  <a:lnTo>
                    <a:pt x="305" y="68"/>
                  </a:lnTo>
                  <a:lnTo>
                    <a:pt x="308" y="35"/>
                  </a:lnTo>
                  <a:lnTo>
                    <a:pt x="340" y="67"/>
                  </a:lnTo>
                  <a:close/>
                  <a:moveTo>
                    <a:pt x="0" y="0"/>
                  </a:moveTo>
                  <a:lnTo>
                    <a:pt x="308" y="0"/>
                  </a:lnTo>
                  <a:lnTo>
                    <a:pt x="314" y="0"/>
                  </a:lnTo>
                  <a:lnTo>
                    <a:pt x="318" y="5"/>
                  </a:lnTo>
                  <a:lnTo>
                    <a:pt x="372" y="57"/>
                  </a:lnTo>
                  <a:lnTo>
                    <a:pt x="377" y="61"/>
                  </a:lnTo>
                  <a:lnTo>
                    <a:pt x="377" y="67"/>
                  </a:lnTo>
                  <a:lnTo>
                    <a:pt x="377" y="240"/>
                  </a:lnTo>
                  <a:lnTo>
                    <a:pt x="377" y="254"/>
                  </a:lnTo>
                  <a:lnTo>
                    <a:pt x="362" y="254"/>
                  </a:lnTo>
                  <a:lnTo>
                    <a:pt x="314" y="254"/>
                  </a:lnTo>
                  <a:lnTo>
                    <a:pt x="324" y="280"/>
                  </a:lnTo>
                  <a:lnTo>
                    <a:pt x="306" y="280"/>
                  </a:lnTo>
                  <a:lnTo>
                    <a:pt x="297" y="291"/>
                  </a:lnTo>
                  <a:lnTo>
                    <a:pt x="281" y="255"/>
                  </a:lnTo>
                  <a:lnTo>
                    <a:pt x="265" y="291"/>
                  </a:lnTo>
                  <a:lnTo>
                    <a:pt x="256" y="280"/>
                  </a:lnTo>
                  <a:lnTo>
                    <a:pt x="238" y="280"/>
                  </a:lnTo>
                  <a:lnTo>
                    <a:pt x="248" y="254"/>
                  </a:lnTo>
                  <a:lnTo>
                    <a:pt x="149" y="254"/>
                  </a:lnTo>
                  <a:lnTo>
                    <a:pt x="0" y="254"/>
                  </a:lnTo>
                  <a:lnTo>
                    <a:pt x="0" y="0"/>
                  </a:lnTo>
                  <a:close/>
                  <a:moveTo>
                    <a:pt x="29" y="225"/>
                  </a:moveTo>
                  <a:lnTo>
                    <a:pt x="149" y="225"/>
                  </a:lnTo>
                  <a:lnTo>
                    <a:pt x="238" y="225"/>
                  </a:lnTo>
                  <a:cubicBezTo>
                    <a:pt x="236" y="220"/>
                    <a:pt x="235" y="215"/>
                    <a:pt x="235" y="209"/>
                  </a:cubicBezTo>
                  <a:cubicBezTo>
                    <a:pt x="235" y="197"/>
                    <a:pt x="240" y="185"/>
                    <a:pt x="249" y="177"/>
                  </a:cubicBezTo>
                  <a:cubicBezTo>
                    <a:pt x="257" y="168"/>
                    <a:pt x="268" y="163"/>
                    <a:pt x="281" y="163"/>
                  </a:cubicBezTo>
                  <a:cubicBezTo>
                    <a:pt x="294" y="163"/>
                    <a:pt x="305" y="168"/>
                    <a:pt x="314" y="177"/>
                  </a:cubicBezTo>
                  <a:cubicBezTo>
                    <a:pt x="322" y="185"/>
                    <a:pt x="327" y="197"/>
                    <a:pt x="327" y="209"/>
                  </a:cubicBezTo>
                  <a:cubicBezTo>
                    <a:pt x="327" y="215"/>
                    <a:pt x="326" y="220"/>
                    <a:pt x="324" y="225"/>
                  </a:cubicBezTo>
                  <a:lnTo>
                    <a:pt x="348" y="225"/>
                  </a:lnTo>
                  <a:lnTo>
                    <a:pt x="348" y="81"/>
                  </a:lnTo>
                  <a:lnTo>
                    <a:pt x="297" y="83"/>
                  </a:lnTo>
                  <a:lnTo>
                    <a:pt x="289" y="83"/>
                  </a:lnTo>
                  <a:lnTo>
                    <a:pt x="289" y="75"/>
                  </a:lnTo>
                  <a:lnTo>
                    <a:pt x="293" y="30"/>
                  </a:lnTo>
                  <a:lnTo>
                    <a:pt x="29" y="30"/>
                  </a:lnTo>
                  <a:lnTo>
                    <a:pt x="29" y="225"/>
                  </a:lnTo>
                  <a:close/>
                </a:path>
              </a:pathLst>
            </a:custGeom>
            <a:solidFill>
              <a:srgbClr val="E8550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6875" name="组合 32"/>
          <p:cNvGrpSpPr>
            <a:grpSpLocks/>
          </p:cNvGrpSpPr>
          <p:nvPr/>
        </p:nvGrpSpPr>
        <p:grpSpPr bwMode="auto">
          <a:xfrm>
            <a:off x="8696327" y="1833565"/>
            <a:ext cx="382588" cy="382587"/>
            <a:chOff x="0" y="0"/>
            <a:chExt cx="382588" cy="382588"/>
          </a:xfrm>
        </p:grpSpPr>
        <p:sp>
          <p:nvSpPr>
            <p:cNvPr id="36876" name="Oval 13"/>
            <p:cNvSpPr>
              <a:spLocks noChangeArrowheads="1"/>
            </p:cNvSpPr>
            <p:nvPr/>
          </p:nvSpPr>
          <p:spPr bwMode="auto">
            <a:xfrm>
              <a:off x="0" y="0"/>
              <a:ext cx="382588"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294A5A"/>
                </a:solidFill>
              </a:endParaRPr>
            </a:p>
          </p:txBody>
        </p:sp>
        <p:sp>
          <p:nvSpPr>
            <p:cNvPr id="36877" name="Freeform 14"/>
            <p:cNvSpPr>
              <a:spLocks noEditPoints="1" noChangeArrowheads="1"/>
            </p:cNvSpPr>
            <p:nvPr/>
          </p:nvSpPr>
          <p:spPr bwMode="auto">
            <a:xfrm>
              <a:off x="58738" y="69850"/>
              <a:ext cx="269875" cy="231775"/>
            </a:xfrm>
            <a:custGeom>
              <a:avLst/>
              <a:gdLst>
                <a:gd name="T0" fmla="*/ 298 w 480"/>
                <a:gd name="T1" fmla="*/ 86 h 410"/>
                <a:gd name="T2" fmla="*/ 287 w 480"/>
                <a:gd name="T3" fmla="*/ 112 h 410"/>
                <a:gd name="T4" fmla="*/ 272 w 480"/>
                <a:gd name="T5" fmla="*/ 124 h 410"/>
                <a:gd name="T6" fmla="*/ 261 w 480"/>
                <a:gd name="T7" fmla="*/ 128 h 410"/>
                <a:gd name="T8" fmla="*/ 247 w 480"/>
                <a:gd name="T9" fmla="*/ 129 h 410"/>
                <a:gd name="T10" fmla="*/ 226 w 480"/>
                <a:gd name="T11" fmla="*/ 122 h 410"/>
                <a:gd name="T12" fmla="*/ 213 w 480"/>
                <a:gd name="T13" fmla="*/ 110 h 410"/>
                <a:gd name="T14" fmla="*/ 204 w 480"/>
                <a:gd name="T15" fmla="*/ 92 h 410"/>
                <a:gd name="T16" fmla="*/ 203 w 480"/>
                <a:gd name="T17" fmla="*/ 78 h 410"/>
                <a:gd name="T18" fmla="*/ 209 w 480"/>
                <a:gd name="T19" fmla="*/ 58 h 410"/>
                <a:gd name="T20" fmla="*/ 221 w 480"/>
                <a:gd name="T21" fmla="*/ 45 h 410"/>
                <a:gd name="T22" fmla="*/ 239 w 480"/>
                <a:gd name="T23" fmla="*/ 36 h 410"/>
                <a:gd name="T24" fmla="*/ 252 w 480"/>
                <a:gd name="T25" fmla="*/ 34 h 410"/>
                <a:gd name="T26" fmla="*/ 269 w 480"/>
                <a:gd name="T27" fmla="*/ 38 h 410"/>
                <a:gd name="T28" fmla="*/ 286 w 480"/>
                <a:gd name="T29" fmla="*/ 50 h 410"/>
                <a:gd name="T30" fmla="*/ 296 w 480"/>
                <a:gd name="T31" fmla="*/ 67 h 410"/>
                <a:gd name="T32" fmla="*/ 312 w 480"/>
                <a:gd name="T33" fmla="*/ 57 h 410"/>
                <a:gd name="T34" fmla="*/ 193 w 480"/>
                <a:gd name="T35" fmla="*/ 23 h 410"/>
                <a:gd name="T36" fmla="*/ 225 w 480"/>
                <a:gd name="T37" fmla="*/ 142 h 410"/>
                <a:gd name="T38" fmla="*/ 333 w 480"/>
                <a:gd name="T39" fmla="*/ 82 h 410"/>
                <a:gd name="T40" fmla="*/ 225 w 480"/>
                <a:gd name="T41" fmla="*/ 292 h 410"/>
                <a:gd name="T42" fmla="*/ 195 w 480"/>
                <a:gd name="T43" fmla="*/ 332 h 410"/>
                <a:gd name="T44" fmla="*/ 163 w 480"/>
                <a:gd name="T45" fmla="*/ 347 h 410"/>
                <a:gd name="T46" fmla="*/ 142 w 480"/>
                <a:gd name="T47" fmla="*/ 348 h 410"/>
                <a:gd name="T48" fmla="*/ 118 w 480"/>
                <a:gd name="T49" fmla="*/ 344 h 410"/>
                <a:gd name="T50" fmla="*/ 85 w 480"/>
                <a:gd name="T51" fmla="*/ 323 h 410"/>
                <a:gd name="T52" fmla="*/ 68 w 480"/>
                <a:gd name="T53" fmla="*/ 297 h 410"/>
                <a:gd name="T54" fmla="*/ 61 w 480"/>
                <a:gd name="T55" fmla="*/ 261 h 410"/>
                <a:gd name="T56" fmla="*/ 65 w 480"/>
                <a:gd name="T57" fmla="*/ 237 h 410"/>
                <a:gd name="T58" fmla="*/ 84 w 480"/>
                <a:gd name="T59" fmla="*/ 206 h 410"/>
                <a:gd name="T60" fmla="*/ 110 w 480"/>
                <a:gd name="T61" fmla="*/ 187 h 410"/>
                <a:gd name="T62" fmla="*/ 145 w 480"/>
                <a:gd name="T63" fmla="*/ 179 h 410"/>
                <a:gd name="T64" fmla="*/ 169 w 480"/>
                <a:gd name="T65" fmla="*/ 183 h 410"/>
                <a:gd name="T66" fmla="*/ 197 w 480"/>
                <a:gd name="T67" fmla="*/ 197 h 410"/>
                <a:gd name="T68" fmla="*/ 221 w 480"/>
                <a:gd name="T69" fmla="*/ 225 h 410"/>
                <a:gd name="T70" fmla="*/ 230 w 480"/>
                <a:gd name="T71" fmla="*/ 258 h 410"/>
                <a:gd name="T72" fmla="*/ 262 w 480"/>
                <a:gd name="T73" fmla="*/ 249 h 410"/>
                <a:gd name="T74" fmla="*/ 72 w 480"/>
                <a:gd name="T75" fmla="*/ 138 h 410"/>
                <a:gd name="T76" fmla="*/ 73 w 480"/>
                <a:gd name="T77" fmla="*/ 357 h 410"/>
                <a:gd name="T78" fmla="*/ 287 w 480"/>
                <a:gd name="T79" fmla="*/ 301 h 410"/>
                <a:gd name="T80" fmla="*/ 434 w 480"/>
                <a:gd name="T81" fmla="*/ 246 h 410"/>
                <a:gd name="T82" fmla="*/ 413 w 480"/>
                <a:gd name="T83" fmla="*/ 273 h 410"/>
                <a:gd name="T84" fmla="*/ 390 w 480"/>
                <a:gd name="T85" fmla="*/ 284 h 410"/>
                <a:gd name="T86" fmla="*/ 375 w 480"/>
                <a:gd name="T87" fmla="*/ 285 h 410"/>
                <a:gd name="T88" fmla="*/ 359 w 480"/>
                <a:gd name="T89" fmla="*/ 282 h 410"/>
                <a:gd name="T90" fmla="*/ 335 w 480"/>
                <a:gd name="T91" fmla="*/ 267 h 410"/>
                <a:gd name="T92" fmla="*/ 323 w 480"/>
                <a:gd name="T93" fmla="*/ 249 h 410"/>
                <a:gd name="T94" fmla="*/ 318 w 480"/>
                <a:gd name="T95" fmla="*/ 223 h 410"/>
                <a:gd name="T96" fmla="*/ 322 w 480"/>
                <a:gd name="T97" fmla="*/ 206 h 410"/>
                <a:gd name="T98" fmla="*/ 335 w 480"/>
                <a:gd name="T99" fmla="*/ 185 h 410"/>
                <a:gd name="T100" fmla="*/ 353 w 480"/>
                <a:gd name="T101" fmla="*/ 172 h 410"/>
                <a:gd name="T102" fmla="*/ 377 w 480"/>
                <a:gd name="T103" fmla="*/ 166 h 410"/>
                <a:gd name="T104" fmla="*/ 394 w 480"/>
                <a:gd name="T105" fmla="*/ 168 h 410"/>
                <a:gd name="T106" fmla="*/ 414 w 480"/>
                <a:gd name="T107" fmla="*/ 178 h 410"/>
                <a:gd name="T108" fmla="*/ 431 w 480"/>
                <a:gd name="T109" fmla="*/ 198 h 410"/>
                <a:gd name="T110" fmla="*/ 437 w 480"/>
                <a:gd name="T111" fmla="*/ 221 h 410"/>
                <a:gd name="T112" fmla="*/ 460 w 480"/>
                <a:gd name="T113" fmla="*/ 215 h 410"/>
                <a:gd name="T114" fmla="*/ 326 w 480"/>
                <a:gd name="T115" fmla="*/ 137 h 410"/>
                <a:gd name="T116" fmla="*/ 327 w 480"/>
                <a:gd name="T117" fmla="*/ 291 h 410"/>
                <a:gd name="T118" fmla="*/ 477 w 480"/>
                <a:gd name="T119" fmla="*/ 252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0" h="410">
                  <a:moveTo>
                    <a:pt x="298" y="76"/>
                  </a:moveTo>
                  <a:cubicBezTo>
                    <a:pt x="298" y="76"/>
                    <a:pt x="298" y="76"/>
                    <a:pt x="298" y="77"/>
                  </a:cubicBezTo>
                  <a:cubicBezTo>
                    <a:pt x="298" y="77"/>
                    <a:pt x="298" y="78"/>
                    <a:pt x="298" y="78"/>
                  </a:cubicBezTo>
                  <a:cubicBezTo>
                    <a:pt x="298" y="78"/>
                    <a:pt x="298" y="79"/>
                    <a:pt x="298" y="79"/>
                  </a:cubicBezTo>
                  <a:cubicBezTo>
                    <a:pt x="298" y="80"/>
                    <a:pt x="298" y="80"/>
                    <a:pt x="298" y="81"/>
                  </a:cubicBezTo>
                  <a:cubicBezTo>
                    <a:pt x="298" y="81"/>
                    <a:pt x="298" y="81"/>
                    <a:pt x="298" y="81"/>
                  </a:cubicBezTo>
                  <a:cubicBezTo>
                    <a:pt x="298" y="82"/>
                    <a:pt x="298" y="82"/>
                    <a:pt x="298" y="83"/>
                  </a:cubicBezTo>
                  <a:cubicBezTo>
                    <a:pt x="298" y="83"/>
                    <a:pt x="298" y="84"/>
                    <a:pt x="298" y="84"/>
                  </a:cubicBezTo>
                  <a:cubicBezTo>
                    <a:pt x="298" y="84"/>
                    <a:pt x="298" y="85"/>
                    <a:pt x="298" y="85"/>
                  </a:cubicBezTo>
                  <a:cubicBezTo>
                    <a:pt x="298" y="86"/>
                    <a:pt x="298" y="86"/>
                    <a:pt x="298" y="86"/>
                  </a:cubicBezTo>
                  <a:cubicBezTo>
                    <a:pt x="298" y="90"/>
                    <a:pt x="297" y="93"/>
                    <a:pt x="296" y="96"/>
                  </a:cubicBezTo>
                  <a:cubicBezTo>
                    <a:pt x="295" y="97"/>
                    <a:pt x="295" y="97"/>
                    <a:pt x="295" y="98"/>
                  </a:cubicBezTo>
                  <a:cubicBezTo>
                    <a:pt x="295" y="98"/>
                    <a:pt x="295" y="98"/>
                    <a:pt x="295" y="98"/>
                  </a:cubicBezTo>
                  <a:cubicBezTo>
                    <a:pt x="295" y="99"/>
                    <a:pt x="295" y="99"/>
                    <a:pt x="294" y="100"/>
                  </a:cubicBezTo>
                  <a:cubicBezTo>
                    <a:pt x="294" y="100"/>
                    <a:pt x="294" y="100"/>
                    <a:pt x="294" y="100"/>
                  </a:cubicBezTo>
                  <a:cubicBezTo>
                    <a:pt x="294" y="102"/>
                    <a:pt x="293" y="103"/>
                    <a:pt x="292" y="104"/>
                  </a:cubicBezTo>
                  <a:cubicBezTo>
                    <a:pt x="292" y="105"/>
                    <a:pt x="292" y="105"/>
                    <a:pt x="292" y="105"/>
                  </a:cubicBezTo>
                  <a:cubicBezTo>
                    <a:pt x="292" y="105"/>
                    <a:pt x="292" y="106"/>
                    <a:pt x="291" y="106"/>
                  </a:cubicBezTo>
                  <a:cubicBezTo>
                    <a:pt x="291" y="106"/>
                    <a:pt x="291" y="106"/>
                    <a:pt x="291" y="106"/>
                  </a:cubicBezTo>
                  <a:cubicBezTo>
                    <a:pt x="290" y="108"/>
                    <a:pt x="289" y="110"/>
                    <a:pt x="287" y="112"/>
                  </a:cubicBezTo>
                  <a:cubicBezTo>
                    <a:pt x="287" y="112"/>
                    <a:pt x="287" y="112"/>
                    <a:pt x="287" y="112"/>
                  </a:cubicBezTo>
                  <a:cubicBezTo>
                    <a:pt x="287" y="112"/>
                    <a:pt x="286" y="113"/>
                    <a:pt x="286" y="113"/>
                  </a:cubicBezTo>
                  <a:cubicBezTo>
                    <a:pt x="286" y="113"/>
                    <a:pt x="286" y="113"/>
                    <a:pt x="286" y="113"/>
                  </a:cubicBezTo>
                  <a:cubicBezTo>
                    <a:pt x="285" y="115"/>
                    <a:pt x="283" y="116"/>
                    <a:pt x="282" y="117"/>
                  </a:cubicBezTo>
                  <a:cubicBezTo>
                    <a:pt x="282" y="117"/>
                    <a:pt x="282" y="117"/>
                    <a:pt x="282" y="117"/>
                  </a:cubicBezTo>
                  <a:cubicBezTo>
                    <a:pt x="282" y="117"/>
                    <a:pt x="281" y="118"/>
                    <a:pt x="281" y="118"/>
                  </a:cubicBezTo>
                  <a:cubicBezTo>
                    <a:pt x="281" y="118"/>
                    <a:pt x="281" y="118"/>
                    <a:pt x="281" y="118"/>
                  </a:cubicBezTo>
                  <a:cubicBezTo>
                    <a:pt x="280" y="119"/>
                    <a:pt x="280" y="119"/>
                    <a:pt x="279" y="119"/>
                  </a:cubicBezTo>
                  <a:cubicBezTo>
                    <a:pt x="277" y="121"/>
                    <a:pt x="275" y="123"/>
                    <a:pt x="272" y="124"/>
                  </a:cubicBezTo>
                  <a:cubicBezTo>
                    <a:pt x="271" y="124"/>
                    <a:pt x="271" y="125"/>
                    <a:pt x="270" y="125"/>
                  </a:cubicBezTo>
                  <a:cubicBezTo>
                    <a:pt x="270" y="125"/>
                    <a:pt x="270" y="125"/>
                    <a:pt x="269" y="125"/>
                  </a:cubicBezTo>
                  <a:cubicBezTo>
                    <a:pt x="269" y="125"/>
                    <a:pt x="269" y="125"/>
                    <a:pt x="268" y="126"/>
                  </a:cubicBezTo>
                  <a:cubicBezTo>
                    <a:pt x="268" y="126"/>
                    <a:pt x="268" y="126"/>
                    <a:pt x="267" y="126"/>
                  </a:cubicBezTo>
                  <a:cubicBezTo>
                    <a:pt x="267" y="126"/>
                    <a:pt x="266" y="126"/>
                    <a:pt x="266" y="127"/>
                  </a:cubicBezTo>
                  <a:cubicBezTo>
                    <a:pt x="266" y="127"/>
                    <a:pt x="266" y="127"/>
                    <a:pt x="265" y="127"/>
                  </a:cubicBezTo>
                  <a:cubicBezTo>
                    <a:pt x="265" y="127"/>
                    <a:pt x="264" y="127"/>
                    <a:pt x="263" y="127"/>
                  </a:cubicBezTo>
                  <a:cubicBezTo>
                    <a:pt x="263" y="127"/>
                    <a:pt x="263" y="127"/>
                    <a:pt x="263" y="127"/>
                  </a:cubicBezTo>
                  <a:cubicBezTo>
                    <a:pt x="262" y="128"/>
                    <a:pt x="262" y="128"/>
                    <a:pt x="261" y="128"/>
                  </a:cubicBezTo>
                  <a:cubicBezTo>
                    <a:pt x="261" y="128"/>
                    <a:pt x="261" y="128"/>
                    <a:pt x="261" y="128"/>
                  </a:cubicBezTo>
                  <a:cubicBezTo>
                    <a:pt x="260" y="128"/>
                    <a:pt x="259" y="128"/>
                    <a:pt x="258" y="128"/>
                  </a:cubicBezTo>
                  <a:cubicBezTo>
                    <a:pt x="258" y="128"/>
                    <a:pt x="257" y="129"/>
                    <a:pt x="256" y="129"/>
                  </a:cubicBezTo>
                  <a:cubicBezTo>
                    <a:pt x="256" y="129"/>
                    <a:pt x="256" y="129"/>
                    <a:pt x="256" y="129"/>
                  </a:cubicBezTo>
                  <a:cubicBezTo>
                    <a:pt x="255" y="129"/>
                    <a:pt x="255" y="129"/>
                    <a:pt x="254" y="129"/>
                  </a:cubicBezTo>
                  <a:cubicBezTo>
                    <a:pt x="254" y="129"/>
                    <a:pt x="254" y="129"/>
                    <a:pt x="253" y="129"/>
                  </a:cubicBezTo>
                  <a:cubicBezTo>
                    <a:pt x="253" y="129"/>
                    <a:pt x="252" y="129"/>
                    <a:pt x="251" y="129"/>
                  </a:cubicBezTo>
                  <a:cubicBezTo>
                    <a:pt x="251" y="129"/>
                    <a:pt x="251" y="129"/>
                    <a:pt x="251" y="129"/>
                  </a:cubicBezTo>
                  <a:cubicBezTo>
                    <a:pt x="250" y="129"/>
                    <a:pt x="250" y="129"/>
                    <a:pt x="249" y="129"/>
                  </a:cubicBezTo>
                  <a:cubicBezTo>
                    <a:pt x="249" y="129"/>
                    <a:pt x="249" y="129"/>
                    <a:pt x="248" y="129"/>
                  </a:cubicBezTo>
                  <a:cubicBezTo>
                    <a:pt x="248" y="129"/>
                    <a:pt x="247" y="129"/>
                    <a:pt x="247" y="129"/>
                  </a:cubicBezTo>
                  <a:cubicBezTo>
                    <a:pt x="247" y="129"/>
                    <a:pt x="247" y="129"/>
                    <a:pt x="246" y="129"/>
                  </a:cubicBezTo>
                  <a:cubicBezTo>
                    <a:pt x="246" y="129"/>
                    <a:pt x="245" y="129"/>
                    <a:pt x="244" y="129"/>
                  </a:cubicBezTo>
                  <a:cubicBezTo>
                    <a:pt x="241" y="128"/>
                    <a:pt x="239" y="127"/>
                    <a:pt x="236" y="127"/>
                  </a:cubicBezTo>
                  <a:cubicBezTo>
                    <a:pt x="235" y="126"/>
                    <a:pt x="235" y="126"/>
                    <a:pt x="234" y="126"/>
                  </a:cubicBezTo>
                  <a:cubicBezTo>
                    <a:pt x="234" y="126"/>
                    <a:pt x="234" y="126"/>
                    <a:pt x="234" y="126"/>
                  </a:cubicBezTo>
                  <a:cubicBezTo>
                    <a:pt x="233" y="126"/>
                    <a:pt x="233" y="126"/>
                    <a:pt x="232" y="125"/>
                  </a:cubicBezTo>
                  <a:cubicBezTo>
                    <a:pt x="232" y="125"/>
                    <a:pt x="232" y="125"/>
                    <a:pt x="232" y="125"/>
                  </a:cubicBezTo>
                  <a:cubicBezTo>
                    <a:pt x="231" y="125"/>
                    <a:pt x="229" y="124"/>
                    <a:pt x="228" y="123"/>
                  </a:cubicBezTo>
                  <a:cubicBezTo>
                    <a:pt x="228" y="123"/>
                    <a:pt x="228" y="123"/>
                    <a:pt x="228" y="123"/>
                  </a:cubicBezTo>
                  <a:cubicBezTo>
                    <a:pt x="227" y="123"/>
                    <a:pt x="227" y="122"/>
                    <a:pt x="226" y="122"/>
                  </a:cubicBezTo>
                  <a:cubicBezTo>
                    <a:pt x="226" y="122"/>
                    <a:pt x="226" y="122"/>
                    <a:pt x="226" y="122"/>
                  </a:cubicBezTo>
                  <a:cubicBezTo>
                    <a:pt x="224" y="121"/>
                    <a:pt x="222" y="119"/>
                    <a:pt x="221" y="118"/>
                  </a:cubicBezTo>
                  <a:cubicBezTo>
                    <a:pt x="220" y="118"/>
                    <a:pt x="220" y="118"/>
                    <a:pt x="220" y="118"/>
                  </a:cubicBezTo>
                  <a:cubicBezTo>
                    <a:pt x="220" y="118"/>
                    <a:pt x="219" y="117"/>
                    <a:pt x="219" y="117"/>
                  </a:cubicBezTo>
                  <a:cubicBezTo>
                    <a:pt x="219" y="117"/>
                    <a:pt x="219" y="117"/>
                    <a:pt x="219" y="117"/>
                  </a:cubicBezTo>
                  <a:cubicBezTo>
                    <a:pt x="218" y="116"/>
                    <a:pt x="216" y="114"/>
                    <a:pt x="215" y="113"/>
                  </a:cubicBezTo>
                  <a:cubicBezTo>
                    <a:pt x="215" y="113"/>
                    <a:pt x="215" y="113"/>
                    <a:pt x="215" y="113"/>
                  </a:cubicBezTo>
                  <a:cubicBezTo>
                    <a:pt x="215" y="113"/>
                    <a:pt x="215" y="112"/>
                    <a:pt x="214" y="112"/>
                  </a:cubicBezTo>
                  <a:cubicBezTo>
                    <a:pt x="214" y="112"/>
                    <a:pt x="214" y="112"/>
                    <a:pt x="214" y="111"/>
                  </a:cubicBezTo>
                  <a:cubicBezTo>
                    <a:pt x="214" y="111"/>
                    <a:pt x="213" y="111"/>
                    <a:pt x="213" y="110"/>
                  </a:cubicBezTo>
                  <a:cubicBezTo>
                    <a:pt x="211" y="107"/>
                    <a:pt x="209" y="104"/>
                    <a:pt x="207" y="101"/>
                  </a:cubicBezTo>
                  <a:cubicBezTo>
                    <a:pt x="207" y="101"/>
                    <a:pt x="207" y="101"/>
                    <a:pt x="207" y="100"/>
                  </a:cubicBezTo>
                  <a:cubicBezTo>
                    <a:pt x="207" y="100"/>
                    <a:pt x="207" y="99"/>
                    <a:pt x="207" y="99"/>
                  </a:cubicBezTo>
                  <a:cubicBezTo>
                    <a:pt x="207" y="99"/>
                    <a:pt x="206" y="99"/>
                    <a:pt x="206" y="98"/>
                  </a:cubicBezTo>
                  <a:cubicBezTo>
                    <a:pt x="206" y="98"/>
                    <a:pt x="206" y="97"/>
                    <a:pt x="206" y="97"/>
                  </a:cubicBezTo>
                  <a:cubicBezTo>
                    <a:pt x="206" y="97"/>
                    <a:pt x="206" y="96"/>
                    <a:pt x="206" y="96"/>
                  </a:cubicBezTo>
                  <a:cubicBezTo>
                    <a:pt x="205" y="96"/>
                    <a:pt x="205" y="95"/>
                    <a:pt x="205" y="94"/>
                  </a:cubicBezTo>
                  <a:cubicBezTo>
                    <a:pt x="205" y="94"/>
                    <a:pt x="205" y="94"/>
                    <a:pt x="205" y="94"/>
                  </a:cubicBezTo>
                  <a:cubicBezTo>
                    <a:pt x="205" y="93"/>
                    <a:pt x="205" y="93"/>
                    <a:pt x="204" y="92"/>
                  </a:cubicBezTo>
                  <a:cubicBezTo>
                    <a:pt x="204" y="92"/>
                    <a:pt x="204" y="92"/>
                    <a:pt x="204" y="92"/>
                  </a:cubicBezTo>
                  <a:cubicBezTo>
                    <a:pt x="204" y="91"/>
                    <a:pt x="204" y="90"/>
                    <a:pt x="204" y="89"/>
                  </a:cubicBezTo>
                  <a:cubicBezTo>
                    <a:pt x="204" y="89"/>
                    <a:pt x="204" y="88"/>
                    <a:pt x="204" y="87"/>
                  </a:cubicBezTo>
                  <a:cubicBezTo>
                    <a:pt x="204" y="87"/>
                    <a:pt x="204" y="87"/>
                    <a:pt x="204" y="87"/>
                  </a:cubicBezTo>
                  <a:cubicBezTo>
                    <a:pt x="204" y="86"/>
                    <a:pt x="203" y="85"/>
                    <a:pt x="203" y="85"/>
                  </a:cubicBezTo>
                  <a:cubicBezTo>
                    <a:pt x="203" y="85"/>
                    <a:pt x="203" y="85"/>
                    <a:pt x="203" y="84"/>
                  </a:cubicBezTo>
                  <a:cubicBezTo>
                    <a:pt x="203" y="84"/>
                    <a:pt x="203" y="83"/>
                    <a:pt x="203" y="82"/>
                  </a:cubicBezTo>
                  <a:cubicBezTo>
                    <a:pt x="203" y="82"/>
                    <a:pt x="203" y="82"/>
                    <a:pt x="203" y="82"/>
                  </a:cubicBezTo>
                  <a:cubicBezTo>
                    <a:pt x="203" y="81"/>
                    <a:pt x="203" y="81"/>
                    <a:pt x="203" y="80"/>
                  </a:cubicBezTo>
                  <a:cubicBezTo>
                    <a:pt x="203" y="80"/>
                    <a:pt x="203" y="80"/>
                    <a:pt x="203" y="79"/>
                  </a:cubicBezTo>
                  <a:cubicBezTo>
                    <a:pt x="203" y="79"/>
                    <a:pt x="203" y="78"/>
                    <a:pt x="203" y="78"/>
                  </a:cubicBezTo>
                  <a:cubicBezTo>
                    <a:pt x="203" y="78"/>
                    <a:pt x="203" y="77"/>
                    <a:pt x="204" y="77"/>
                  </a:cubicBezTo>
                  <a:cubicBezTo>
                    <a:pt x="204" y="77"/>
                    <a:pt x="204" y="76"/>
                    <a:pt x="204" y="75"/>
                  </a:cubicBezTo>
                  <a:cubicBezTo>
                    <a:pt x="204" y="75"/>
                    <a:pt x="204" y="75"/>
                    <a:pt x="204" y="75"/>
                  </a:cubicBezTo>
                  <a:cubicBezTo>
                    <a:pt x="204" y="72"/>
                    <a:pt x="205" y="69"/>
                    <a:pt x="206" y="67"/>
                  </a:cubicBezTo>
                  <a:cubicBezTo>
                    <a:pt x="206" y="66"/>
                    <a:pt x="206" y="66"/>
                    <a:pt x="206" y="65"/>
                  </a:cubicBezTo>
                  <a:cubicBezTo>
                    <a:pt x="206" y="65"/>
                    <a:pt x="206" y="65"/>
                    <a:pt x="206" y="65"/>
                  </a:cubicBezTo>
                  <a:cubicBezTo>
                    <a:pt x="207" y="64"/>
                    <a:pt x="207" y="64"/>
                    <a:pt x="207" y="63"/>
                  </a:cubicBezTo>
                  <a:cubicBezTo>
                    <a:pt x="207" y="63"/>
                    <a:pt x="207" y="63"/>
                    <a:pt x="207" y="63"/>
                  </a:cubicBezTo>
                  <a:cubicBezTo>
                    <a:pt x="208" y="62"/>
                    <a:pt x="208" y="60"/>
                    <a:pt x="209" y="59"/>
                  </a:cubicBezTo>
                  <a:cubicBezTo>
                    <a:pt x="209" y="59"/>
                    <a:pt x="209" y="59"/>
                    <a:pt x="209" y="58"/>
                  </a:cubicBezTo>
                  <a:cubicBezTo>
                    <a:pt x="210" y="58"/>
                    <a:pt x="210" y="58"/>
                    <a:pt x="210" y="57"/>
                  </a:cubicBezTo>
                  <a:cubicBezTo>
                    <a:pt x="210" y="57"/>
                    <a:pt x="210" y="57"/>
                    <a:pt x="210" y="57"/>
                  </a:cubicBezTo>
                  <a:cubicBezTo>
                    <a:pt x="211" y="55"/>
                    <a:pt x="213" y="53"/>
                    <a:pt x="214" y="51"/>
                  </a:cubicBezTo>
                  <a:cubicBezTo>
                    <a:pt x="214" y="51"/>
                    <a:pt x="214" y="51"/>
                    <a:pt x="214" y="51"/>
                  </a:cubicBezTo>
                  <a:cubicBezTo>
                    <a:pt x="215" y="51"/>
                    <a:pt x="215" y="50"/>
                    <a:pt x="215" y="50"/>
                  </a:cubicBezTo>
                  <a:cubicBezTo>
                    <a:pt x="215" y="50"/>
                    <a:pt x="216" y="50"/>
                    <a:pt x="216" y="50"/>
                  </a:cubicBezTo>
                  <a:cubicBezTo>
                    <a:pt x="217" y="49"/>
                    <a:pt x="218" y="47"/>
                    <a:pt x="219" y="46"/>
                  </a:cubicBezTo>
                  <a:cubicBezTo>
                    <a:pt x="219" y="46"/>
                    <a:pt x="219" y="46"/>
                    <a:pt x="219" y="46"/>
                  </a:cubicBezTo>
                  <a:cubicBezTo>
                    <a:pt x="220" y="46"/>
                    <a:pt x="220" y="45"/>
                    <a:pt x="221" y="45"/>
                  </a:cubicBezTo>
                  <a:cubicBezTo>
                    <a:pt x="221" y="45"/>
                    <a:pt x="221" y="45"/>
                    <a:pt x="221" y="45"/>
                  </a:cubicBezTo>
                  <a:cubicBezTo>
                    <a:pt x="221" y="45"/>
                    <a:pt x="222" y="44"/>
                    <a:pt x="222" y="44"/>
                  </a:cubicBezTo>
                  <a:cubicBezTo>
                    <a:pt x="224" y="42"/>
                    <a:pt x="227" y="41"/>
                    <a:pt x="229" y="39"/>
                  </a:cubicBezTo>
                  <a:cubicBezTo>
                    <a:pt x="230" y="39"/>
                    <a:pt x="231" y="39"/>
                    <a:pt x="231" y="38"/>
                  </a:cubicBezTo>
                  <a:cubicBezTo>
                    <a:pt x="231" y="38"/>
                    <a:pt x="232" y="38"/>
                    <a:pt x="232" y="38"/>
                  </a:cubicBezTo>
                  <a:cubicBezTo>
                    <a:pt x="232" y="38"/>
                    <a:pt x="233" y="38"/>
                    <a:pt x="233" y="38"/>
                  </a:cubicBezTo>
                  <a:cubicBezTo>
                    <a:pt x="233" y="37"/>
                    <a:pt x="234" y="37"/>
                    <a:pt x="234" y="37"/>
                  </a:cubicBezTo>
                  <a:cubicBezTo>
                    <a:pt x="235" y="37"/>
                    <a:pt x="235" y="37"/>
                    <a:pt x="236" y="37"/>
                  </a:cubicBezTo>
                  <a:cubicBezTo>
                    <a:pt x="236" y="37"/>
                    <a:pt x="236" y="37"/>
                    <a:pt x="236" y="37"/>
                  </a:cubicBezTo>
                  <a:cubicBezTo>
                    <a:pt x="237" y="36"/>
                    <a:pt x="237" y="36"/>
                    <a:pt x="238" y="36"/>
                  </a:cubicBezTo>
                  <a:cubicBezTo>
                    <a:pt x="238" y="36"/>
                    <a:pt x="238" y="36"/>
                    <a:pt x="239" y="36"/>
                  </a:cubicBezTo>
                  <a:cubicBezTo>
                    <a:pt x="239" y="36"/>
                    <a:pt x="240" y="36"/>
                    <a:pt x="240" y="35"/>
                  </a:cubicBezTo>
                  <a:cubicBezTo>
                    <a:pt x="240" y="35"/>
                    <a:pt x="241" y="35"/>
                    <a:pt x="241" y="35"/>
                  </a:cubicBezTo>
                  <a:cubicBezTo>
                    <a:pt x="241" y="35"/>
                    <a:pt x="242" y="35"/>
                    <a:pt x="243" y="35"/>
                  </a:cubicBezTo>
                  <a:cubicBezTo>
                    <a:pt x="244" y="35"/>
                    <a:pt x="244" y="35"/>
                    <a:pt x="245" y="35"/>
                  </a:cubicBezTo>
                  <a:cubicBezTo>
                    <a:pt x="245" y="35"/>
                    <a:pt x="246" y="34"/>
                    <a:pt x="246" y="34"/>
                  </a:cubicBezTo>
                  <a:cubicBezTo>
                    <a:pt x="246" y="34"/>
                    <a:pt x="247" y="34"/>
                    <a:pt x="247" y="34"/>
                  </a:cubicBezTo>
                  <a:cubicBezTo>
                    <a:pt x="248" y="34"/>
                    <a:pt x="248" y="34"/>
                    <a:pt x="248" y="34"/>
                  </a:cubicBezTo>
                  <a:cubicBezTo>
                    <a:pt x="249" y="34"/>
                    <a:pt x="249" y="34"/>
                    <a:pt x="250" y="34"/>
                  </a:cubicBezTo>
                  <a:cubicBezTo>
                    <a:pt x="250" y="34"/>
                    <a:pt x="250" y="34"/>
                    <a:pt x="250" y="34"/>
                  </a:cubicBezTo>
                  <a:cubicBezTo>
                    <a:pt x="251" y="34"/>
                    <a:pt x="252" y="34"/>
                    <a:pt x="252" y="34"/>
                  </a:cubicBezTo>
                  <a:cubicBezTo>
                    <a:pt x="252" y="34"/>
                    <a:pt x="253" y="34"/>
                    <a:pt x="253" y="34"/>
                  </a:cubicBezTo>
                  <a:cubicBezTo>
                    <a:pt x="253" y="34"/>
                    <a:pt x="254" y="34"/>
                    <a:pt x="254" y="34"/>
                  </a:cubicBezTo>
                  <a:cubicBezTo>
                    <a:pt x="255" y="34"/>
                    <a:pt x="255" y="34"/>
                    <a:pt x="255" y="34"/>
                  </a:cubicBezTo>
                  <a:cubicBezTo>
                    <a:pt x="256" y="34"/>
                    <a:pt x="256" y="35"/>
                    <a:pt x="257" y="35"/>
                  </a:cubicBezTo>
                  <a:cubicBezTo>
                    <a:pt x="260" y="35"/>
                    <a:pt x="263" y="36"/>
                    <a:pt x="266" y="37"/>
                  </a:cubicBezTo>
                  <a:cubicBezTo>
                    <a:pt x="266" y="37"/>
                    <a:pt x="267" y="37"/>
                    <a:pt x="267" y="37"/>
                  </a:cubicBezTo>
                  <a:cubicBezTo>
                    <a:pt x="267" y="37"/>
                    <a:pt x="267" y="37"/>
                    <a:pt x="267" y="37"/>
                  </a:cubicBezTo>
                  <a:cubicBezTo>
                    <a:pt x="268" y="37"/>
                    <a:pt x="268" y="38"/>
                    <a:pt x="269" y="38"/>
                  </a:cubicBezTo>
                  <a:cubicBezTo>
                    <a:pt x="269" y="38"/>
                    <a:pt x="269" y="38"/>
                    <a:pt x="269" y="38"/>
                  </a:cubicBezTo>
                  <a:cubicBezTo>
                    <a:pt x="271" y="39"/>
                    <a:pt x="272" y="39"/>
                    <a:pt x="274" y="40"/>
                  </a:cubicBezTo>
                  <a:cubicBezTo>
                    <a:pt x="274" y="40"/>
                    <a:pt x="274" y="40"/>
                    <a:pt x="274" y="40"/>
                  </a:cubicBezTo>
                  <a:cubicBezTo>
                    <a:pt x="274" y="40"/>
                    <a:pt x="275" y="41"/>
                    <a:pt x="275" y="41"/>
                  </a:cubicBezTo>
                  <a:cubicBezTo>
                    <a:pt x="275" y="41"/>
                    <a:pt x="275" y="41"/>
                    <a:pt x="275" y="41"/>
                  </a:cubicBezTo>
                  <a:cubicBezTo>
                    <a:pt x="277" y="42"/>
                    <a:pt x="279" y="44"/>
                    <a:pt x="281" y="45"/>
                  </a:cubicBezTo>
                  <a:cubicBezTo>
                    <a:pt x="281" y="45"/>
                    <a:pt x="281" y="45"/>
                    <a:pt x="281" y="45"/>
                  </a:cubicBezTo>
                  <a:cubicBezTo>
                    <a:pt x="282" y="46"/>
                    <a:pt x="282" y="46"/>
                    <a:pt x="282" y="46"/>
                  </a:cubicBezTo>
                  <a:cubicBezTo>
                    <a:pt x="282" y="46"/>
                    <a:pt x="282" y="46"/>
                    <a:pt x="283" y="47"/>
                  </a:cubicBezTo>
                  <a:cubicBezTo>
                    <a:pt x="284" y="48"/>
                    <a:pt x="285" y="49"/>
                    <a:pt x="286" y="50"/>
                  </a:cubicBezTo>
                  <a:cubicBezTo>
                    <a:pt x="286" y="50"/>
                    <a:pt x="286" y="50"/>
                    <a:pt x="286" y="50"/>
                  </a:cubicBezTo>
                  <a:cubicBezTo>
                    <a:pt x="287" y="51"/>
                    <a:pt x="287" y="51"/>
                    <a:pt x="287" y="51"/>
                  </a:cubicBezTo>
                  <a:cubicBezTo>
                    <a:pt x="287" y="51"/>
                    <a:pt x="287" y="52"/>
                    <a:pt x="287" y="52"/>
                  </a:cubicBezTo>
                  <a:cubicBezTo>
                    <a:pt x="288" y="52"/>
                    <a:pt x="288" y="53"/>
                    <a:pt x="288" y="53"/>
                  </a:cubicBezTo>
                  <a:cubicBezTo>
                    <a:pt x="290" y="55"/>
                    <a:pt x="292" y="58"/>
                    <a:pt x="293" y="60"/>
                  </a:cubicBezTo>
                  <a:cubicBezTo>
                    <a:pt x="293" y="61"/>
                    <a:pt x="294" y="62"/>
                    <a:pt x="294" y="62"/>
                  </a:cubicBezTo>
                  <a:cubicBezTo>
                    <a:pt x="294" y="62"/>
                    <a:pt x="294" y="63"/>
                    <a:pt x="294" y="63"/>
                  </a:cubicBezTo>
                  <a:cubicBezTo>
                    <a:pt x="294" y="63"/>
                    <a:pt x="295" y="64"/>
                    <a:pt x="295" y="64"/>
                  </a:cubicBezTo>
                  <a:cubicBezTo>
                    <a:pt x="295" y="64"/>
                    <a:pt x="295" y="65"/>
                    <a:pt x="295" y="65"/>
                  </a:cubicBezTo>
                  <a:cubicBezTo>
                    <a:pt x="295" y="65"/>
                    <a:pt x="295" y="66"/>
                    <a:pt x="296" y="67"/>
                  </a:cubicBezTo>
                  <a:cubicBezTo>
                    <a:pt x="296" y="67"/>
                    <a:pt x="296" y="67"/>
                    <a:pt x="296" y="67"/>
                  </a:cubicBezTo>
                  <a:cubicBezTo>
                    <a:pt x="296" y="67"/>
                    <a:pt x="296" y="68"/>
                    <a:pt x="296" y="69"/>
                  </a:cubicBezTo>
                  <a:cubicBezTo>
                    <a:pt x="297" y="70"/>
                    <a:pt x="297" y="71"/>
                    <a:pt x="297" y="71"/>
                  </a:cubicBezTo>
                  <a:cubicBezTo>
                    <a:pt x="297" y="71"/>
                    <a:pt x="297" y="71"/>
                    <a:pt x="297" y="72"/>
                  </a:cubicBezTo>
                  <a:cubicBezTo>
                    <a:pt x="297" y="72"/>
                    <a:pt x="297" y="73"/>
                    <a:pt x="297" y="74"/>
                  </a:cubicBezTo>
                  <a:cubicBezTo>
                    <a:pt x="298" y="75"/>
                    <a:pt x="298" y="75"/>
                    <a:pt x="298" y="76"/>
                  </a:cubicBezTo>
                  <a:close/>
                  <a:moveTo>
                    <a:pt x="333" y="82"/>
                  </a:moveTo>
                  <a:lnTo>
                    <a:pt x="328" y="55"/>
                  </a:lnTo>
                  <a:lnTo>
                    <a:pt x="312" y="57"/>
                  </a:lnTo>
                  <a:cubicBezTo>
                    <a:pt x="309" y="50"/>
                    <a:pt x="305" y="43"/>
                    <a:pt x="300" y="37"/>
                  </a:cubicBezTo>
                  <a:lnTo>
                    <a:pt x="309" y="24"/>
                  </a:lnTo>
                  <a:lnTo>
                    <a:pt x="286" y="8"/>
                  </a:lnTo>
                  <a:lnTo>
                    <a:pt x="277" y="21"/>
                  </a:lnTo>
                  <a:cubicBezTo>
                    <a:pt x="270" y="18"/>
                    <a:pt x="262" y="16"/>
                    <a:pt x="254" y="16"/>
                  </a:cubicBezTo>
                  <a:lnTo>
                    <a:pt x="251" y="0"/>
                  </a:lnTo>
                  <a:lnTo>
                    <a:pt x="224" y="4"/>
                  </a:lnTo>
                  <a:lnTo>
                    <a:pt x="226" y="20"/>
                  </a:lnTo>
                  <a:cubicBezTo>
                    <a:pt x="219" y="23"/>
                    <a:pt x="212" y="27"/>
                    <a:pt x="206" y="33"/>
                  </a:cubicBezTo>
                  <a:lnTo>
                    <a:pt x="193" y="23"/>
                  </a:lnTo>
                  <a:lnTo>
                    <a:pt x="177" y="46"/>
                  </a:lnTo>
                  <a:lnTo>
                    <a:pt x="190" y="56"/>
                  </a:lnTo>
                  <a:cubicBezTo>
                    <a:pt x="187" y="63"/>
                    <a:pt x="185" y="70"/>
                    <a:pt x="185" y="78"/>
                  </a:cubicBezTo>
                  <a:lnTo>
                    <a:pt x="169" y="81"/>
                  </a:lnTo>
                  <a:lnTo>
                    <a:pt x="173" y="109"/>
                  </a:lnTo>
                  <a:lnTo>
                    <a:pt x="189" y="106"/>
                  </a:lnTo>
                  <a:cubicBezTo>
                    <a:pt x="192" y="113"/>
                    <a:pt x="197" y="120"/>
                    <a:pt x="202" y="126"/>
                  </a:cubicBezTo>
                  <a:lnTo>
                    <a:pt x="192" y="139"/>
                  </a:lnTo>
                  <a:lnTo>
                    <a:pt x="215" y="155"/>
                  </a:lnTo>
                  <a:lnTo>
                    <a:pt x="225" y="142"/>
                  </a:lnTo>
                  <a:cubicBezTo>
                    <a:pt x="232" y="145"/>
                    <a:pt x="239" y="147"/>
                    <a:pt x="247" y="147"/>
                  </a:cubicBezTo>
                  <a:lnTo>
                    <a:pt x="250" y="163"/>
                  </a:lnTo>
                  <a:lnTo>
                    <a:pt x="278" y="159"/>
                  </a:lnTo>
                  <a:lnTo>
                    <a:pt x="275" y="143"/>
                  </a:lnTo>
                  <a:cubicBezTo>
                    <a:pt x="283" y="140"/>
                    <a:pt x="289" y="136"/>
                    <a:pt x="295" y="130"/>
                  </a:cubicBezTo>
                  <a:lnTo>
                    <a:pt x="308" y="140"/>
                  </a:lnTo>
                  <a:lnTo>
                    <a:pt x="324" y="117"/>
                  </a:lnTo>
                  <a:lnTo>
                    <a:pt x="311" y="108"/>
                  </a:lnTo>
                  <a:cubicBezTo>
                    <a:pt x="314" y="101"/>
                    <a:pt x="316" y="93"/>
                    <a:pt x="317" y="85"/>
                  </a:cubicBezTo>
                  <a:lnTo>
                    <a:pt x="333" y="82"/>
                  </a:lnTo>
                  <a:close/>
                  <a:moveTo>
                    <a:pt x="229" y="275"/>
                  </a:moveTo>
                  <a:cubicBezTo>
                    <a:pt x="229" y="276"/>
                    <a:pt x="229" y="276"/>
                    <a:pt x="229" y="276"/>
                  </a:cubicBezTo>
                  <a:cubicBezTo>
                    <a:pt x="229" y="277"/>
                    <a:pt x="229" y="278"/>
                    <a:pt x="229" y="279"/>
                  </a:cubicBezTo>
                  <a:cubicBezTo>
                    <a:pt x="229" y="279"/>
                    <a:pt x="228" y="280"/>
                    <a:pt x="228" y="280"/>
                  </a:cubicBezTo>
                  <a:cubicBezTo>
                    <a:pt x="228" y="281"/>
                    <a:pt x="228" y="283"/>
                    <a:pt x="228" y="284"/>
                  </a:cubicBezTo>
                  <a:cubicBezTo>
                    <a:pt x="228" y="284"/>
                    <a:pt x="228" y="284"/>
                    <a:pt x="227" y="284"/>
                  </a:cubicBezTo>
                  <a:cubicBezTo>
                    <a:pt x="227" y="285"/>
                    <a:pt x="227" y="287"/>
                    <a:pt x="227" y="288"/>
                  </a:cubicBezTo>
                  <a:cubicBezTo>
                    <a:pt x="226" y="288"/>
                    <a:pt x="226" y="288"/>
                    <a:pt x="226" y="289"/>
                  </a:cubicBezTo>
                  <a:cubicBezTo>
                    <a:pt x="226" y="290"/>
                    <a:pt x="226" y="290"/>
                    <a:pt x="225" y="291"/>
                  </a:cubicBezTo>
                  <a:cubicBezTo>
                    <a:pt x="225" y="292"/>
                    <a:pt x="225" y="292"/>
                    <a:pt x="225" y="292"/>
                  </a:cubicBezTo>
                  <a:cubicBezTo>
                    <a:pt x="223" y="299"/>
                    <a:pt x="220" y="304"/>
                    <a:pt x="217" y="310"/>
                  </a:cubicBezTo>
                  <a:cubicBezTo>
                    <a:pt x="216" y="310"/>
                    <a:pt x="215" y="311"/>
                    <a:pt x="215" y="312"/>
                  </a:cubicBezTo>
                  <a:cubicBezTo>
                    <a:pt x="215" y="312"/>
                    <a:pt x="215" y="312"/>
                    <a:pt x="215" y="313"/>
                  </a:cubicBezTo>
                  <a:cubicBezTo>
                    <a:pt x="214" y="313"/>
                    <a:pt x="214" y="314"/>
                    <a:pt x="213" y="315"/>
                  </a:cubicBezTo>
                  <a:cubicBezTo>
                    <a:pt x="213" y="315"/>
                    <a:pt x="213" y="315"/>
                    <a:pt x="213" y="315"/>
                  </a:cubicBezTo>
                  <a:cubicBezTo>
                    <a:pt x="211" y="317"/>
                    <a:pt x="209" y="320"/>
                    <a:pt x="207" y="322"/>
                  </a:cubicBezTo>
                  <a:cubicBezTo>
                    <a:pt x="207" y="322"/>
                    <a:pt x="207" y="322"/>
                    <a:pt x="207" y="322"/>
                  </a:cubicBezTo>
                  <a:cubicBezTo>
                    <a:pt x="206" y="323"/>
                    <a:pt x="205" y="324"/>
                    <a:pt x="205" y="324"/>
                  </a:cubicBezTo>
                  <a:cubicBezTo>
                    <a:pt x="205" y="324"/>
                    <a:pt x="204" y="325"/>
                    <a:pt x="204" y="325"/>
                  </a:cubicBezTo>
                  <a:cubicBezTo>
                    <a:pt x="201" y="327"/>
                    <a:pt x="198" y="330"/>
                    <a:pt x="195" y="332"/>
                  </a:cubicBezTo>
                  <a:cubicBezTo>
                    <a:pt x="195" y="332"/>
                    <a:pt x="195" y="333"/>
                    <a:pt x="195" y="333"/>
                  </a:cubicBezTo>
                  <a:cubicBezTo>
                    <a:pt x="194" y="333"/>
                    <a:pt x="193" y="334"/>
                    <a:pt x="192" y="334"/>
                  </a:cubicBezTo>
                  <a:cubicBezTo>
                    <a:pt x="192" y="334"/>
                    <a:pt x="192" y="334"/>
                    <a:pt x="192" y="335"/>
                  </a:cubicBezTo>
                  <a:cubicBezTo>
                    <a:pt x="189" y="336"/>
                    <a:pt x="187" y="338"/>
                    <a:pt x="184" y="339"/>
                  </a:cubicBezTo>
                  <a:cubicBezTo>
                    <a:pt x="184" y="339"/>
                    <a:pt x="184" y="339"/>
                    <a:pt x="184" y="339"/>
                  </a:cubicBezTo>
                  <a:cubicBezTo>
                    <a:pt x="183" y="340"/>
                    <a:pt x="182" y="340"/>
                    <a:pt x="181" y="340"/>
                  </a:cubicBezTo>
                  <a:cubicBezTo>
                    <a:pt x="181" y="341"/>
                    <a:pt x="181" y="341"/>
                    <a:pt x="181" y="341"/>
                  </a:cubicBezTo>
                  <a:cubicBezTo>
                    <a:pt x="180" y="341"/>
                    <a:pt x="179" y="341"/>
                    <a:pt x="178" y="342"/>
                  </a:cubicBezTo>
                  <a:cubicBezTo>
                    <a:pt x="173" y="344"/>
                    <a:pt x="169" y="345"/>
                    <a:pt x="163" y="347"/>
                  </a:cubicBezTo>
                  <a:cubicBezTo>
                    <a:pt x="162" y="347"/>
                    <a:pt x="161" y="347"/>
                    <a:pt x="160" y="347"/>
                  </a:cubicBezTo>
                  <a:cubicBezTo>
                    <a:pt x="159" y="347"/>
                    <a:pt x="159" y="347"/>
                    <a:pt x="159" y="347"/>
                  </a:cubicBezTo>
                  <a:cubicBezTo>
                    <a:pt x="158" y="348"/>
                    <a:pt x="157" y="348"/>
                    <a:pt x="156" y="348"/>
                  </a:cubicBezTo>
                  <a:cubicBezTo>
                    <a:pt x="156" y="348"/>
                    <a:pt x="155" y="348"/>
                    <a:pt x="155" y="348"/>
                  </a:cubicBezTo>
                  <a:cubicBezTo>
                    <a:pt x="154" y="348"/>
                    <a:pt x="152" y="348"/>
                    <a:pt x="151" y="348"/>
                  </a:cubicBezTo>
                  <a:cubicBezTo>
                    <a:pt x="151" y="348"/>
                    <a:pt x="151" y="348"/>
                    <a:pt x="151" y="348"/>
                  </a:cubicBezTo>
                  <a:cubicBezTo>
                    <a:pt x="150" y="348"/>
                    <a:pt x="148" y="348"/>
                    <a:pt x="147" y="348"/>
                  </a:cubicBezTo>
                  <a:cubicBezTo>
                    <a:pt x="147" y="348"/>
                    <a:pt x="146" y="348"/>
                    <a:pt x="146" y="348"/>
                  </a:cubicBezTo>
                  <a:cubicBezTo>
                    <a:pt x="145" y="349"/>
                    <a:pt x="144" y="348"/>
                    <a:pt x="143" y="348"/>
                  </a:cubicBezTo>
                  <a:cubicBezTo>
                    <a:pt x="143" y="348"/>
                    <a:pt x="142" y="348"/>
                    <a:pt x="142" y="348"/>
                  </a:cubicBezTo>
                  <a:cubicBezTo>
                    <a:pt x="141" y="348"/>
                    <a:pt x="139" y="348"/>
                    <a:pt x="138" y="348"/>
                  </a:cubicBezTo>
                  <a:cubicBezTo>
                    <a:pt x="137" y="348"/>
                    <a:pt x="136" y="348"/>
                    <a:pt x="134" y="348"/>
                  </a:cubicBezTo>
                  <a:cubicBezTo>
                    <a:pt x="134" y="348"/>
                    <a:pt x="133" y="348"/>
                    <a:pt x="133" y="348"/>
                  </a:cubicBezTo>
                  <a:cubicBezTo>
                    <a:pt x="132" y="347"/>
                    <a:pt x="131" y="347"/>
                    <a:pt x="130" y="347"/>
                  </a:cubicBezTo>
                  <a:cubicBezTo>
                    <a:pt x="130" y="347"/>
                    <a:pt x="130" y="347"/>
                    <a:pt x="129" y="347"/>
                  </a:cubicBezTo>
                  <a:cubicBezTo>
                    <a:pt x="128" y="347"/>
                    <a:pt x="127" y="346"/>
                    <a:pt x="125" y="346"/>
                  </a:cubicBezTo>
                  <a:cubicBezTo>
                    <a:pt x="125" y="346"/>
                    <a:pt x="125" y="346"/>
                    <a:pt x="125" y="346"/>
                  </a:cubicBezTo>
                  <a:cubicBezTo>
                    <a:pt x="124" y="346"/>
                    <a:pt x="123" y="345"/>
                    <a:pt x="122" y="345"/>
                  </a:cubicBezTo>
                  <a:cubicBezTo>
                    <a:pt x="121" y="345"/>
                    <a:pt x="121" y="345"/>
                    <a:pt x="121" y="345"/>
                  </a:cubicBezTo>
                  <a:cubicBezTo>
                    <a:pt x="120" y="345"/>
                    <a:pt x="119" y="344"/>
                    <a:pt x="118" y="344"/>
                  </a:cubicBezTo>
                  <a:cubicBezTo>
                    <a:pt x="118" y="344"/>
                    <a:pt x="117" y="344"/>
                    <a:pt x="117" y="344"/>
                  </a:cubicBezTo>
                  <a:cubicBezTo>
                    <a:pt x="116" y="343"/>
                    <a:pt x="115" y="343"/>
                    <a:pt x="114" y="342"/>
                  </a:cubicBezTo>
                  <a:cubicBezTo>
                    <a:pt x="109" y="340"/>
                    <a:pt x="104" y="338"/>
                    <a:pt x="100" y="335"/>
                  </a:cubicBezTo>
                  <a:cubicBezTo>
                    <a:pt x="99" y="335"/>
                    <a:pt x="98" y="334"/>
                    <a:pt x="97" y="334"/>
                  </a:cubicBezTo>
                  <a:cubicBezTo>
                    <a:pt x="97" y="333"/>
                    <a:pt x="97" y="333"/>
                    <a:pt x="97" y="333"/>
                  </a:cubicBezTo>
                  <a:cubicBezTo>
                    <a:pt x="96" y="333"/>
                    <a:pt x="95" y="332"/>
                    <a:pt x="95" y="331"/>
                  </a:cubicBezTo>
                  <a:cubicBezTo>
                    <a:pt x="94" y="331"/>
                    <a:pt x="94" y="331"/>
                    <a:pt x="94" y="331"/>
                  </a:cubicBezTo>
                  <a:cubicBezTo>
                    <a:pt x="92" y="329"/>
                    <a:pt x="90" y="328"/>
                    <a:pt x="87" y="326"/>
                  </a:cubicBezTo>
                  <a:cubicBezTo>
                    <a:pt x="87" y="325"/>
                    <a:pt x="87" y="325"/>
                    <a:pt x="87" y="325"/>
                  </a:cubicBezTo>
                  <a:cubicBezTo>
                    <a:pt x="86" y="325"/>
                    <a:pt x="86" y="324"/>
                    <a:pt x="85" y="323"/>
                  </a:cubicBezTo>
                  <a:cubicBezTo>
                    <a:pt x="85" y="323"/>
                    <a:pt x="85" y="323"/>
                    <a:pt x="85" y="323"/>
                  </a:cubicBezTo>
                  <a:cubicBezTo>
                    <a:pt x="82" y="320"/>
                    <a:pt x="79" y="317"/>
                    <a:pt x="77" y="314"/>
                  </a:cubicBezTo>
                  <a:cubicBezTo>
                    <a:pt x="77" y="313"/>
                    <a:pt x="77" y="313"/>
                    <a:pt x="77" y="313"/>
                  </a:cubicBezTo>
                  <a:cubicBezTo>
                    <a:pt x="76" y="312"/>
                    <a:pt x="76" y="312"/>
                    <a:pt x="75" y="311"/>
                  </a:cubicBezTo>
                  <a:cubicBezTo>
                    <a:pt x="75" y="311"/>
                    <a:pt x="75" y="311"/>
                    <a:pt x="75" y="310"/>
                  </a:cubicBezTo>
                  <a:cubicBezTo>
                    <a:pt x="73" y="308"/>
                    <a:pt x="72" y="305"/>
                    <a:pt x="70" y="303"/>
                  </a:cubicBezTo>
                  <a:cubicBezTo>
                    <a:pt x="70" y="303"/>
                    <a:pt x="70" y="303"/>
                    <a:pt x="70" y="302"/>
                  </a:cubicBezTo>
                  <a:cubicBezTo>
                    <a:pt x="70" y="302"/>
                    <a:pt x="69" y="301"/>
                    <a:pt x="69" y="300"/>
                  </a:cubicBezTo>
                  <a:cubicBezTo>
                    <a:pt x="69" y="300"/>
                    <a:pt x="69" y="300"/>
                    <a:pt x="69" y="299"/>
                  </a:cubicBezTo>
                  <a:cubicBezTo>
                    <a:pt x="68" y="298"/>
                    <a:pt x="68" y="298"/>
                    <a:pt x="68" y="297"/>
                  </a:cubicBezTo>
                  <a:cubicBezTo>
                    <a:pt x="65" y="291"/>
                    <a:pt x="63" y="285"/>
                    <a:pt x="62" y="278"/>
                  </a:cubicBezTo>
                  <a:cubicBezTo>
                    <a:pt x="62" y="278"/>
                    <a:pt x="62" y="278"/>
                    <a:pt x="62" y="277"/>
                  </a:cubicBezTo>
                  <a:cubicBezTo>
                    <a:pt x="62" y="276"/>
                    <a:pt x="62" y="275"/>
                    <a:pt x="62" y="275"/>
                  </a:cubicBezTo>
                  <a:cubicBezTo>
                    <a:pt x="61" y="274"/>
                    <a:pt x="61" y="274"/>
                    <a:pt x="61" y="273"/>
                  </a:cubicBezTo>
                  <a:cubicBezTo>
                    <a:pt x="61" y="272"/>
                    <a:pt x="61" y="271"/>
                    <a:pt x="61" y="270"/>
                  </a:cubicBezTo>
                  <a:cubicBezTo>
                    <a:pt x="61" y="270"/>
                    <a:pt x="61" y="270"/>
                    <a:pt x="61" y="270"/>
                  </a:cubicBezTo>
                  <a:cubicBezTo>
                    <a:pt x="61" y="268"/>
                    <a:pt x="61" y="267"/>
                    <a:pt x="61" y="266"/>
                  </a:cubicBezTo>
                  <a:cubicBezTo>
                    <a:pt x="61" y="265"/>
                    <a:pt x="61" y="265"/>
                    <a:pt x="61" y="265"/>
                  </a:cubicBezTo>
                  <a:cubicBezTo>
                    <a:pt x="61" y="264"/>
                    <a:pt x="61" y="263"/>
                    <a:pt x="61" y="262"/>
                  </a:cubicBezTo>
                  <a:cubicBezTo>
                    <a:pt x="61" y="261"/>
                    <a:pt x="61" y="261"/>
                    <a:pt x="61" y="261"/>
                  </a:cubicBezTo>
                  <a:cubicBezTo>
                    <a:pt x="61" y="259"/>
                    <a:pt x="61" y="258"/>
                    <a:pt x="61" y="257"/>
                  </a:cubicBezTo>
                  <a:cubicBezTo>
                    <a:pt x="61" y="255"/>
                    <a:pt x="61" y="254"/>
                    <a:pt x="62" y="253"/>
                  </a:cubicBezTo>
                  <a:cubicBezTo>
                    <a:pt x="62" y="252"/>
                    <a:pt x="62" y="252"/>
                    <a:pt x="62" y="252"/>
                  </a:cubicBezTo>
                  <a:cubicBezTo>
                    <a:pt x="62" y="251"/>
                    <a:pt x="62" y="250"/>
                    <a:pt x="62" y="249"/>
                  </a:cubicBezTo>
                  <a:cubicBezTo>
                    <a:pt x="62" y="248"/>
                    <a:pt x="62" y="248"/>
                    <a:pt x="62" y="248"/>
                  </a:cubicBezTo>
                  <a:cubicBezTo>
                    <a:pt x="63" y="246"/>
                    <a:pt x="63" y="245"/>
                    <a:pt x="63" y="244"/>
                  </a:cubicBezTo>
                  <a:cubicBezTo>
                    <a:pt x="63" y="244"/>
                    <a:pt x="63" y="244"/>
                    <a:pt x="63" y="244"/>
                  </a:cubicBezTo>
                  <a:cubicBezTo>
                    <a:pt x="64" y="242"/>
                    <a:pt x="64" y="241"/>
                    <a:pt x="64" y="240"/>
                  </a:cubicBezTo>
                  <a:cubicBezTo>
                    <a:pt x="64" y="240"/>
                    <a:pt x="64" y="239"/>
                    <a:pt x="65" y="239"/>
                  </a:cubicBezTo>
                  <a:cubicBezTo>
                    <a:pt x="65" y="238"/>
                    <a:pt x="65" y="237"/>
                    <a:pt x="65" y="237"/>
                  </a:cubicBezTo>
                  <a:cubicBezTo>
                    <a:pt x="66" y="236"/>
                    <a:pt x="66" y="236"/>
                    <a:pt x="66" y="235"/>
                  </a:cubicBezTo>
                  <a:cubicBezTo>
                    <a:pt x="66" y="234"/>
                    <a:pt x="67" y="233"/>
                    <a:pt x="67" y="232"/>
                  </a:cubicBezTo>
                  <a:cubicBezTo>
                    <a:pt x="67" y="232"/>
                    <a:pt x="67" y="232"/>
                    <a:pt x="67" y="232"/>
                  </a:cubicBezTo>
                  <a:cubicBezTo>
                    <a:pt x="69" y="227"/>
                    <a:pt x="71" y="223"/>
                    <a:pt x="74" y="218"/>
                  </a:cubicBezTo>
                  <a:cubicBezTo>
                    <a:pt x="75" y="217"/>
                    <a:pt x="75" y="217"/>
                    <a:pt x="76" y="216"/>
                  </a:cubicBezTo>
                  <a:cubicBezTo>
                    <a:pt x="76" y="216"/>
                    <a:pt x="76" y="216"/>
                    <a:pt x="76" y="215"/>
                  </a:cubicBezTo>
                  <a:cubicBezTo>
                    <a:pt x="77" y="215"/>
                    <a:pt x="77" y="214"/>
                    <a:pt x="78" y="213"/>
                  </a:cubicBezTo>
                  <a:cubicBezTo>
                    <a:pt x="78" y="213"/>
                    <a:pt x="78" y="213"/>
                    <a:pt x="78" y="213"/>
                  </a:cubicBezTo>
                  <a:cubicBezTo>
                    <a:pt x="80" y="210"/>
                    <a:pt x="82" y="208"/>
                    <a:pt x="84" y="206"/>
                  </a:cubicBezTo>
                  <a:cubicBezTo>
                    <a:pt x="84" y="206"/>
                    <a:pt x="84" y="206"/>
                    <a:pt x="84" y="206"/>
                  </a:cubicBezTo>
                  <a:cubicBezTo>
                    <a:pt x="85" y="205"/>
                    <a:pt x="85" y="204"/>
                    <a:pt x="86" y="204"/>
                  </a:cubicBezTo>
                  <a:cubicBezTo>
                    <a:pt x="86" y="204"/>
                    <a:pt x="86" y="203"/>
                    <a:pt x="87" y="203"/>
                  </a:cubicBezTo>
                  <a:cubicBezTo>
                    <a:pt x="89" y="200"/>
                    <a:pt x="92" y="198"/>
                    <a:pt x="96" y="196"/>
                  </a:cubicBezTo>
                  <a:cubicBezTo>
                    <a:pt x="96" y="195"/>
                    <a:pt x="96" y="195"/>
                    <a:pt x="96" y="195"/>
                  </a:cubicBezTo>
                  <a:cubicBezTo>
                    <a:pt x="97" y="195"/>
                    <a:pt x="98" y="194"/>
                    <a:pt x="98" y="194"/>
                  </a:cubicBezTo>
                  <a:cubicBezTo>
                    <a:pt x="99" y="194"/>
                    <a:pt x="99" y="193"/>
                    <a:pt x="99" y="193"/>
                  </a:cubicBezTo>
                  <a:cubicBezTo>
                    <a:pt x="101" y="192"/>
                    <a:pt x="104" y="190"/>
                    <a:pt x="107" y="189"/>
                  </a:cubicBezTo>
                  <a:cubicBezTo>
                    <a:pt x="107" y="189"/>
                    <a:pt x="107" y="189"/>
                    <a:pt x="107" y="189"/>
                  </a:cubicBezTo>
                  <a:cubicBezTo>
                    <a:pt x="108" y="188"/>
                    <a:pt x="109" y="188"/>
                    <a:pt x="109" y="187"/>
                  </a:cubicBezTo>
                  <a:cubicBezTo>
                    <a:pt x="110" y="187"/>
                    <a:pt x="110" y="187"/>
                    <a:pt x="110" y="187"/>
                  </a:cubicBezTo>
                  <a:cubicBezTo>
                    <a:pt x="111" y="187"/>
                    <a:pt x="112" y="186"/>
                    <a:pt x="113" y="186"/>
                  </a:cubicBezTo>
                  <a:cubicBezTo>
                    <a:pt x="117" y="184"/>
                    <a:pt x="122" y="182"/>
                    <a:pt x="127" y="181"/>
                  </a:cubicBezTo>
                  <a:cubicBezTo>
                    <a:pt x="129" y="181"/>
                    <a:pt x="130" y="181"/>
                    <a:pt x="131" y="181"/>
                  </a:cubicBezTo>
                  <a:cubicBezTo>
                    <a:pt x="131" y="181"/>
                    <a:pt x="132" y="181"/>
                    <a:pt x="132" y="180"/>
                  </a:cubicBezTo>
                  <a:cubicBezTo>
                    <a:pt x="133" y="180"/>
                    <a:pt x="134" y="180"/>
                    <a:pt x="135" y="180"/>
                  </a:cubicBezTo>
                  <a:cubicBezTo>
                    <a:pt x="135" y="180"/>
                    <a:pt x="136" y="180"/>
                    <a:pt x="136" y="180"/>
                  </a:cubicBezTo>
                  <a:cubicBezTo>
                    <a:pt x="137" y="180"/>
                    <a:pt x="138" y="180"/>
                    <a:pt x="139" y="180"/>
                  </a:cubicBezTo>
                  <a:cubicBezTo>
                    <a:pt x="140" y="180"/>
                    <a:pt x="140" y="180"/>
                    <a:pt x="140" y="180"/>
                  </a:cubicBezTo>
                  <a:cubicBezTo>
                    <a:pt x="141" y="179"/>
                    <a:pt x="142" y="179"/>
                    <a:pt x="144" y="179"/>
                  </a:cubicBezTo>
                  <a:cubicBezTo>
                    <a:pt x="144" y="179"/>
                    <a:pt x="144" y="179"/>
                    <a:pt x="145" y="179"/>
                  </a:cubicBezTo>
                  <a:cubicBezTo>
                    <a:pt x="146" y="179"/>
                    <a:pt x="147" y="179"/>
                    <a:pt x="148" y="179"/>
                  </a:cubicBezTo>
                  <a:cubicBezTo>
                    <a:pt x="148" y="179"/>
                    <a:pt x="148" y="179"/>
                    <a:pt x="149" y="179"/>
                  </a:cubicBezTo>
                  <a:cubicBezTo>
                    <a:pt x="150" y="180"/>
                    <a:pt x="151" y="180"/>
                    <a:pt x="153" y="180"/>
                  </a:cubicBezTo>
                  <a:cubicBezTo>
                    <a:pt x="154" y="180"/>
                    <a:pt x="155" y="180"/>
                    <a:pt x="157" y="180"/>
                  </a:cubicBezTo>
                  <a:cubicBezTo>
                    <a:pt x="157" y="180"/>
                    <a:pt x="157" y="180"/>
                    <a:pt x="158" y="180"/>
                  </a:cubicBezTo>
                  <a:cubicBezTo>
                    <a:pt x="159" y="180"/>
                    <a:pt x="160" y="181"/>
                    <a:pt x="161" y="181"/>
                  </a:cubicBezTo>
                  <a:cubicBezTo>
                    <a:pt x="161" y="181"/>
                    <a:pt x="161" y="181"/>
                    <a:pt x="162" y="181"/>
                  </a:cubicBezTo>
                  <a:cubicBezTo>
                    <a:pt x="163" y="181"/>
                    <a:pt x="164" y="181"/>
                    <a:pt x="165" y="182"/>
                  </a:cubicBezTo>
                  <a:cubicBezTo>
                    <a:pt x="166" y="182"/>
                    <a:pt x="166" y="182"/>
                    <a:pt x="166" y="182"/>
                  </a:cubicBezTo>
                  <a:cubicBezTo>
                    <a:pt x="167" y="182"/>
                    <a:pt x="168" y="182"/>
                    <a:pt x="169" y="183"/>
                  </a:cubicBezTo>
                  <a:cubicBezTo>
                    <a:pt x="169" y="183"/>
                    <a:pt x="170" y="183"/>
                    <a:pt x="170" y="183"/>
                  </a:cubicBezTo>
                  <a:cubicBezTo>
                    <a:pt x="171" y="183"/>
                    <a:pt x="172" y="184"/>
                    <a:pt x="173" y="184"/>
                  </a:cubicBezTo>
                  <a:cubicBezTo>
                    <a:pt x="173" y="184"/>
                    <a:pt x="174" y="184"/>
                    <a:pt x="174" y="184"/>
                  </a:cubicBezTo>
                  <a:cubicBezTo>
                    <a:pt x="175" y="185"/>
                    <a:pt x="176" y="185"/>
                    <a:pt x="177" y="186"/>
                  </a:cubicBezTo>
                  <a:cubicBezTo>
                    <a:pt x="182" y="188"/>
                    <a:pt x="187" y="190"/>
                    <a:pt x="191" y="193"/>
                  </a:cubicBezTo>
                  <a:cubicBezTo>
                    <a:pt x="192" y="193"/>
                    <a:pt x="193" y="194"/>
                    <a:pt x="193" y="194"/>
                  </a:cubicBezTo>
                  <a:cubicBezTo>
                    <a:pt x="194" y="195"/>
                    <a:pt x="194" y="195"/>
                    <a:pt x="194" y="195"/>
                  </a:cubicBezTo>
                  <a:cubicBezTo>
                    <a:pt x="195" y="195"/>
                    <a:pt x="196" y="196"/>
                    <a:pt x="196" y="196"/>
                  </a:cubicBezTo>
                  <a:cubicBezTo>
                    <a:pt x="196" y="197"/>
                    <a:pt x="196" y="197"/>
                    <a:pt x="197" y="197"/>
                  </a:cubicBezTo>
                  <a:cubicBezTo>
                    <a:pt x="199" y="198"/>
                    <a:pt x="201" y="200"/>
                    <a:pt x="203" y="202"/>
                  </a:cubicBezTo>
                  <a:cubicBezTo>
                    <a:pt x="203" y="203"/>
                    <a:pt x="204" y="203"/>
                    <a:pt x="204" y="203"/>
                  </a:cubicBezTo>
                  <a:cubicBezTo>
                    <a:pt x="204" y="203"/>
                    <a:pt x="205" y="204"/>
                    <a:pt x="206" y="205"/>
                  </a:cubicBezTo>
                  <a:cubicBezTo>
                    <a:pt x="206" y="205"/>
                    <a:pt x="206" y="205"/>
                    <a:pt x="206" y="205"/>
                  </a:cubicBezTo>
                  <a:cubicBezTo>
                    <a:pt x="209" y="208"/>
                    <a:pt x="211" y="211"/>
                    <a:pt x="214" y="214"/>
                  </a:cubicBezTo>
                  <a:cubicBezTo>
                    <a:pt x="214" y="214"/>
                    <a:pt x="214" y="215"/>
                    <a:pt x="214" y="215"/>
                  </a:cubicBezTo>
                  <a:cubicBezTo>
                    <a:pt x="215" y="216"/>
                    <a:pt x="215" y="216"/>
                    <a:pt x="216" y="217"/>
                  </a:cubicBezTo>
                  <a:cubicBezTo>
                    <a:pt x="216" y="217"/>
                    <a:pt x="216" y="217"/>
                    <a:pt x="216" y="217"/>
                  </a:cubicBezTo>
                  <a:cubicBezTo>
                    <a:pt x="218" y="220"/>
                    <a:pt x="219" y="222"/>
                    <a:pt x="221" y="225"/>
                  </a:cubicBezTo>
                  <a:cubicBezTo>
                    <a:pt x="221" y="225"/>
                    <a:pt x="221" y="225"/>
                    <a:pt x="221" y="225"/>
                  </a:cubicBezTo>
                  <a:cubicBezTo>
                    <a:pt x="221" y="226"/>
                    <a:pt x="221" y="227"/>
                    <a:pt x="222" y="228"/>
                  </a:cubicBezTo>
                  <a:cubicBezTo>
                    <a:pt x="222" y="228"/>
                    <a:pt x="222" y="228"/>
                    <a:pt x="222" y="229"/>
                  </a:cubicBezTo>
                  <a:cubicBezTo>
                    <a:pt x="223" y="229"/>
                    <a:pt x="223" y="230"/>
                    <a:pt x="223" y="231"/>
                  </a:cubicBezTo>
                  <a:cubicBezTo>
                    <a:pt x="225" y="236"/>
                    <a:pt x="227" y="241"/>
                    <a:pt x="228" y="246"/>
                  </a:cubicBezTo>
                  <a:cubicBezTo>
                    <a:pt x="228" y="247"/>
                    <a:pt x="229" y="248"/>
                    <a:pt x="229" y="249"/>
                  </a:cubicBezTo>
                  <a:cubicBezTo>
                    <a:pt x="229" y="250"/>
                    <a:pt x="229" y="250"/>
                    <a:pt x="229" y="251"/>
                  </a:cubicBezTo>
                  <a:cubicBezTo>
                    <a:pt x="229" y="252"/>
                    <a:pt x="229" y="252"/>
                    <a:pt x="229" y="253"/>
                  </a:cubicBezTo>
                  <a:cubicBezTo>
                    <a:pt x="229" y="254"/>
                    <a:pt x="229" y="254"/>
                    <a:pt x="229" y="255"/>
                  </a:cubicBezTo>
                  <a:cubicBezTo>
                    <a:pt x="230" y="256"/>
                    <a:pt x="230" y="257"/>
                    <a:pt x="230" y="258"/>
                  </a:cubicBezTo>
                  <a:cubicBezTo>
                    <a:pt x="230" y="258"/>
                    <a:pt x="230" y="258"/>
                    <a:pt x="230" y="258"/>
                  </a:cubicBezTo>
                  <a:cubicBezTo>
                    <a:pt x="230" y="260"/>
                    <a:pt x="230" y="261"/>
                    <a:pt x="230" y="262"/>
                  </a:cubicBezTo>
                  <a:lnTo>
                    <a:pt x="230" y="263"/>
                  </a:lnTo>
                  <a:cubicBezTo>
                    <a:pt x="230" y="264"/>
                    <a:pt x="230" y="265"/>
                    <a:pt x="230" y="266"/>
                  </a:cubicBezTo>
                  <a:cubicBezTo>
                    <a:pt x="230" y="267"/>
                    <a:pt x="230" y="267"/>
                    <a:pt x="230" y="267"/>
                  </a:cubicBezTo>
                  <a:cubicBezTo>
                    <a:pt x="230" y="269"/>
                    <a:pt x="230" y="270"/>
                    <a:pt x="230" y="271"/>
                  </a:cubicBezTo>
                  <a:cubicBezTo>
                    <a:pt x="230" y="273"/>
                    <a:pt x="229" y="274"/>
                    <a:pt x="229" y="275"/>
                  </a:cubicBezTo>
                  <a:close/>
                  <a:moveTo>
                    <a:pt x="287" y="301"/>
                  </a:moveTo>
                  <a:lnTo>
                    <a:pt x="291" y="251"/>
                  </a:lnTo>
                  <a:lnTo>
                    <a:pt x="262" y="249"/>
                  </a:lnTo>
                  <a:cubicBezTo>
                    <a:pt x="260" y="235"/>
                    <a:pt x="256" y="221"/>
                    <a:pt x="250" y="209"/>
                  </a:cubicBezTo>
                  <a:lnTo>
                    <a:pt x="272" y="190"/>
                  </a:lnTo>
                  <a:lnTo>
                    <a:pt x="239" y="152"/>
                  </a:lnTo>
                  <a:lnTo>
                    <a:pt x="217" y="171"/>
                  </a:lnTo>
                  <a:cubicBezTo>
                    <a:pt x="206" y="162"/>
                    <a:pt x="194" y="156"/>
                    <a:pt x="180" y="152"/>
                  </a:cubicBezTo>
                  <a:lnTo>
                    <a:pt x="183" y="123"/>
                  </a:lnTo>
                  <a:lnTo>
                    <a:pt x="133" y="118"/>
                  </a:lnTo>
                  <a:lnTo>
                    <a:pt x="130" y="147"/>
                  </a:lnTo>
                  <a:cubicBezTo>
                    <a:pt x="116" y="149"/>
                    <a:pt x="103" y="153"/>
                    <a:pt x="91" y="160"/>
                  </a:cubicBezTo>
                  <a:lnTo>
                    <a:pt x="72" y="138"/>
                  </a:lnTo>
                  <a:lnTo>
                    <a:pt x="34" y="170"/>
                  </a:lnTo>
                  <a:lnTo>
                    <a:pt x="52" y="192"/>
                  </a:lnTo>
                  <a:cubicBezTo>
                    <a:pt x="44" y="203"/>
                    <a:pt x="37" y="215"/>
                    <a:pt x="33" y="229"/>
                  </a:cubicBezTo>
                  <a:lnTo>
                    <a:pt x="4" y="227"/>
                  </a:lnTo>
                  <a:lnTo>
                    <a:pt x="0" y="276"/>
                  </a:lnTo>
                  <a:lnTo>
                    <a:pt x="29" y="279"/>
                  </a:lnTo>
                  <a:cubicBezTo>
                    <a:pt x="30" y="293"/>
                    <a:pt x="35" y="307"/>
                    <a:pt x="41" y="319"/>
                  </a:cubicBezTo>
                  <a:lnTo>
                    <a:pt x="19" y="337"/>
                  </a:lnTo>
                  <a:lnTo>
                    <a:pt x="51" y="376"/>
                  </a:lnTo>
                  <a:lnTo>
                    <a:pt x="73" y="357"/>
                  </a:lnTo>
                  <a:cubicBezTo>
                    <a:pt x="84" y="366"/>
                    <a:pt x="97" y="372"/>
                    <a:pt x="111" y="376"/>
                  </a:cubicBezTo>
                  <a:lnTo>
                    <a:pt x="108" y="405"/>
                  </a:lnTo>
                  <a:lnTo>
                    <a:pt x="158" y="410"/>
                  </a:lnTo>
                  <a:lnTo>
                    <a:pt x="160" y="381"/>
                  </a:lnTo>
                  <a:cubicBezTo>
                    <a:pt x="175" y="379"/>
                    <a:pt x="188" y="375"/>
                    <a:pt x="200" y="368"/>
                  </a:cubicBezTo>
                  <a:lnTo>
                    <a:pt x="219" y="390"/>
                  </a:lnTo>
                  <a:lnTo>
                    <a:pt x="257" y="358"/>
                  </a:lnTo>
                  <a:lnTo>
                    <a:pt x="239" y="336"/>
                  </a:lnTo>
                  <a:cubicBezTo>
                    <a:pt x="247" y="325"/>
                    <a:pt x="254" y="312"/>
                    <a:pt x="258" y="299"/>
                  </a:cubicBezTo>
                  <a:lnTo>
                    <a:pt x="287" y="301"/>
                  </a:lnTo>
                  <a:close/>
                  <a:moveTo>
                    <a:pt x="437" y="233"/>
                  </a:moveTo>
                  <a:cubicBezTo>
                    <a:pt x="437" y="234"/>
                    <a:pt x="437" y="234"/>
                    <a:pt x="436" y="234"/>
                  </a:cubicBezTo>
                  <a:cubicBezTo>
                    <a:pt x="436" y="235"/>
                    <a:pt x="436" y="235"/>
                    <a:pt x="436" y="236"/>
                  </a:cubicBezTo>
                  <a:cubicBezTo>
                    <a:pt x="436" y="236"/>
                    <a:pt x="436" y="237"/>
                    <a:pt x="436" y="237"/>
                  </a:cubicBezTo>
                  <a:cubicBezTo>
                    <a:pt x="436" y="238"/>
                    <a:pt x="436" y="239"/>
                    <a:pt x="435" y="239"/>
                  </a:cubicBezTo>
                  <a:cubicBezTo>
                    <a:pt x="435" y="240"/>
                    <a:pt x="435" y="240"/>
                    <a:pt x="435" y="240"/>
                  </a:cubicBezTo>
                  <a:cubicBezTo>
                    <a:pt x="435" y="241"/>
                    <a:pt x="435" y="241"/>
                    <a:pt x="435" y="242"/>
                  </a:cubicBezTo>
                  <a:cubicBezTo>
                    <a:pt x="435" y="242"/>
                    <a:pt x="435" y="243"/>
                    <a:pt x="434" y="243"/>
                  </a:cubicBezTo>
                  <a:cubicBezTo>
                    <a:pt x="434" y="244"/>
                    <a:pt x="434" y="244"/>
                    <a:pt x="434" y="245"/>
                  </a:cubicBezTo>
                  <a:cubicBezTo>
                    <a:pt x="434" y="245"/>
                    <a:pt x="434" y="245"/>
                    <a:pt x="434" y="246"/>
                  </a:cubicBezTo>
                  <a:cubicBezTo>
                    <a:pt x="432" y="250"/>
                    <a:pt x="430" y="254"/>
                    <a:pt x="428" y="258"/>
                  </a:cubicBezTo>
                  <a:cubicBezTo>
                    <a:pt x="427" y="258"/>
                    <a:pt x="427" y="259"/>
                    <a:pt x="427" y="259"/>
                  </a:cubicBezTo>
                  <a:cubicBezTo>
                    <a:pt x="426" y="259"/>
                    <a:pt x="426" y="259"/>
                    <a:pt x="426" y="260"/>
                  </a:cubicBezTo>
                  <a:cubicBezTo>
                    <a:pt x="426" y="260"/>
                    <a:pt x="426" y="261"/>
                    <a:pt x="425" y="261"/>
                  </a:cubicBezTo>
                  <a:cubicBezTo>
                    <a:pt x="425" y="261"/>
                    <a:pt x="425" y="261"/>
                    <a:pt x="425" y="261"/>
                  </a:cubicBezTo>
                  <a:cubicBezTo>
                    <a:pt x="424" y="263"/>
                    <a:pt x="422" y="265"/>
                    <a:pt x="421" y="266"/>
                  </a:cubicBezTo>
                  <a:cubicBezTo>
                    <a:pt x="421" y="266"/>
                    <a:pt x="421" y="266"/>
                    <a:pt x="421" y="266"/>
                  </a:cubicBezTo>
                  <a:cubicBezTo>
                    <a:pt x="420" y="267"/>
                    <a:pt x="420" y="267"/>
                    <a:pt x="419" y="268"/>
                  </a:cubicBezTo>
                  <a:cubicBezTo>
                    <a:pt x="419" y="268"/>
                    <a:pt x="419" y="268"/>
                    <a:pt x="419" y="268"/>
                  </a:cubicBezTo>
                  <a:cubicBezTo>
                    <a:pt x="417" y="270"/>
                    <a:pt x="415" y="272"/>
                    <a:pt x="413" y="273"/>
                  </a:cubicBezTo>
                  <a:cubicBezTo>
                    <a:pt x="413" y="274"/>
                    <a:pt x="412" y="274"/>
                    <a:pt x="412" y="274"/>
                  </a:cubicBezTo>
                  <a:cubicBezTo>
                    <a:pt x="412" y="274"/>
                    <a:pt x="411" y="274"/>
                    <a:pt x="411" y="275"/>
                  </a:cubicBezTo>
                  <a:cubicBezTo>
                    <a:pt x="411" y="275"/>
                    <a:pt x="410" y="275"/>
                    <a:pt x="410" y="275"/>
                  </a:cubicBezTo>
                  <a:cubicBezTo>
                    <a:pt x="409" y="276"/>
                    <a:pt x="407" y="277"/>
                    <a:pt x="405" y="278"/>
                  </a:cubicBezTo>
                  <a:cubicBezTo>
                    <a:pt x="405" y="278"/>
                    <a:pt x="405" y="278"/>
                    <a:pt x="405" y="278"/>
                  </a:cubicBezTo>
                  <a:cubicBezTo>
                    <a:pt x="404" y="279"/>
                    <a:pt x="404" y="279"/>
                    <a:pt x="403" y="279"/>
                  </a:cubicBezTo>
                  <a:cubicBezTo>
                    <a:pt x="403" y="279"/>
                    <a:pt x="403" y="279"/>
                    <a:pt x="403" y="279"/>
                  </a:cubicBezTo>
                  <a:cubicBezTo>
                    <a:pt x="402" y="280"/>
                    <a:pt x="401" y="280"/>
                    <a:pt x="401" y="280"/>
                  </a:cubicBezTo>
                  <a:cubicBezTo>
                    <a:pt x="397" y="282"/>
                    <a:pt x="394" y="283"/>
                    <a:pt x="390" y="283"/>
                  </a:cubicBezTo>
                  <a:lnTo>
                    <a:pt x="390" y="284"/>
                  </a:lnTo>
                  <a:cubicBezTo>
                    <a:pt x="390" y="284"/>
                    <a:pt x="389" y="284"/>
                    <a:pt x="388" y="284"/>
                  </a:cubicBezTo>
                  <a:cubicBezTo>
                    <a:pt x="388" y="284"/>
                    <a:pt x="387" y="284"/>
                    <a:pt x="387" y="284"/>
                  </a:cubicBezTo>
                  <a:cubicBezTo>
                    <a:pt x="386" y="284"/>
                    <a:pt x="386" y="284"/>
                    <a:pt x="385" y="284"/>
                  </a:cubicBezTo>
                  <a:cubicBezTo>
                    <a:pt x="385" y="284"/>
                    <a:pt x="385" y="284"/>
                    <a:pt x="384" y="284"/>
                  </a:cubicBezTo>
                  <a:cubicBezTo>
                    <a:pt x="383" y="285"/>
                    <a:pt x="383" y="285"/>
                    <a:pt x="382" y="285"/>
                  </a:cubicBezTo>
                  <a:cubicBezTo>
                    <a:pt x="382" y="285"/>
                    <a:pt x="382" y="285"/>
                    <a:pt x="382" y="285"/>
                  </a:cubicBezTo>
                  <a:cubicBezTo>
                    <a:pt x="381" y="285"/>
                    <a:pt x="380" y="285"/>
                    <a:pt x="379" y="285"/>
                  </a:cubicBezTo>
                  <a:cubicBezTo>
                    <a:pt x="379" y="285"/>
                    <a:pt x="378" y="285"/>
                    <a:pt x="378" y="285"/>
                  </a:cubicBezTo>
                  <a:cubicBezTo>
                    <a:pt x="378" y="285"/>
                    <a:pt x="377" y="285"/>
                    <a:pt x="376" y="285"/>
                  </a:cubicBezTo>
                  <a:cubicBezTo>
                    <a:pt x="376" y="285"/>
                    <a:pt x="376" y="285"/>
                    <a:pt x="375" y="285"/>
                  </a:cubicBezTo>
                  <a:cubicBezTo>
                    <a:pt x="374" y="285"/>
                    <a:pt x="374" y="285"/>
                    <a:pt x="373" y="285"/>
                  </a:cubicBezTo>
                  <a:cubicBezTo>
                    <a:pt x="372" y="285"/>
                    <a:pt x="371" y="284"/>
                    <a:pt x="370" y="284"/>
                  </a:cubicBezTo>
                  <a:cubicBezTo>
                    <a:pt x="370" y="284"/>
                    <a:pt x="369" y="284"/>
                    <a:pt x="369" y="284"/>
                  </a:cubicBezTo>
                  <a:cubicBezTo>
                    <a:pt x="368" y="284"/>
                    <a:pt x="368" y="284"/>
                    <a:pt x="367" y="284"/>
                  </a:cubicBezTo>
                  <a:cubicBezTo>
                    <a:pt x="367" y="284"/>
                    <a:pt x="367" y="284"/>
                    <a:pt x="366" y="284"/>
                  </a:cubicBezTo>
                  <a:cubicBezTo>
                    <a:pt x="365" y="284"/>
                    <a:pt x="365" y="283"/>
                    <a:pt x="364" y="283"/>
                  </a:cubicBezTo>
                  <a:cubicBezTo>
                    <a:pt x="364" y="283"/>
                    <a:pt x="364" y="283"/>
                    <a:pt x="363" y="283"/>
                  </a:cubicBezTo>
                  <a:cubicBezTo>
                    <a:pt x="363" y="283"/>
                    <a:pt x="362" y="283"/>
                    <a:pt x="361" y="282"/>
                  </a:cubicBezTo>
                  <a:cubicBezTo>
                    <a:pt x="361" y="282"/>
                    <a:pt x="361" y="282"/>
                    <a:pt x="360" y="282"/>
                  </a:cubicBezTo>
                  <a:cubicBezTo>
                    <a:pt x="360" y="282"/>
                    <a:pt x="359" y="282"/>
                    <a:pt x="359" y="282"/>
                  </a:cubicBezTo>
                  <a:cubicBezTo>
                    <a:pt x="358" y="282"/>
                    <a:pt x="358" y="281"/>
                    <a:pt x="358" y="281"/>
                  </a:cubicBezTo>
                  <a:cubicBezTo>
                    <a:pt x="357" y="281"/>
                    <a:pt x="356" y="281"/>
                    <a:pt x="355" y="280"/>
                  </a:cubicBezTo>
                  <a:cubicBezTo>
                    <a:pt x="352" y="279"/>
                    <a:pt x="349" y="277"/>
                    <a:pt x="346" y="275"/>
                  </a:cubicBezTo>
                  <a:cubicBezTo>
                    <a:pt x="345" y="275"/>
                    <a:pt x="345" y="275"/>
                    <a:pt x="344" y="274"/>
                  </a:cubicBezTo>
                  <a:cubicBezTo>
                    <a:pt x="344" y="274"/>
                    <a:pt x="344" y="274"/>
                    <a:pt x="344" y="274"/>
                  </a:cubicBezTo>
                  <a:cubicBezTo>
                    <a:pt x="343" y="274"/>
                    <a:pt x="343" y="273"/>
                    <a:pt x="342" y="273"/>
                  </a:cubicBezTo>
                  <a:cubicBezTo>
                    <a:pt x="342" y="273"/>
                    <a:pt x="342" y="273"/>
                    <a:pt x="342" y="273"/>
                  </a:cubicBezTo>
                  <a:cubicBezTo>
                    <a:pt x="340" y="271"/>
                    <a:pt x="339" y="270"/>
                    <a:pt x="337" y="269"/>
                  </a:cubicBezTo>
                  <a:cubicBezTo>
                    <a:pt x="337" y="269"/>
                    <a:pt x="337" y="269"/>
                    <a:pt x="337" y="268"/>
                  </a:cubicBezTo>
                  <a:cubicBezTo>
                    <a:pt x="336" y="268"/>
                    <a:pt x="336" y="268"/>
                    <a:pt x="335" y="267"/>
                  </a:cubicBezTo>
                  <a:cubicBezTo>
                    <a:pt x="335" y="267"/>
                    <a:pt x="335" y="267"/>
                    <a:pt x="335" y="267"/>
                  </a:cubicBezTo>
                  <a:cubicBezTo>
                    <a:pt x="333" y="265"/>
                    <a:pt x="331" y="263"/>
                    <a:pt x="330" y="260"/>
                  </a:cubicBezTo>
                  <a:cubicBezTo>
                    <a:pt x="330" y="260"/>
                    <a:pt x="330" y="260"/>
                    <a:pt x="329" y="260"/>
                  </a:cubicBezTo>
                  <a:cubicBezTo>
                    <a:pt x="329" y="259"/>
                    <a:pt x="329" y="259"/>
                    <a:pt x="328" y="258"/>
                  </a:cubicBezTo>
                  <a:cubicBezTo>
                    <a:pt x="328" y="258"/>
                    <a:pt x="328" y="258"/>
                    <a:pt x="328" y="258"/>
                  </a:cubicBezTo>
                  <a:cubicBezTo>
                    <a:pt x="327" y="256"/>
                    <a:pt x="326" y="255"/>
                    <a:pt x="325" y="253"/>
                  </a:cubicBezTo>
                  <a:cubicBezTo>
                    <a:pt x="325" y="253"/>
                    <a:pt x="325" y="253"/>
                    <a:pt x="325" y="253"/>
                  </a:cubicBezTo>
                  <a:cubicBezTo>
                    <a:pt x="325" y="252"/>
                    <a:pt x="324" y="251"/>
                    <a:pt x="324" y="251"/>
                  </a:cubicBezTo>
                  <a:cubicBezTo>
                    <a:pt x="324" y="251"/>
                    <a:pt x="324" y="250"/>
                    <a:pt x="324" y="250"/>
                  </a:cubicBezTo>
                  <a:cubicBezTo>
                    <a:pt x="324" y="250"/>
                    <a:pt x="323" y="249"/>
                    <a:pt x="323" y="249"/>
                  </a:cubicBezTo>
                  <a:cubicBezTo>
                    <a:pt x="321" y="244"/>
                    <a:pt x="320" y="240"/>
                    <a:pt x="319" y="236"/>
                  </a:cubicBezTo>
                  <a:cubicBezTo>
                    <a:pt x="319" y="235"/>
                    <a:pt x="319" y="235"/>
                    <a:pt x="319" y="235"/>
                  </a:cubicBezTo>
                  <a:cubicBezTo>
                    <a:pt x="319" y="234"/>
                    <a:pt x="319" y="234"/>
                    <a:pt x="319" y="233"/>
                  </a:cubicBezTo>
                  <a:cubicBezTo>
                    <a:pt x="319" y="233"/>
                    <a:pt x="319" y="232"/>
                    <a:pt x="319" y="232"/>
                  </a:cubicBezTo>
                  <a:cubicBezTo>
                    <a:pt x="319" y="231"/>
                    <a:pt x="319" y="230"/>
                    <a:pt x="318" y="230"/>
                  </a:cubicBezTo>
                  <a:cubicBezTo>
                    <a:pt x="318" y="230"/>
                    <a:pt x="318" y="229"/>
                    <a:pt x="318" y="229"/>
                  </a:cubicBezTo>
                  <a:cubicBezTo>
                    <a:pt x="318" y="229"/>
                    <a:pt x="318" y="228"/>
                    <a:pt x="318" y="227"/>
                  </a:cubicBezTo>
                  <a:cubicBezTo>
                    <a:pt x="318" y="226"/>
                    <a:pt x="318" y="226"/>
                    <a:pt x="318" y="226"/>
                  </a:cubicBezTo>
                  <a:cubicBezTo>
                    <a:pt x="318" y="225"/>
                    <a:pt x="318" y="225"/>
                    <a:pt x="318" y="224"/>
                  </a:cubicBezTo>
                  <a:cubicBezTo>
                    <a:pt x="318" y="224"/>
                    <a:pt x="318" y="223"/>
                    <a:pt x="318" y="223"/>
                  </a:cubicBezTo>
                  <a:cubicBezTo>
                    <a:pt x="318" y="222"/>
                    <a:pt x="318" y="221"/>
                    <a:pt x="319" y="220"/>
                  </a:cubicBezTo>
                  <a:cubicBezTo>
                    <a:pt x="319" y="219"/>
                    <a:pt x="319" y="219"/>
                    <a:pt x="319" y="218"/>
                  </a:cubicBezTo>
                  <a:cubicBezTo>
                    <a:pt x="319" y="217"/>
                    <a:pt x="319" y="217"/>
                    <a:pt x="319" y="217"/>
                  </a:cubicBezTo>
                  <a:cubicBezTo>
                    <a:pt x="319" y="216"/>
                    <a:pt x="319" y="216"/>
                    <a:pt x="319" y="215"/>
                  </a:cubicBezTo>
                  <a:cubicBezTo>
                    <a:pt x="319" y="215"/>
                    <a:pt x="319" y="214"/>
                    <a:pt x="319" y="214"/>
                  </a:cubicBezTo>
                  <a:cubicBezTo>
                    <a:pt x="320" y="213"/>
                    <a:pt x="320" y="212"/>
                    <a:pt x="320" y="211"/>
                  </a:cubicBezTo>
                  <a:cubicBezTo>
                    <a:pt x="320" y="211"/>
                    <a:pt x="320" y="211"/>
                    <a:pt x="320" y="211"/>
                  </a:cubicBezTo>
                  <a:cubicBezTo>
                    <a:pt x="320" y="210"/>
                    <a:pt x="320" y="210"/>
                    <a:pt x="321" y="209"/>
                  </a:cubicBezTo>
                  <a:cubicBezTo>
                    <a:pt x="321" y="209"/>
                    <a:pt x="321" y="208"/>
                    <a:pt x="321" y="208"/>
                  </a:cubicBezTo>
                  <a:cubicBezTo>
                    <a:pt x="321" y="207"/>
                    <a:pt x="321" y="207"/>
                    <a:pt x="322" y="206"/>
                  </a:cubicBezTo>
                  <a:cubicBezTo>
                    <a:pt x="322" y="206"/>
                    <a:pt x="322" y="206"/>
                    <a:pt x="322" y="205"/>
                  </a:cubicBezTo>
                  <a:cubicBezTo>
                    <a:pt x="322" y="205"/>
                    <a:pt x="322" y="204"/>
                    <a:pt x="323" y="203"/>
                  </a:cubicBezTo>
                  <a:cubicBezTo>
                    <a:pt x="323" y="203"/>
                    <a:pt x="323" y="203"/>
                    <a:pt x="323" y="203"/>
                  </a:cubicBezTo>
                  <a:cubicBezTo>
                    <a:pt x="324" y="200"/>
                    <a:pt x="326" y="196"/>
                    <a:pt x="328" y="193"/>
                  </a:cubicBezTo>
                  <a:cubicBezTo>
                    <a:pt x="328" y="193"/>
                    <a:pt x="328" y="192"/>
                    <a:pt x="329" y="192"/>
                  </a:cubicBezTo>
                  <a:cubicBezTo>
                    <a:pt x="329" y="192"/>
                    <a:pt x="329" y="191"/>
                    <a:pt x="329" y="191"/>
                  </a:cubicBezTo>
                  <a:cubicBezTo>
                    <a:pt x="330" y="191"/>
                    <a:pt x="330" y="190"/>
                    <a:pt x="330" y="190"/>
                  </a:cubicBezTo>
                  <a:cubicBezTo>
                    <a:pt x="330" y="190"/>
                    <a:pt x="330" y="190"/>
                    <a:pt x="330" y="190"/>
                  </a:cubicBezTo>
                  <a:cubicBezTo>
                    <a:pt x="332" y="188"/>
                    <a:pt x="333" y="186"/>
                    <a:pt x="335" y="185"/>
                  </a:cubicBezTo>
                  <a:cubicBezTo>
                    <a:pt x="335" y="185"/>
                    <a:pt x="335" y="185"/>
                    <a:pt x="335" y="185"/>
                  </a:cubicBezTo>
                  <a:cubicBezTo>
                    <a:pt x="335" y="184"/>
                    <a:pt x="336" y="184"/>
                    <a:pt x="336" y="183"/>
                  </a:cubicBezTo>
                  <a:cubicBezTo>
                    <a:pt x="336" y="183"/>
                    <a:pt x="336" y="183"/>
                    <a:pt x="336" y="183"/>
                  </a:cubicBezTo>
                  <a:cubicBezTo>
                    <a:pt x="338" y="181"/>
                    <a:pt x="341" y="179"/>
                    <a:pt x="343" y="177"/>
                  </a:cubicBezTo>
                  <a:cubicBezTo>
                    <a:pt x="343" y="177"/>
                    <a:pt x="343" y="177"/>
                    <a:pt x="343" y="177"/>
                  </a:cubicBezTo>
                  <a:cubicBezTo>
                    <a:pt x="344" y="177"/>
                    <a:pt x="344" y="176"/>
                    <a:pt x="345" y="176"/>
                  </a:cubicBezTo>
                  <a:cubicBezTo>
                    <a:pt x="345" y="176"/>
                    <a:pt x="345" y="176"/>
                    <a:pt x="345" y="176"/>
                  </a:cubicBezTo>
                  <a:cubicBezTo>
                    <a:pt x="347" y="175"/>
                    <a:pt x="349" y="174"/>
                    <a:pt x="350" y="173"/>
                  </a:cubicBezTo>
                  <a:cubicBezTo>
                    <a:pt x="351" y="173"/>
                    <a:pt x="351" y="173"/>
                    <a:pt x="351" y="173"/>
                  </a:cubicBezTo>
                  <a:cubicBezTo>
                    <a:pt x="351" y="172"/>
                    <a:pt x="352" y="172"/>
                    <a:pt x="352" y="172"/>
                  </a:cubicBezTo>
                  <a:cubicBezTo>
                    <a:pt x="353" y="172"/>
                    <a:pt x="353" y="172"/>
                    <a:pt x="353" y="172"/>
                  </a:cubicBezTo>
                  <a:cubicBezTo>
                    <a:pt x="353" y="171"/>
                    <a:pt x="354" y="171"/>
                    <a:pt x="355" y="171"/>
                  </a:cubicBezTo>
                  <a:cubicBezTo>
                    <a:pt x="358" y="169"/>
                    <a:pt x="362" y="168"/>
                    <a:pt x="365" y="167"/>
                  </a:cubicBezTo>
                  <a:cubicBezTo>
                    <a:pt x="366" y="167"/>
                    <a:pt x="367" y="167"/>
                    <a:pt x="368" y="167"/>
                  </a:cubicBezTo>
                  <a:cubicBezTo>
                    <a:pt x="368" y="167"/>
                    <a:pt x="368" y="167"/>
                    <a:pt x="368" y="167"/>
                  </a:cubicBezTo>
                  <a:cubicBezTo>
                    <a:pt x="369" y="167"/>
                    <a:pt x="370" y="167"/>
                    <a:pt x="370" y="167"/>
                  </a:cubicBezTo>
                  <a:cubicBezTo>
                    <a:pt x="371" y="167"/>
                    <a:pt x="371" y="166"/>
                    <a:pt x="371" y="166"/>
                  </a:cubicBezTo>
                  <a:cubicBezTo>
                    <a:pt x="372" y="166"/>
                    <a:pt x="373" y="166"/>
                    <a:pt x="374" y="166"/>
                  </a:cubicBezTo>
                  <a:cubicBezTo>
                    <a:pt x="374" y="166"/>
                    <a:pt x="374" y="166"/>
                    <a:pt x="374" y="166"/>
                  </a:cubicBezTo>
                  <a:cubicBezTo>
                    <a:pt x="375" y="166"/>
                    <a:pt x="376" y="166"/>
                    <a:pt x="376" y="166"/>
                  </a:cubicBezTo>
                  <a:cubicBezTo>
                    <a:pt x="377" y="166"/>
                    <a:pt x="377" y="166"/>
                    <a:pt x="377" y="166"/>
                  </a:cubicBezTo>
                  <a:cubicBezTo>
                    <a:pt x="378" y="166"/>
                    <a:pt x="379" y="166"/>
                    <a:pt x="379" y="166"/>
                  </a:cubicBezTo>
                  <a:cubicBezTo>
                    <a:pt x="380" y="166"/>
                    <a:pt x="380" y="166"/>
                    <a:pt x="380" y="166"/>
                  </a:cubicBezTo>
                  <a:cubicBezTo>
                    <a:pt x="381" y="166"/>
                    <a:pt x="382" y="166"/>
                    <a:pt x="383" y="166"/>
                  </a:cubicBezTo>
                  <a:cubicBezTo>
                    <a:pt x="384" y="166"/>
                    <a:pt x="385" y="166"/>
                    <a:pt x="386" y="167"/>
                  </a:cubicBezTo>
                  <a:cubicBezTo>
                    <a:pt x="386" y="167"/>
                    <a:pt x="386" y="167"/>
                    <a:pt x="386" y="167"/>
                  </a:cubicBezTo>
                  <a:cubicBezTo>
                    <a:pt x="387" y="167"/>
                    <a:pt x="388" y="167"/>
                    <a:pt x="388" y="167"/>
                  </a:cubicBezTo>
                  <a:cubicBezTo>
                    <a:pt x="389" y="167"/>
                    <a:pt x="389" y="167"/>
                    <a:pt x="389" y="167"/>
                  </a:cubicBezTo>
                  <a:cubicBezTo>
                    <a:pt x="390" y="167"/>
                    <a:pt x="391" y="168"/>
                    <a:pt x="392" y="168"/>
                  </a:cubicBezTo>
                  <a:cubicBezTo>
                    <a:pt x="392" y="168"/>
                    <a:pt x="392" y="168"/>
                    <a:pt x="392" y="168"/>
                  </a:cubicBezTo>
                  <a:cubicBezTo>
                    <a:pt x="393" y="168"/>
                    <a:pt x="394" y="168"/>
                    <a:pt x="394" y="168"/>
                  </a:cubicBezTo>
                  <a:cubicBezTo>
                    <a:pt x="395" y="169"/>
                    <a:pt x="395" y="169"/>
                    <a:pt x="395" y="169"/>
                  </a:cubicBezTo>
                  <a:cubicBezTo>
                    <a:pt x="396" y="169"/>
                    <a:pt x="396" y="169"/>
                    <a:pt x="397" y="169"/>
                  </a:cubicBezTo>
                  <a:cubicBezTo>
                    <a:pt x="397" y="169"/>
                    <a:pt x="398" y="169"/>
                    <a:pt x="398" y="170"/>
                  </a:cubicBezTo>
                  <a:cubicBezTo>
                    <a:pt x="399" y="170"/>
                    <a:pt x="399" y="170"/>
                    <a:pt x="400" y="170"/>
                  </a:cubicBezTo>
                  <a:cubicBezTo>
                    <a:pt x="404" y="172"/>
                    <a:pt x="407" y="174"/>
                    <a:pt x="410" y="175"/>
                  </a:cubicBezTo>
                  <a:cubicBezTo>
                    <a:pt x="410" y="176"/>
                    <a:pt x="411" y="176"/>
                    <a:pt x="411" y="177"/>
                  </a:cubicBezTo>
                  <a:cubicBezTo>
                    <a:pt x="412" y="177"/>
                    <a:pt x="412" y="177"/>
                    <a:pt x="412" y="177"/>
                  </a:cubicBezTo>
                  <a:cubicBezTo>
                    <a:pt x="412" y="177"/>
                    <a:pt x="413" y="178"/>
                    <a:pt x="413" y="178"/>
                  </a:cubicBezTo>
                  <a:cubicBezTo>
                    <a:pt x="414" y="178"/>
                    <a:pt x="414" y="178"/>
                    <a:pt x="414" y="178"/>
                  </a:cubicBezTo>
                  <a:cubicBezTo>
                    <a:pt x="415" y="179"/>
                    <a:pt x="417" y="181"/>
                    <a:pt x="418" y="182"/>
                  </a:cubicBezTo>
                  <a:cubicBezTo>
                    <a:pt x="419" y="182"/>
                    <a:pt x="419" y="182"/>
                    <a:pt x="419" y="182"/>
                  </a:cubicBezTo>
                  <a:cubicBezTo>
                    <a:pt x="419" y="183"/>
                    <a:pt x="420" y="183"/>
                    <a:pt x="420" y="184"/>
                  </a:cubicBezTo>
                  <a:cubicBezTo>
                    <a:pt x="420" y="184"/>
                    <a:pt x="420" y="184"/>
                    <a:pt x="420" y="184"/>
                  </a:cubicBezTo>
                  <a:cubicBezTo>
                    <a:pt x="422" y="186"/>
                    <a:pt x="424" y="188"/>
                    <a:pt x="426" y="191"/>
                  </a:cubicBezTo>
                  <a:cubicBezTo>
                    <a:pt x="426" y="191"/>
                    <a:pt x="426" y="191"/>
                    <a:pt x="426" y="191"/>
                  </a:cubicBezTo>
                  <a:cubicBezTo>
                    <a:pt x="426" y="191"/>
                    <a:pt x="427" y="192"/>
                    <a:pt x="427" y="193"/>
                  </a:cubicBezTo>
                  <a:cubicBezTo>
                    <a:pt x="427" y="193"/>
                    <a:pt x="427" y="193"/>
                    <a:pt x="427" y="193"/>
                  </a:cubicBezTo>
                  <a:cubicBezTo>
                    <a:pt x="428" y="195"/>
                    <a:pt x="429" y="196"/>
                    <a:pt x="430" y="198"/>
                  </a:cubicBezTo>
                  <a:cubicBezTo>
                    <a:pt x="431" y="198"/>
                    <a:pt x="431" y="198"/>
                    <a:pt x="431" y="198"/>
                  </a:cubicBezTo>
                  <a:cubicBezTo>
                    <a:pt x="431" y="199"/>
                    <a:pt x="431" y="200"/>
                    <a:pt x="431" y="200"/>
                  </a:cubicBezTo>
                  <a:cubicBezTo>
                    <a:pt x="432" y="200"/>
                    <a:pt x="432" y="200"/>
                    <a:pt x="432" y="201"/>
                  </a:cubicBezTo>
                  <a:cubicBezTo>
                    <a:pt x="432" y="201"/>
                    <a:pt x="432" y="202"/>
                    <a:pt x="432" y="202"/>
                  </a:cubicBezTo>
                  <a:cubicBezTo>
                    <a:pt x="434" y="206"/>
                    <a:pt x="435" y="209"/>
                    <a:pt x="436" y="213"/>
                  </a:cubicBezTo>
                  <a:cubicBezTo>
                    <a:pt x="436" y="214"/>
                    <a:pt x="436" y="214"/>
                    <a:pt x="436" y="215"/>
                  </a:cubicBezTo>
                  <a:cubicBezTo>
                    <a:pt x="436" y="216"/>
                    <a:pt x="436" y="216"/>
                    <a:pt x="436" y="216"/>
                  </a:cubicBezTo>
                  <a:cubicBezTo>
                    <a:pt x="436" y="217"/>
                    <a:pt x="437" y="217"/>
                    <a:pt x="437" y="218"/>
                  </a:cubicBezTo>
                  <a:cubicBezTo>
                    <a:pt x="437" y="218"/>
                    <a:pt x="437" y="219"/>
                    <a:pt x="437" y="219"/>
                  </a:cubicBezTo>
                  <a:cubicBezTo>
                    <a:pt x="437" y="220"/>
                    <a:pt x="437" y="220"/>
                    <a:pt x="437" y="221"/>
                  </a:cubicBezTo>
                  <a:cubicBezTo>
                    <a:pt x="437" y="221"/>
                    <a:pt x="437" y="221"/>
                    <a:pt x="437" y="222"/>
                  </a:cubicBezTo>
                  <a:cubicBezTo>
                    <a:pt x="437" y="222"/>
                    <a:pt x="437" y="223"/>
                    <a:pt x="437" y="224"/>
                  </a:cubicBezTo>
                  <a:lnTo>
                    <a:pt x="437" y="225"/>
                  </a:lnTo>
                  <a:cubicBezTo>
                    <a:pt x="437" y="226"/>
                    <a:pt x="437" y="226"/>
                    <a:pt x="437" y="227"/>
                  </a:cubicBezTo>
                  <a:cubicBezTo>
                    <a:pt x="437" y="227"/>
                    <a:pt x="437" y="228"/>
                    <a:pt x="437" y="228"/>
                  </a:cubicBezTo>
                  <a:cubicBezTo>
                    <a:pt x="437" y="229"/>
                    <a:pt x="437" y="230"/>
                    <a:pt x="437" y="231"/>
                  </a:cubicBezTo>
                  <a:cubicBezTo>
                    <a:pt x="437" y="231"/>
                    <a:pt x="437" y="232"/>
                    <a:pt x="437" y="233"/>
                  </a:cubicBezTo>
                  <a:close/>
                  <a:moveTo>
                    <a:pt x="477" y="252"/>
                  </a:moveTo>
                  <a:lnTo>
                    <a:pt x="480" y="217"/>
                  </a:lnTo>
                  <a:lnTo>
                    <a:pt x="460" y="215"/>
                  </a:lnTo>
                  <a:cubicBezTo>
                    <a:pt x="458" y="205"/>
                    <a:pt x="455" y="196"/>
                    <a:pt x="451" y="187"/>
                  </a:cubicBezTo>
                  <a:lnTo>
                    <a:pt x="466" y="174"/>
                  </a:lnTo>
                  <a:lnTo>
                    <a:pt x="444" y="147"/>
                  </a:lnTo>
                  <a:lnTo>
                    <a:pt x="428" y="160"/>
                  </a:lnTo>
                  <a:cubicBezTo>
                    <a:pt x="421" y="154"/>
                    <a:pt x="412" y="149"/>
                    <a:pt x="402" y="147"/>
                  </a:cubicBezTo>
                  <a:lnTo>
                    <a:pt x="404" y="126"/>
                  </a:lnTo>
                  <a:lnTo>
                    <a:pt x="369" y="123"/>
                  </a:lnTo>
                  <a:lnTo>
                    <a:pt x="367" y="143"/>
                  </a:lnTo>
                  <a:cubicBezTo>
                    <a:pt x="357" y="145"/>
                    <a:pt x="348" y="148"/>
                    <a:pt x="339" y="152"/>
                  </a:cubicBezTo>
                  <a:lnTo>
                    <a:pt x="326" y="137"/>
                  </a:lnTo>
                  <a:lnTo>
                    <a:pt x="299" y="159"/>
                  </a:lnTo>
                  <a:lnTo>
                    <a:pt x="312" y="175"/>
                  </a:lnTo>
                  <a:cubicBezTo>
                    <a:pt x="306" y="183"/>
                    <a:pt x="302" y="191"/>
                    <a:pt x="299" y="201"/>
                  </a:cubicBezTo>
                  <a:lnTo>
                    <a:pt x="279" y="199"/>
                  </a:lnTo>
                  <a:lnTo>
                    <a:pt x="275" y="234"/>
                  </a:lnTo>
                  <a:lnTo>
                    <a:pt x="296" y="236"/>
                  </a:lnTo>
                  <a:cubicBezTo>
                    <a:pt x="297" y="246"/>
                    <a:pt x="300" y="255"/>
                    <a:pt x="305" y="264"/>
                  </a:cubicBezTo>
                  <a:lnTo>
                    <a:pt x="289" y="277"/>
                  </a:lnTo>
                  <a:lnTo>
                    <a:pt x="312" y="304"/>
                  </a:lnTo>
                  <a:lnTo>
                    <a:pt x="327" y="291"/>
                  </a:lnTo>
                  <a:cubicBezTo>
                    <a:pt x="335" y="297"/>
                    <a:pt x="344" y="301"/>
                    <a:pt x="353" y="304"/>
                  </a:cubicBezTo>
                  <a:lnTo>
                    <a:pt x="352" y="325"/>
                  </a:lnTo>
                  <a:lnTo>
                    <a:pt x="387" y="328"/>
                  </a:lnTo>
                  <a:lnTo>
                    <a:pt x="388" y="307"/>
                  </a:lnTo>
                  <a:cubicBezTo>
                    <a:pt x="398" y="306"/>
                    <a:pt x="408" y="303"/>
                    <a:pt x="416" y="299"/>
                  </a:cubicBezTo>
                  <a:lnTo>
                    <a:pt x="429" y="314"/>
                  </a:lnTo>
                  <a:lnTo>
                    <a:pt x="456" y="292"/>
                  </a:lnTo>
                  <a:lnTo>
                    <a:pt x="443" y="276"/>
                  </a:lnTo>
                  <a:cubicBezTo>
                    <a:pt x="449" y="268"/>
                    <a:pt x="454" y="260"/>
                    <a:pt x="457" y="250"/>
                  </a:cubicBezTo>
                  <a:lnTo>
                    <a:pt x="477" y="252"/>
                  </a:lnTo>
                  <a:close/>
                </a:path>
              </a:pathLst>
            </a:custGeom>
            <a:solidFill>
              <a:srgbClr val="F4BF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6878" name="组合 33"/>
          <p:cNvGrpSpPr>
            <a:grpSpLocks/>
          </p:cNvGrpSpPr>
          <p:nvPr/>
        </p:nvGrpSpPr>
        <p:grpSpPr bwMode="auto">
          <a:xfrm>
            <a:off x="7523163" y="2413005"/>
            <a:ext cx="381000" cy="384175"/>
            <a:chOff x="0" y="0"/>
            <a:chExt cx="381000" cy="384175"/>
          </a:xfrm>
        </p:grpSpPr>
        <p:sp>
          <p:nvSpPr>
            <p:cNvPr id="36879" name="Oval 15"/>
            <p:cNvSpPr>
              <a:spLocks noChangeArrowheads="1"/>
            </p:cNvSpPr>
            <p:nvPr/>
          </p:nvSpPr>
          <p:spPr bwMode="auto">
            <a:xfrm>
              <a:off x="0" y="0"/>
              <a:ext cx="381000" cy="3841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294A5A"/>
                </a:solidFill>
              </a:endParaRPr>
            </a:p>
          </p:txBody>
        </p:sp>
        <p:sp>
          <p:nvSpPr>
            <p:cNvPr id="36880" name="Freeform 16"/>
            <p:cNvSpPr>
              <a:spLocks noEditPoints="1" noChangeArrowheads="1"/>
            </p:cNvSpPr>
            <p:nvPr/>
          </p:nvSpPr>
          <p:spPr bwMode="auto">
            <a:xfrm>
              <a:off x="57150" y="55563"/>
              <a:ext cx="274638" cy="261938"/>
            </a:xfrm>
            <a:custGeom>
              <a:avLst/>
              <a:gdLst>
                <a:gd name="T0" fmla="*/ 204 w 489"/>
                <a:gd name="T1" fmla="*/ 421 h 465"/>
                <a:gd name="T2" fmla="*/ 204 w 489"/>
                <a:gd name="T3" fmla="*/ 442 h 465"/>
                <a:gd name="T4" fmla="*/ 296 w 489"/>
                <a:gd name="T5" fmla="*/ 432 h 465"/>
                <a:gd name="T6" fmla="*/ 285 w 489"/>
                <a:gd name="T7" fmla="*/ 388 h 465"/>
                <a:gd name="T8" fmla="*/ 204 w 489"/>
                <a:gd name="T9" fmla="*/ 388 h 465"/>
                <a:gd name="T10" fmla="*/ 204 w 489"/>
                <a:gd name="T11" fmla="*/ 410 h 465"/>
                <a:gd name="T12" fmla="*/ 296 w 489"/>
                <a:gd name="T13" fmla="*/ 399 h 465"/>
                <a:gd name="T14" fmla="*/ 245 w 489"/>
                <a:gd name="T15" fmla="*/ 465 h 465"/>
                <a:gd name="T16" fmla="*/ 280 w 489"/>
                <a:gd name="T17" fmla="*/ 452 h 465"/>
                <a:gd name="T18" fmla="*/ 245 w 489"/>
                <a:gd name="T19" fmla="*/ 465 h 465"/>
                <a:gd name="T20" fmla="*/ 246 w 489"/>
                <a:gd name="T21" fmla="*/ 124 h 465"/>
                <a:gd name="T22" fmla="*/ 131 w 489"/>
                <a:gd name="T23" fmla="*/ 232 h 465"/>
                <a:gd name="T24" fmla="*/ 199 w 489"/>
                <a:gd name="T25" fmla="*/ 376 h 465"/>
                <a:gd name="T26" fmla="*/ 246 w 489"/>
                <a:gd name="T27" fmla="*/ 379 h 465"/>
                <a:gd name="T28" fmla="*/ 304 w 489"/>
                <a:gd name="T29" fmla="*/ 344 h 465"/>
                <a:gd name="T30" fmla="*/ 246 w 489"/>
                <a:gd name="T31" fmla="*/ 124 h 465"/>
                <a:gd name="T32" fmla="*/ 96 w 489"/>
                <a:gd name="T33" fmla="*/ 251 h 465"/>
                <a:gd name="T34" fmla="*/ 19 w 489"/>
                <a:gd name="T35" fmla="*/ 236 h 465"/>
                <a:gd name="T36" fmla="*/ 19 w 489"/>
                <a:gd name="T37" fmla="*/ 267 h 465"/>
                <a:gd name="T38" fmla="*/ 96 w 489"/>
                <a:gd name="T39" fmla="*/ 251 h 465"/>
                <a:gd name="T40" fmla="*/ 470 w 489"/>
                <a:gd name="T41" fmla="*/ 236 h 465"/>
                <a:gd name="T42" fmla="*/ 393 w 489"/>
                <a:gd name="T43" fmla="*/ 251 h 465"/>
                <a:gd name="T44" fmla="*/ 470 w 489"/>
                <a:gd name="T45" fmla="*/ 267 h 465"/>
                <a:gd name="T46" fmla="*/ 470 w 489"/>
                <a:gd name="T47" fmla="*/ 236 h 465"/>
                <a:gd name="T48" fmla="*/ 374 w 489"/>
                <a:gd name="T49" fmla="*/ 141 h 465"/>
                <a:gd name="T50" fmla="*/ 418 w 489"/>
                <a:gd name="T51" fmla="*/ 76 h 465"/>
                <a:gd name="T52" fmla="*/ 353 w 489"/>
                <a:gd name="T53" fmla="*/ 120 h 465"/>
                <a:gd name="T54" fmla="*/ 374 w 489"/>
                <a:gd name="T55" fmla="*/ 141 h 465"/>
                <a:gd name="T56" fmla="*/ 243 w 489"/>
                <a:gd name="T57" fmla="*/ 96 h 465"/>
                <a:gd name="T58" fmla="*/ 259 w 489"/>
                <a:gd name="T59" fmla="*/ 18 h 465"/>
                <a:gd name="T60" fmla="*/ 228 w 489"/>
                <a:gd name="T61" fmla="*/ 18 h 465"/>
                <a:gd name="T62" fmla="*/ 243 w 489"/>
                <a:gd name="T63" fmla="*/ 96 h 465"/>
                <a:gd name="T64" fmla="*/ 110 w 489"/>
                <a:gd name="T65" fmla="*/ 135 h 465"/>
                <a:gd name="T66" fmla="*/ 132 w 489"/>
                <a:gd name="T67" fmla="*/ 114 h 465"/>
                <a:gd name="T68" fmla="*/ 66 w 489"/>
                <a:gd name="T69" fmla="*/ 70 h 465"/>
                <a:gd name="T70" fmla="*/ 110 w 489"/>
                <a:gd name="T71" fmla="*/ 135 h 465"/>
                <a:gd name="T72" fmla="*/ 115 w 489"/>
                <a:gd name="T73" fmla="*/ 361 h 465"/>
                <a:gd name="T74" fmla="*/ 71 w 489"/>
                <a:gd name="T75" fmla="*/ 427 h 465"/>
                <a:gd name="T76" fmla="*/ 137 w 489"/>
                <a:gd name="T77" fmla="*/ 383 h 465"/>
                <a:gd name="T78" fmla="*/ 115 w 489"/>
                <a:gd name="T79" fmla="*/ 361 h 465"/>
                <a:gd name="T80" fmla="*/ 379 w 489"/>
                <a:gd name="T81" fmla="*/ 367 h 465"/>
                <a:gd name="T82" fmla="*/ 358 w 489"/>
                <a:gd name="T83" fmla="*/ 389 h 465"/>
                <a:gd name="T84" fmla="*/ 423 w 489"/>
                <a:gd name="T85" fmla="*/ 433 h 465"/>
                <a:gd name="T86" fmla="*/ 379 w 489"/>
                <a:gd name="T87" fmla="*/ 367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9" h="465">
                  <a:moveTo>
                    <a:pt x="285" y="421"/>
                  </a:moveTo>
                  <a:lnTo>
                    <a:pt x="204" y="421"/>
                  </a:lnTo>
                  <a:cubicBezTo>
                    <a:pt x="198" y="421"/>
                    <a:pt x="193" y="426"/>
                    <a:pt x="193" y="432"/>
                  </a:cubicBezTo>
                  <a:cubicBezTo>
                    <a:pt x="193" y="438"/>
                    <a:pt x="198" y="442"/>
                    <a:pt x="204" y="442"/>
                  </a:cubicBezTo>
                  <a:lnTo>
                    <a:pt x="285" y="442"/>
                  </a:lnTo>
                  <a:cubicBezTo>
                    <a:pt x="291" y="442"/>
                    <a:pt x="296" y="438"/>
                    <a:pt x="296" y="432"/>
                  </a:cubicBezTo>
                  <a:cubicBezTo>
                    <a:pt x="296" y="426"/>
                    <a:pt x="291" y="421"/>
                    <a:pt x="285" y="421"/>
                  </a:cubicBezTo>
                  <a:close/>
                  <a:moveTo>
                    <a:pt x="285" y="388"/>
                  </a:moveTo>
                  <a:lnTo>
                    <a:pt x="285" y="388"/>
                  </a:lnTo>
                  <a:lnTo>
                    <a:pt x="204" y="388"/>
                  </a:lnTo>
                  <a:cubicBezTo>
                    <a:pt x="198" y="388"/>
                    <a:pt x="193" y="393"/>
                    <a:pt x="193" y="399"/>
                  </a:cubicBezTo>
                  <a:cubicBezTo>
                    <a:pt x="193" y="405"/>
                    <a:pt x="198" y="410"/>
                    <a:pt x="204" y="410"/>
                  </a:cubicBezTo>
                  <a:lnTo>
                    <a:pt x="285" y="410"/>
                  </a:lnTo>
                  <a:cubicBezTo>
                    <a:pt x="291" y="410"/>
                    <a:pt x="296" y="405"/>
                    <a:pt x="296" y="399"/>
                  </a:cubicBezTo>
                  <a:cubicBezTo>
                    <a:pt x="296" y="393"/>
                    <a:pt x="291" y="388"/>
                    <a:pt x="285" y="388"/>
                  </a:cubicBezTo>
                  <a:close/>
                  <a:moveTo>
                    <a:pt x="245" y="465"/>
                  </a:moveTo>
                  <a:lnTo>
                    <a:pt x="245" y="465"/>
                  </a:lnTo>
                  <a:lnTo>
                    <a:pt x="280" y="452"/>
                  </a:lnTo>
                  <a:lnTo>
                    <a:pt x="209" y="452"/>
                  </a:lnTo>
                  <a:lnTo>
                    <a:pt x="245" y="465"/>
                  </a:lnTo>
                  <a:close/>
                  <a:moveTo>
                    <a:pt x="246" y="124"/>
                  </a:moveTo>
                  <a:lnTo>
                    <a:pt x="246" y="124"/>
                  </a:lnTo>
                  <a:lnTo>
                    <a:pt x="243" y="124"/>
                  </a:lnTo>
                  <a:cubicBezTo>
                    <a:pt x="184" y="124"/>
                    <a:pt x="131" y="173"/>
                    <a:pt x="131" y="232"/>
                  </a:cubicBezTo>
                  <a:cubicBezTo>
                    <a:pt x="131" y="292"/>
                    <a:pt x="181" y="326"/>
                    <a:pt x="186" y="344"/>
                  </a:cubicBezTo>
                  <a:cubicBezTo>
                    <a:pt x="191" y="362"/>
                    <a:pt x="186" y="372"/>
                    <a:pt x="199" y="376"/>
                  </a:cubicBezTo>
                  <a:cubicBezTo>
                    <a:pt x="213" y="380"/>
                    <a:pt x="243" y="379"/>
                    <a:pt x="243" y="379"/>
                  </a:cubicBezTo>
                  <a:lnTo>
                    <a:pt x="246" y="379"/>
                  </a:lnTo>
                  <a:cubicBezTo>
                    <a:pt x="246" y="379"/>
                    <a:pt x="277" y="380"/>
                    <a:pt x="290" y="376"/>
                  </a:cubicBezTo>
                  <a:cubicBezTo>
                    <a:pt x="304" y="372"/>
                    <a:pt x="299" y="362"/>
                    <a:pt x="304" y="344"/>
                  </a:cubicBezTo>
                  <a:cubicBezTo>
                    <a:pt x="309" y="326"/>
                    <a:pt x="359" y="292"/>
                    <a:pt x="359" y="232"/>
                  </a:cubicBezTo>
                  <a:cubicBezTo>
                    <a:pt x="359" y="173"/>
                    <a:pt x="305" y="124"/>
                    <a:pt x="246" y="124"/>
                  </a:cubicBezTo>
                  <a:close/>
                  <a:moveTo>
                    <a:pt x="96" y="251"/>
                  </a:moveTo>
                  <a:lnTo>
                    <a:pt x="96" y="251"/>
                  </a:lnTo>
                  <a:cubicBezTo>
                    <a:pt x="96" y="243"/>
                    <a:pt x="88" y="236"/>
                    <a:pt x="78" y="236"/>
                  </a:cubicBezTo>
                  <a:lnTo>
                    <a:pt x="19" y="236"/>
                  </a:lnTo>
                  <a:cubicBezTo>
                    <a:pt x="9" y="236"/>
                    <a:pt x="0" y="243"/>
                    <a:pt x="0" y="251"/>
                  </a:cubicBezTo>
                  <a:cubicBezTo>
                    <a:pt x="0" y="260"/>
                    <a:pt x="9" y="267"/>
                    <a:pt x="19" y="267"/>
                  </a:cubicBezTo>
                  <a:lnTo>
                    <a:pt x="78" y="267"/>
                  </a:lnTo>
                  <a:cubicBezTo>
                    <a:pt x="88" y="267"/>
                    <a:pt x="96" y="260"/>
                    <a:pt x="96" y="251"/>
                  </a:cubicBezTo>
                  <a:close/>
                  <a:moveTo>
                    <a:pt x="470" y="236"/>
                  </a:moveTo>
                  <a:lnTo>
                    <a:pt x="470" y="236"/>
                  </a:lnTo>
                  <a:lnTo>
                    <a:pt x="412" y="236"/>
                  </a:lnTo>
                  <a:cubicBezTo>
                    <a:pt x="401" y="236"/>
                    <a:pt x="393" y="243"/>
                    <a:pt x="393" y="251"/>
                  </a:cubicBezTo>
                  <a:cubicBezTo>
                    <a:pt x="393" y="260"/>
                    <a:pt x="401" y="267"/>
                    <a:pt x="412" y="267"/>
                  </a:cubicBezTo>
                  <a:lnTo>
                    <a:pt x="470" y="267"/>
                  </a:lnTo>
                  <a:cubicBezTo>
                    <a:pt x="481" y="267"/>
                    <a:pt x="489" y="260"/>
                    <a:pt x="489" y="251"/>
                  </a:cubicBezTo>
                  <a:cubicBezTo>
                    <a:pt x="489" y="243"/>
                    <a:pt x="481" y="236"/>
                    <a:pt x="470" y="236"/>
                  </a:cubicBezTo>
                  <a:close/>
                  <a:moveTo>
                    <a:pt x="374" y="141"/>
                  </a:moveTo>
                  <a:lnTo>
                    <a:pt x="374" y="141"/>
                  </a:lnTo>
                  <a:lnTo>
                    <a:pt x="416" y="100"/>
                  </a:lnTo>
                  <a:cubicBezTo>
                    <a:pt x="423" y="93"/>
                    <a:pt x="424" y="82"/>
                    <a:pt x="418" y="76"/>
                  </a:cubicBezTo>
                  <a:cubicBezTo>
                    <a:pt x="412" y="70"/>
                    <a:pt x="402" y="71"/>
                    <a:pt x="394" y="78"/>
                  </a:cubicBezTo>
                  <a:lnTo>
                    <a:pt x="353" y="120"/>
                  </a:lnTo>
                  <a:cubicBezTo>
                    <a:pt x="346" y="127"/>
                    <a:pt x="345" y="138"/>
                    <a:pt x="350" y="144"/>
                  </a:cubicBezTo>
                  <a:cubicBezTo>
                    <a:pt x="356" y="150"/>
                    <a:pt x="367" y="149"/>
                    <a:pt x="374" y="141"/>
                  </a:cubicBezTo>
                  <a:close/>
                  <a:moveTo>
                    <a:pt x="243" y="96"/>
                  </a:moveTo>
                  <a:lnTo>
                    <a:pt x="243" y="96"/>
                  </a:lnTo>
                  <a:cubicBezTo>
                    <a:pt x="252" y="96"/>
                    <a:pt x="259" y="87"/>
                    <a:pt x="259" y="77"/>
                  </a:cubicBezTo>
                  <a:lnTo>
                    <a:pt x="259" y="18"/>
                  </a:lnTo>
                  <a:cubicBezTo>
                    <a:pt x="259" y="8"/>
                    <a:pt x="252" y="0"/>
                    <a:pt x="243" y="0"/>
                  </a:cubicBezTo>
                  <a:cubicBezTo>
                    <a:pt x="235" y="0"/>
                    <a:pt x="228" y="8"/>
                    <a:pt x="228" y="18"/>
                  </a:cubicBezTo>
                  <a:lnTo>
                    <a:pt x="228" y="77"/>
                  </a:lnTo>
                  <a:cubicBezTo>
                    <a:pt x="228" y="87"/>
                    <a:pt x="235" y="96"/>
                    <a:pt x="243" y="96"/>
                  </a:cubicBezTo>
                  <a:close/>
                  <a:moveTo>
                    <a:pt x="110" y="135"/>
                  </a:moveTo>
                  <a:lnTo>
                    <a:pt x="110" y="135"/>
                  </a:lnTo>
                  <a:cubicBezTo>
                    <a:pt x="117" y="143"/>
                    <a:pt x="128" y="144"/>
                    <a:pt x="134" y="138"/>
                  </a:cubicBezTo>
                  <a:cubicBezTo>
                    <a:pt x="140" y="132"/>
                    <a:pt x="139" y="121"/>
                    <a:pt x="132" y="114"/>
                  </a:cubicBezTo>
                  <a:lnTo>
                    <a:pt x="90" y="72"/>
                  </a:lnTo>
                  <a:cubicBezTo>
                    <a:pt x="83" y="65"/>
                    <a:pt x="72" y="64"/>
                    <a:pt x="66" y="70"/>
                  </a:cubicBezTo>
                  <a:cubicBezTo>
                    <a:pt x="60" y="76"/>
                    <a:pt x="61" y="86"/>
                    <a:pt x="68" y="94"/>
                  </a:cubicBezTo>
                  <a:lnTo>
                    <a:pt x="110" y="135"/>
                  </a:lnTo>
                  <a:close/>
                  <a:moveTo>
                    <a:pt x="115" y="361"/>
                  </a:moveTo>
                  <a:lnTo>
                    <a:pt x="115" y="361"/>
                  </a:lnTo>
                  <a:lnTo>
                    <a:pt x="73" y="403"/>
                  </a:lnTo>
                  <a:cubicBezTo>
                    <a:pt x="66" y="410"/>
                    <a:pt x="65" y="421"/>
                    <a:pt x="71" y="427"/>
                  </a:cubicBezTo>
                  <a:cubicBezTo>
                    <a:pt x="77" y="433"/>
                    <a:pt x="88" y="432"/>
                    <a:pt x="95" y="424"/>
                  </a:cubicBezTo>
                  <a:lnTo>
                    <a:pt x="137" y="383"/>
                  </a:lnTo>
                  <a:cubicBezTo>
                    <a:pt x="144" y="376"/>
                    <a:pt x="145" y="365"/>
                    <a:pt x="139" y="359"/>
                  </a:cubicBezTo>
                  <a:cubicBezTo>
                    <a:pt x="133" y="353"/>
                    <a:pt x="122" y="354"/>
                    <a:pt x="115" y="361"/>
                  </a:cubicBezTo>
                  <a:close/>
                  <a:moveTo>
                    <a:pt x="379" y="367"/>
                  </a:moveTo>
                  <a:lnTo>
                    <a:pt x="379" y="367"/>
                  </a:lnTo>
                  <a:cubicBezTo>
                    <a:pt x="372" y="360"/>
                    <a:pt x="361" y="359"/>
                    <a:pt x="356" y="365"/>
                  </a:cubicBezTo>
                  <a:cubicBezTo>
                    <a:pt x="350" y="371"/>
                    <a:pt x="351" y="382"/>
                    <a:pt x="358" y="389"/>
                  </a:cubicBezTo>
                  <a:lnTo>
                    <a:pt x="399" y="430"/>
                  </a:lnTo>
                  <a:cubicBezTo>
                    <a:pt x="407" y="438"/>
                    <a:pt x="417" y="439"/>
                    <a:pt x="423" y="433"/>
                  </a:cubicBezTo>
                  <a:cubicBezTo>
                    <a:pt x="429" y="427"/>
                    <a:pt x="428" y="416"/>
                    <a:pt x="421" y="409"/>
                  </a:cubicBezTo>
                  <a:lnTo>
                    <a:pt x="379" y="367"/>
                  </a:lnTo>
                  <a:close/>
                </a:path>
              </a:pathLst>
            </a:custGeom>
            <a:solidFill>
              <a:srgbClr val="494F5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6881" name="组合 34"/>
          <p:cNvGrpSpPr>
            <a:grpSpLocks/>
          </p:cNvGrpSpPr>
          <p:nvPr/>
        </p:nvGrpSpPr>
        <p:grpSpPr bwMode="auto">
          <a:xfrm>
            <a:off x="6278563" y="2970213"/>
            <a:ext cx="381000" cy="382587"/>
            <a:chOff x="0" y="0"/>
            <a:chExt cx="381000" cy="382588"/>
          </a:xfrm>
        </p:grpSpPr>
        <p:sp>
          <p:nvSpPr>
            <p:cNvPr id="36882" name="Oval 17"/>
            <p:cNvSpPr>
              <a:spLocks noChangeArrowheads="1"/>
            </p:cNvSpPr>
            <p:nvPr/>
          </p:nvSpPr>
          <p:spPr bwMode="auto">
            <a:xfrm>
              <a:off x="0" y="0"/>
              <a:ext cx="381000"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294A5A"/>
                </a:solidFill>
              </a:endParaRPr>
            </a:p>
          </p:txBody>
        </p:sp>
        <p:sp>
          <p:nvSpPr>
            <p:cNvPr id="36883" name="Freeform 18"/>
            <p:cNvSpPr>
              <a:spLocks noEditPoints="1" noChangeArrowheads="1"/>
            </p:cNvSpPr>
            <p:nvPr/>
          </p:nvSpPr>
          <p:spPr bwMode="auto">
            <a:xfrm>
              <a:off x="84138" y="68262"/>
              <a:ext cx="261938" cy="242888"/>
            </a:xfrm>
            <a:custGeom>
              <a:avLst/>
              <a:gdLst>
                <a:gd name="T0" fmla="*/ 0 w 466"/>
                <a:gd name="T1" fmla="*/ 255 h 431"/>
                <a:gd name="T2" fmla="*/ 179 w 466"/>
                <a:gd name="T3" fmla="*/ 431 h 431"/>
                <a:gd name="T4" fmla="*/ 314 w 466"/>
                <a:gd name="T5" fmla="*/ 408 h 431"/>
                <a:gd name="T6" fmla="*/ 283 w 466"/>
                <a:gd name="T7" fmla="*/ 191 h 431"/>
                <a:gd name="T8" fmla="*/ 276 w 466"/>
                <a:gd name="T9" fmla="*/ 401 h 431"/>
                <a:gd name="T10" fmla="*/ 183 w 466"/>
                <a:gd name="T11" fmla="*/ 361 h 431"/>
                <a:gd name="T12" fmla="*/ 158 w 466"/>
                <a:gd name="T13" fmla="*/ 252 h 431"/>
                <a:gd name="T14" fmla="*/ 32 w 466"/>
                <a:gd name="T15" fmla="*/ 248 h 431"/>
                <a:gd name="T16" fmla="*/ 36 w 466"/>
                <a:gd name="T17" fmla="*/ 79 h 431"/>
                <a:gd name="T18" fmla="*/ 183 w 466"/>
                <a:gd name="T19" fmla="*/ 45 h 431"/>
                <a:gd name="T20" fmla="*/ 0 w 466"/>
                <a:gd name="T21" fmla="*/ 76 h 431"/>
                <a:gd name="T22" fmla="*/ 262 w 466"/>
                <a:gd name="T23" fmla="*/ 89 h 431"/>
                <a:gd name="T24" fmla="*/ 246 w 466"/>
                <a:gd name="T25" fmla="*/ 71 h 431"/>
                <a:gd name="T26" fmla="*/ 259 w 466"/>
                <a:gd name="T27" fmla="*/ 60 h 431"/>
                <a:gd name="T28" fmla="*/ 291 w 466"/>
                <a:gd name="T29" fmla="*/ 60 h 431"/>
                <a:gd name="T30" fmla="*/ 304 w 466"/>
                <a:gd name="T31" fmla="*/ 71 h 431"/>
                <a:gd name="T32" fmla="*/ 288 w 466"/>
                <a:gd name="T33" fmla="*/ 89 h 431"/>
                <a:gd name="T34" fmla="*/ 304 w 466"/>
                <a:gd name="T35" fmla="*/ 108 h 431"/>
                <a:gd name="T36" fmla="*/ 291 w 466"/>
                <a:gd name="T37" fmla="*/ 118 h 431"/>
                <a:gd name="T38" fmla="*/ 259 w 466"/>
                <a:gd name="T39" fmla="*/ 118 h 431"/>
                <a:gd name="T40" fmla="*/ 246 w 466"/>
                <a:gd name="T41" fmla="*/ 108 h 431"/>
                <a:gd name="T42" fmla="*/ 380 w 466"/>
                <a:gd name="T43" fmla="*/ 162 h 431"/>
                <a:gd name="T44" fmla="*/ 460 w 466"/>
                <a:gd name="T45" fmla="*/ 265 h 431"/>
                <a:gd name="T46" fmla="*/ 427 w 466"/>
                <a:gd name="T47" fmla="*/ 274 h 431"/>
                <a:gd name="T48" fmla="*/ 380 w 466"/>
                <a:gd name="T49" fmla="*/ 162 h 431"/>
                <a:gd name="T50" fmla="*/ 332 w 466"/>
                <a:gd name="T51" fmla="*/ 32 h 431"/>
                <a:gd name="T52" fmla="*/ 367 w 466"/>
                <a:gd name="T53" fmla="*/ 162 h 431"/>
                <a:gd name="T54" fmla="*/ 351 w 466"/>
                <a:gd name="T55" fmla="*/ 182 h 431"/>
                <a:gd name="T56" fmla="*/ 321 w 466"/>
                <a:gd name="T57" fmla="*/ 156 h 431"/>
                <a:gd name="T58" fmla="*/ 217 w 466"/>
                <a:gd name="T59" fmla="*/ 32 h 431"/>
                <a:gd name="T60" fmla="*/ 313 w 466"/>
                <a:gd name="T61" fmla="*/ 51 h 431"/>
                <a:gd name="T62" fmla="*/ 236 w 466"/>
                <a:gd name="T63" fmla="*/ 128 h 431"/>
                <a:gd name="T64" fmla="*/ 149 w 466"/>
                <a:gd name="T65" fmla="*/ 376 h 431"/>
                <a:gd name="T66" fmla="*/ 57 w 466"/>
                <a:gd name="T67" fmla="*/ 282 h 431"/>
                <a:gd name="T68" fmla="*/ 149 w 466"/>
                <a:gd name="T69" fmla="*/ 376 h 431"/>
                <a:gd name="T70" fmla="*/ 54 w 466"/>
                <a:gd name="T71" fmla="*/ 122 h 431"/>
                <a:gd name="T72" fmla="*/ 183 w 466"/>
                <a:gd name="T73" fmla="*/ 130 h 431"/>
                <a:gd name="T74" fmla="*/ 116 w 466"/>
                <a:gd name="T75" fmla="*/ 105 h 431"/>
                <a:gd name="T76" fmla="*/ 54 w 466"/>
                <a:gd name="T77" fmla="*/ 198 h 431"/>
                <a:gd name="T78" fmla="*/ 59 w 466"/>
                <a:gd name="T79" fmla="*/ 219 h 431"/>
                <a:gd name="T80" fmla="*/ 185 w 466"/>
                <a:gd name="T81" fmla="*/ 196 h 431"/>
                <a:gd name="T82" fmla="*/ 54 w 466"/>
                <a:gd name="T83" fmla="*/ 198 h 431"/>
                <a:gd name="T84" fmla="*/ 54 w 466"/>
                <a:gd name="T85" fmla="*/ 167 h 431"/>
                <a:gd name="T86" fmla="*/ 185 w 466"/>
                <a:gd name="T87" fmla="*/ 175 h 431"/>
                <a:gd name="T88" fmla="*/ 192 w 466"/>
                <a:gd name="T89" fmla="*/ 162 h 431"/>
                <a:gd name="T90" fmla="*/ 115 w 466"/>
                <a:gd name="T91" fmla="*/ 151 h 431"/>
                <a:gd name="T92" fmla="*/ 54 w 466"/>
                <a:gd name="T93" fmla="*/ 1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 h="431">
                  <a:moveTo>
                    <a:pt x="0" y="76"/>
                  </a:moveTo>
                  <a:cubicBezTo>
                    <a:pt x="0" y="136"/>
                    <a:pt x="0" y="196"/>
                    <a:pt x="0" y="255"/>
                  </a:cubicBezTo>
                  <a:cubicBezTo>
                    <a:pt x="0" y="260"/>
                    <a:pt x="78" y="335"/>
                    <a:pt x="88" y="345"/>
                  </a:cubicBezTo>
                  <a:cubicBezTo>
                    <a:pt x="98" y="355"/>
                    <a:pt x="173" y="431"/>
                    <a:pt x="179" y="431"/>
                  </a:cubicBezTo>
                  <a:cubicBezTo>
                    <a:pt x="215" y="431"/>
                    <a:pt x="251" y="431"/>
                    <a:pt x="287" y="431"/>
                  </a:cubicBezTo>
                  <a:cubicBezTo>
                    <a:pt x="302" y="431"/>
                    <a:pt x="308" y="417"/>
                    <a:pt x="314" y="408"/>
                  </a:cubicBezTo>
                  <a:cubicBezTo>
                    <a:pt x="314" y="334"/>
                    <a:pt x="314" y="260"/>
                    <a:pt x="314" y="185"/>
                  </a:cubicBezTo>
                  <a:cubicBezTo>
                    <a:pt x="307" y="188"/>
                    <a:pt x="287" y="180"/>
                    <a:pt x="283" y="191"/>
                  </a:cubicBezTo>
                  <a:cubicBezTo>
                    <a:pt x="281" y="196"/>
                    <a:pt x="283" y="279"/>
                    <a:pt x="283" y="297"/>
                  </a:cubicBezTo>
                  <a:cubicBezTo>
                    <a:pt x="283" y="314"/>
                    <a:pt x="288" y="401"/>
                    <a:pt x="276" y="401"/>
                  </a:cubicBezTo>
                  <a:cubicBezTo>
                    <a:pt x="247" y="401"/>
                    <a:pt x="217" y="401"/>
                    <a:pt x="188" y="401"/>
                  </a:cubicBezTo>
                  <a:cubicBezTo>
                    <a:pt x="179" y="401"/>
                    <a:pt x="183" y="371"/>
                    <a:pt x="183" y="361"/>
                  </a:cubicBezTo>
                  <a:cubicBezTo>
                    <a:pt x="183" y="346"/>
                    <a:pt x="183" y="331"/>
                    <a:pt x="183" y="316"/>
                  </a:cubicBezTo>
                  <a:cubicBezTo>
                    <a:pt x="183" y="276"/>
                    <a:pt x="183" y="269"/>
                    <a:pt x="158" y="252"/>
                  </a:cubicBezTo>
                  <a:cubicBezTo>
                    <a:pt x="146" y="252"/>
                    <a:pt x="146" y="248"/>
                    <a:pt x="136" y="248"/>
                  </a:cubicBezTo>
                  <a:cubicBezTo>
                    <a:pt x="101" y="248"/>
                    <a:pt x="67" y="248"/>
                    <a:pt x="32" y="248"/>
                  </a:cubicBezTo>
                  <a:cubicBezTo>
                    <a:pt x="32" y="194"/>
                    <a:pt x="32" y="140"/>
                    <a:pt x="32" y="87"/>
                  </a:cubicBezTo>
                  <a:cubicBezTo>
                    <a:pt x="32" y="83"/>
                    <a:pt x="33" y="83"/>
                    <a:pt x="36" y="79"/>
                  </a:cubicBezTo>
                  <a:cubicBezTo>
                    <a:pt x="75" y="79"/>
                    <a:pt x="115" y="79"/>
                    <a:pt x="154" y="79"/>
                  </a:cubicBezTo>
                  <a:cubicBezTo>
                    <a:pt x="162" y="74"/>
                    <a:pt x="183" y="57"/>
                    <a:pt x="183" y="45"/>
                  </a:cubicBezTo>
                  <a:cubicBezTo>
                    <a:pt x="133" y="45"/>
                    <a:pt x="83" y="45"/>
                    <a:pt x="34" y="45"/>
                  </a:cubicBezTo>
                  <a:cubicBezTo>
                    <a:pt x="20" y="45"/>
                    <a:pt x="0" y="64"/>
                    <a:pt x="0" y="76"/>
                  </a:cubicBezTo>
                  <a:close/>
                  <a:moveTo>
                    <a:pt x="246" y="105"/>
                  </a:moveTo>
                  <a:lnTo>
                    <a:pt x="262" y="89"/>
                  </a:lnTo>
                  <a:lnTo>
                    <a:pt x="246" y="73"/>
                  </a:lnTo>
                  <a:cubicBezTo>
                    <a:pt x="245" y="73"/>
                    <a:pt x="245" y="72"/>
                    <a:pt x="246" y="71"/>
                  </a:cubicBezTo>
                  <a:lnTo>
                    <a:pt x="257" y="60"/>
                  </a:lnTo>
                  <a:cubicBezTo>
                    <a:pt x="257" y="60"/>
                    <a:pt x="258" y="60"/>
                    <a:pt x="259" y="60"/>
                  </a:cubicBezTo>
                  <a:lnTo>
                    <a:pt x="275" y="77"/>
                  </a:lnTo>
                  <a:lnTo>
                    <a:pt x="291" y="60"/>
                  </a:lnTo>
                  <a:cubicBezTo>
                    <a:pt x="291" y="60"/>
                    <a:pt x="292" y="60"/>
                    <a:pt x="293" y="60"/>
                  </a:cubicBezTo>
                  <a:lnTo>
                    <a:pt x="304" y="71"/>
                  </a:lnTo>
                  <a:cubicBezTo>
                    <a:pt x="304" y="72"/>
                    <a:pt x="304" y="73"/>
                    <a:pt x="304" y="73"/>
                  </a:cubicBezTo>
                  <a:lnTo>
                    <a:pt x="288" y="89"/>
                  </a:lnTo>
                  <a:lnTo>
                    <a:pt x="304" y="105"/>
                  </a:lnTo>
                  <a:cubicBezTo>
                    <a:pt x="304" y="106"/>
                    <a:pt x="304" y="107"/>
                    <a:pt x="304" y="108"/>
                  </a:cubicBezTo>
                  <a:lnTo>
                    <a:pt x="293" y="118"/>
                  </a:lnTo>
                  <a:cubicBezTo>
                    <a:pt x="292" y="119"/>
                    <a:pt x="291" y="119"/>
                    <a:pt x="291" y="118"/>
                  </a:cubicBezTo>
                  <a:lnTo>
                    <a:pt x="275" y="102"/>
                  </a:lnTo>
                  <a:lnTo>
                    <a:pt x="259" y="118"/>
                  </a:lnTo>
                  <a:cubicBezTo>
                    <a:pt x="258" y="119"/>
                    <a:pt x="257" y="119"/>
                    <a:pt x="257" y="118"/>
                  </a:cubicBezTo>
                  <a:lnTo>
                    <a:pt x="246" y="108"/>
                  </a:lnTo>
                  <a:cubicBezTo>
                    <a:pt x="245" y="107"/>
                    <a:pt x="245" y="106"/>
                    <a:pt x="246" y="105"/>
                  </a:cubicBezTo>
                  <a:close/>
                  <a:moveTo>
                    <a:pt x="380" y="162"/>
                  </a:moveTo>
                  <a:lnTo>
                    <a:pt x="460" y="242"/>
                  </a:lnTo>
                  <a:cubicBezTo>
                    <a:pt x="466" y="248"/>
                    <a:pt x="466" y="258"/>
                    <a:pt x="460" y="265"/>
                  </a:cubicBezTo>
                  <a:lnTo>
                    <a:pt x="450" y="274"/>
                  </a:lnTo>
                  <a:cubicBezTo>
                    <a:pt x="444" y="280"/>
                    <a:pt x="434" y="280"/>
                    <a:pt x="427" y="274"/>
                  </a:cubicBezTo>
                  <a:lnTo>
                    <a:pt x="348" y="194"/>
                  </a:lnTo>
                  <a:lnTo>
                    <a:pt x="380" y="162"/>
                  </a:lnTo>
                  <a:close/>
                  <a:moveTo>
                    <a:pt x="217" y="32"/>
                  </a:moveTo>
                  <a:cubicBezTo>
                    <a:pt x="249" y="0"/>
                    <a:pt x="300" y="0"/>
                    <a:pt x="332" y="32"/>
                  </a:cubicBezTo>
                  <a:cubicBezTo>
                    <a:pt x="360" y="60"/>
                    <a:pt x="363" y="104"/>
                    <a:pt x="341" y="136"/>
                  </a:cubicBezTo>
                  <a:lnTo>
                    <a:pt x="367" y="162"/>
                  </a:lnTo>
                  <a:cubicBezTo>
                    <a:pt x="368" y="163"/>
                    <a:pt x="368" y="165"/>
                    <a:pt x="367" y="166"/>
                  </a:cubicBezTo>
                  <a:lnTo>
                    <a:pt x="351" y="182"/>
                  </a:lnTo>
                  <a:cubicBezTo>
                    <a:pt x="350" y="183"/>
                    <a:pt x="348" y="183"/>
                    <a:pt x="347" y="182"/>
                  </a:cubicBezTo>
                  <a:lnTo>
                    <a:pt x="321" y="156"/>
                  </a:lnTo>
                  <a:cubicBezTo>
                    <a:pt x="290" y="178"/>
                    <a:pt x="246" y="175"/>
                    <a:pt x="217" y="147"/>
                  </a:cubicBezTo>
                  <a:cubicBezTo>
                    <a:pt x="186" y="115"/>
                    <a:pt x="186" y="64"/>
                    <a:pt x="217" y="32"/>
                  </a:cubicBezTo>
                  <a:close/>
                  <a:moveTo>
                    <a:pt x="236" y="51"/>
                  </a:moveTo>
                  <a:cubicBezTo>
                    <a:pt x="258" y="30"/>
                    <a:pt x="292" y="30"/>
                    <a:pt x="313" y="51"/>
                  </a:cubicBezTo>
                  <a:cubicBezTo>
                    <a:pt x="334" y="72"/>
                    <a:pt x="334" y="106"/>
                    <a:pt x="313" y="128"/>
                  </a:cubicBezTo>
                  <a:cubicBezTo>
                    <a:pt x="292" y="149"/>
                    <a:pt x="258" y="149"/>
                    <a:pt x="236" y="128"/>
                  </a:cubicBezTo>
                  <a:cubicBezTo>
                    <a:pt x="215" y="106"/>
                    <a:pt x="215" y="72"/>
                    <a:pt x="236" y="51"/>
                  </a:cubicBezTo>
                  <a:close/>
                  <a:moveTo>
                    <a:pt x="149" y="376"/>
                  </a:moveTo>
                  <a:cubicBezTo>
                    <a:pt x="148" y="345"/>
                    <a:pt x="147" y="313"/>
                    <a:pt x="147" y="282"/>
                  </a:cubicBezTo>
                  <a:cubicBezTo>
                    <a:pt x="117" y="282"/>
                    <a:pt x="87" y="282"/>
                    <a:pt x="57" y="282"/>
                  </a:cubicBezTo>
                  <a:cubicBezTo>
                    <a:pt x="57" y="283"/>
                    <a:pt x="56" y="283"/>
                    <a:pt x="56" y="284"/>
                  </a:cubicBezTo>
                  <a:cubicBezTo>
                    <a:pt x="87" y="314"/>
                    <a:pt x="118" y="345"/>
                    <a:pt x="149" y="376"/>
                  </a:cubicBezTo>
                  <a:close/>
                  <a:moveTo>
                    <a:pt x="54" y="110"/>
                  </a:moveTo>
                  <a:cubicBezTo>
                    <a:pt x="54" y="114"/>
                    <a:pt x="54" y="118"/>
                    <a:pt x="54" y="122"/>
                  </a:cubicBezTo>
                  <a:cubicBezTo>
                    <a:pt x="54" y="127"/>
                    <a:pt x="57" y="130"/>
                    <a:pt x="61" y="130"/>
                  </a:cubicBezTo>
                  <a:cubicBezTo>
                    <a:pt x="101" y="130"/>
                    <a:pt x="142" y="130"/>
                    <a:pt x="183" y="130"/>
                  </a:cubicBezTo>
                  <a:cubicBezTo>
                    <a:pt x="194" y="130"/>
                    <a:pt x="192" y="112"/>
                    <a:pt x="188" y="105"/>
                  </a:cubicBezTo>
                  <a:cubicBezTo>
                    <a:pt x="164" y="105"/>
                    <a:pt x="140" y="105"/>
                    <a:pt x="116" y="105"/>
                  </a:cubicBezTo>
                  <a:cubicBezTo>
                    <a:pt x="101" y="105"/>
                    <a:pt x="54" y="101"/>
                    <a:pt x="54" y="110"/>
                  </a:cubicBezTo>
                  <a:close/>
                  <a:moveTo>
                    <a:pt x="54" y="198"/>
                  </a:moveTo>
                  <a:cubicBezTo>
                    <a:pt x="54" y="203"/>
                    <a:pt x="54" y="209"/>
                    <a:pt x="54" y="214"/>
                  </a:cubicBezTo>
                  <a:cubicBezTo>
                    <a:pt x="54" y="218"/>
                    <a:pt x="55" y="219"/>
                    <a:pt x="59" y="219"/>
                  </a:cubicBezTo>
                  <a:cubicBezTo>
                    <a:pt x="103" y="219"/>
                    <a:pt x="146" y="219"/>
                    <a:pt x="190" y="219"/>
                  </a:cubicBezTo>
                  <a:cubicBezTo>
                    <a:pt x="191" y="215"/>
                    <a:pt x="194" y="196"/>
                    <a:pt x="185" y="196"/>
                  </a:cubicBezTo>
                  <a:cubicBezTo>
                    <a:pt x="144" y="196"/>
                    <a:pt x="103" y="196"/>
                    <a:pt x="63" y="196"/>
                  </a:cubicBezTo>
                  <a:cubicBezTo>
                    <a:pt x="60" y="196"/>
                    <a:pt x="56" y="197"/>
                    <a:pt x="54" y="198"/>
                  </a:cubicBezTo>
                  <a:close/>
                  <a:moveTo>
                    <a:pt x="54" y="160"/>
                  </a:moveTo>
                  <a:cubicBezTo>
                    <a:pt x="54" y="163"/>
                    <a:pt x="54" y="165"/>
                    <a:pt x="54" y="167"/>
                  </a:cubicBezTo>
                  <a:cubicBezTo>
                    <a:pt x="54" y="171"/>
                    <a:pt x="55" y="171"/>
                    <a:pt x="57" y="174"/>
                  </a:cubicBezTo>
                  <a:cubicBezTo>
                    <a:pt x="100" y="174"/>
                    <a:pt x="142" y="175"/>
                    <a:pt x="185" y="175"/>
                  </a:cubicBezTo>
                  <a:cubicBezTo>
                    <a:pt x="187" y="173"/>
                    <a:pt x="189" y="172"/>
                    <a:pt x="192" y="171"/>
                  </a:cubicBezTo>
                  <a:cubicBezTo>
                    <a:pt x="192" y="168"/>
                    <a:pt x="192" y="165"/>
                    <a:pt x="192" y="162"/>
                  </a:cubicBezTo>
                  <a:cubicBezTo>
                    <a:pt x="192" y="156"/>
                    <a:pt x="190" y="155"/>
                    <a:pt x="188" y="151"/>
                  </a:cubicBezTo>
                  <a:cubicBezTo>
                    <a:pt x="164" y="151"/>
                    <a:pt x="139" y="151"/>
                    <a:pt x="115" y="151"/>
                  </a:cubicBezTo>
                  <a:cubicBezTo>
                    <a:pt x="103" y="151"/>
                    <a:pt x="91" y="151"/>
                    <a:pt x="79" y="151"/>
                  </a:cubicBezTo>
                  <a:cubicBezTo>
                    <a:pt x="64" y="151"/>
                    <a:pt x="54" y="146"/>
                    <a:pt x="54" y="160"/>
                  </a:cubicBezTo>
                  <a:close/>
                </a:path>
              </a:pathLst>
            </a:custGeom>
            <a:solidFill>
              <a:srgbClr val="93CA3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6884" name="组合 35"/>
          <p:cNvGrpSpPr>
            <a:grpSpLocks/>
          </p:cNvGrpSpPr>
          <p:nvPr/>
        </p:nvGrpSpPr>
        <p:grpSpPr bwMode="auto">
          <a:xfrm>
            <a:off x="5084763" y="3343280"/>
            <a:ext cx="381000" cy="384175"/>
            <a:chOff x="0" y="0"/>
            <a:chExt cx="381000" cy="384175"/>
          </a:xfrm>
        </p:grpSpPr>
        <p:sp>
          <p:nvSpPr>
            <p:cNvPr id="36885" name="Oval 19"/>
            <p:cNvSpPr>
              <a:spLocks noChangeArrowheads="1"/>
            </p:cNvSpPr>
            <p:nvPr/>
          </p:nvSpPr>
          <p:spPr bwMode="auto">
            <a:xfrm>
              <a:off x="0" y="0"/>
              <a:ext cx="381000" cy="3841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294A5A"/>
                </a:solidFill>
              </a:endParaRPr>
            </a:p>
          </p:txBody>
        </p:sp>
        <p:sp>
          <p:nvSpPr>
            <p:cNvPr id="36886" name="Freeform 20"/>
            <p:cNvSpPr>
              <a:spLocks noEditPoints="1" noChangeArrowheads="1"/>
            </p:cNvSpPr>
            <p:nvPr/>
          </p:nvSpPr>
          <p:spPr bwMode="auto">
            <a:xfrm>
              <a:off x="128588" y="46038"/>
              <a:ext cx="111125" cy="285750"/>
            </a:xfrm>
            <a:custGeom>
              <a:avLst/>
              <a:gdLst>
                <a:gd name="T0" fmla="*/ 2 w 200"/>
                <a:gd name="T1" fmla="*/ 181 h 508"/>
                <a:gd name="T2" fmla="*/ 2 w 200"/>
                <a:gd name="T3" fmla="*/ 193 h 508"/>
                <a:gd name="T4" fmla="*/ 47 w 200"/>
                <a:gd name="T5" fmla="*/ 323 h 508"/>
                <a:gd name="T6" fmla="*/ 88 w 200"/>
                <a:gd name="T7" fmla="*/ 323 h 508"/>
                <a:gd name="T8" fmla="*/ 93 w 200"/>
                <a:gd name="T9" fmla="*/ 317 h 508"/>
                <a:gd name="T10" fmla="*/ 94 w 200"/>
                <a:gd name="T11" fmla="*/ 147 h 508"/>
                <a:gd name="T12" fmla="*/ 77 w 200"/>
                <a:gd name="T13" fmla="*/ 131 h 508"/>
                <a:gd name="T14" fmla="*/ 102 w 200"/>
                <a:gd name="T15" fmla="*/ 107 h 508"/>
                <a:gd name="T16" fmla="*/ 120 w 200"/>
                <a:gd name="T17" fmla="*/ 132 h 508"/>
                <a:gd name="T18" fmla="*/ 104 w 200"/>
                <a:gd name="T19" fmla="*/ 147 h 508"/>
                <a:gd name="T20" fmla="*/ 104 w 200"/>
                <a:gd name="T21" fmla="*/ 317 h 508"/>
                <a:gd name="T22" fmla="*/ 110 w 200"/>
                <a:gd name="T23" fmla="*/ 323 h 508"/>
                <a:gd name="T24" fmla="*/ 158 w 200"/>
                <a:gd name="T25" fmla="*/ 323 h 508"/>
                <a:gd name="T26" fmla="*/ 199 w 200"/>
                <a:gd name="T27" fmla="*/ 193 h 508"/>
                <a:gd name="T28" fmla="*/ 198 w 200"/>
                <a:gd name="T29" fmla="*/ 181 h 508"/>
                <a:gd name="T30" fmla="*/ 102 w 200"/>
                <a:gd name="T31" fmla="*/ 3 h 508"/>
                <a:gd name="T32" fmla="*/ 95 w 200"/>
                <a:gd name="T33" fmla="*/ 3 h 508"/>
                <a:gd name="T34" fmla="*/ 49 w 200"/>
                <a:gd name="T35" fmla="*/ 91 h 508"/>
                <a:gd name="T36" fmla="*/ 2 w 200"/>
                <a:gd name="T37" fmla="*/ 181 h 508"/>
                <a:gd name="T38" fmla="*/ 16 w 200"/>
                <a:gd name="T39" fmla="*/ 391 h 508"/>
                <a:gd name="T40" fmla="*/ 16 w 200"/>
                <a:gd name="T41" fmla="*/ 502 h 508"/>
                <a:gd name="T42" fmla="*/ 22 w 200"/>
                <a:gd name="T43" fmla="*/ 508 h 508"/>
                <a:gd name="T44" fmla="*/ 126 w 200"/>
                <a:gd name="T45" fmla="*/ 508 h 508"/>
                <a:gd name="T46" fmla="*/ 131 w 200"/>
                <a:gd name="T47" fmla="*/ 502 h 508"/>
                <a:gd name="T48" fmla="*/ 131 w 200"/>
                <a:gd name="T49" fmla="*/ 384 h 508"/>
                <a:gd name="T50" fmla="*/ 154 w 200"/>
                <a:gd name="T51" fmla="*/ 384 h 508"/>
                <a:gd name="T52" fmla="*/ 154 w 200"/>
                <a:gd name="T53" fmla="*/ 506 h 508"/>
                <a:gd name="T54" fmla="*/ 163 w 200"/>
                <a:gd name="T55" fmla="*/ 508 h 508"/>
                <a:gd name="T56" fmla="*/ 181 w 200"/>
                <a:gd name="T57" fmla="*/ 508 h 508"/>
                <a:gd name="T58" fmla="*/ 189 w 200"/>
                <a:gd name="T59" fmla="*/ 501 h 508"/>
                <a:gd name="T60" fmla="*/ 189 w 200"/>
                <a:gd name="T61" fmla="*/ 391 h 508"/>
                <a:gd name="T62" fmla="*/ 176 w 200"/>
                <a:gd name="T63" fmla="*/ 356 h 508"/>
                <a:gd name="T64" fmla="*/ 156 w 200"/>
                <a:gd name="T65" fmla="*/ 337 h 508"/>
                <a:gd name="T66" fmla="*/ 47 w 200"/>
                <a:gd name="T67" fmla="*/ 338 h 508"/>
                <a:gd name="T68" fmla="*/ 16 w 200"/>
                <a:gd name="T69" fmla="*/ 39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0" h="508">
                  <a:moveTo>
                    <a:pt x="2" y="181"/>
                  </a:moveTo>
                  <a:cubicBezTo>
                    <a:pt x="0" y="185"/>
                    <a:pt x="1" y="189"/>
                    <a:pt x="2" y="193"/>
                  </a:cubicBezTo>
                  <a:cubicBezTo>
                    <a:pt x="6" y="207"/>
                    <a:pt x="33" y="323"/>
                    <a:pt x="47" y="323"/>
                  </a:cubicBezTo>
                  <a:cubicBezTo>
                    <a:pt x="61" y="323"/>
                    <a:pt x="74" y="323"/>
                    <a:pt x="88" y="323"/>
                  </a:cubicBezTo>
                  <a:cubicBezTo>
                    <a:pt x="92" y="323"/>
                    <a:pt x="93" y="321"/>
                    <a:pt x="93" y="317"/>
                  </a:cubicBezTo>
                  <a:cubicBezTo>
                    <a:pt x="93" y="261"/>
                    <a:pt x="93" y="206"/>
                    <a:pt x="94" y="147"/>
                  </a:cubicBezTo>
                  <a:cubicBezTo>
                    <a:pt x="89" y="145"/>
                    <a:pt x="78" y="140"/>
                    <a:pt x="77" y="131"/>
                  </a:cubicBezTo>
                  <a:cubicBezTo>
                    <a:pt x="76" y="115"/>
                    <a:pt x="87" y="106"/>
                    <a:pt x="102" y="107"/>
                  </a:cubicBezTo>
                  <a:cubicBezTo>
                    <a:pt x="116" y="108"/>
                    <a:pt x="122" y="120"/>
                    <a:pt x="120" y="132"/>
                  </a:cubicBezTo>
                  <a:cubicBezTo>
                    <a:pt x="121" y="139"/>
                    <a:pt x="111" y="145"/>
                    <a:pt x="104" y="147"/>
                  </a:cubicBezTo>
                  <a:cubicBezTo>
                    <a:pt x="104" y="204"/>
                    <a:pt x="104" y="260"/>
                    <a:pt x="104" y="317"/>
                  </a:cubicBezTo>
                  <a:cubicBezTo>
                    <a:pt x="104" y="321"/>
                    <a:pt x="105" y="323"/>
                    <a:pt x="110" y="323"/>
                  </a:cubicBezTo>
                  <a:cubicBezTo>
                    <a:pt x="126" y="323"/>
                    <a:pt x="142" y="323"/>
                    <a:pt x="158" y="323"/>
                  </a:cubicBezTo>
                  <a:cubicBezTo>
                    <a:pt x="168" y="323"/>
                    <a:pt x="195" y="210"/>
                    <a:pt x="199" y="193"/>
                  </a:cubicBezTo>
                  <a:cubicBezTo>
                    <a:pt x="200" y="189"/>
                    <a:pt x="200" y="185"/>
                    <a:pt x="198" y="181"/>
                  </a:cubicBezTo>
                  <a:cubicBezTo>
                    <a:pt x="166" y="122"/>
                    <a:pt x="134" y="62"/>
                    <a:pt x="102" y="3"/>
                  </a:cubicBezTo>
                  <a:cubicBezTo>
                    <a:pt x="99" y="0"/>
                    <a:pt x="97" y="1"/>
                    <a:pt x="95" y="3"/>
                  </a:cubicBezTo>
                  <a:cubicBezTo>
                    <a:pt x="89" y="17"/>
                    <a:pt x="56" y="78"/>
                    <a:pt x="49" y="91"/>
                  </a:cubicBezTo>
                  <a:cubicBezTo>
                    <a:pt x="44" y="99"/>
                    <a:pt x="2" y="179"/>
                    <a:pt x="2" y="181"/>
                  </a:cubicBezTo>
                  <a:close/>
                  <a:moveTo>
                    <a:pt x="16" y="391"/>
                  </a:moveTo>
                  <a:cubicBezTo>
                    <a:pt x="16" y="428"/>
                    <a:pt x="16" y="465"/>
                    <a:pt x="16" y="502"/>
                  </a:cubicBezTo>
                  <a:cubicBezTo>
                    <a:pt x="16" y="506"/>
                    <a:pt x="18" y="508"/>
                    <a:pt x="22" y="508"/>
                  </a:cubicBezTo>
                  <a:cubicBezTo>
                    <a:pt x="56" y="508"/>
                    <a:pt x="91" y="508"/>
                    <a:pt x="126" y="508"/>
                  </a:cubicBezTo>
                  <a:cubicBezTo>
                    <a:pt x="130" y="508"/>
                    <a:pt x="131" y="506"/>
                    <a:pt x="131" y="502"/>
                  </a:cubicBezTo>
                  <a:cubicBezTo>
                    <a:pt x="131" y="463"/>
                    <a:pt x="131" y="423"/>
                    <a:pt x="131" y="384"/>
                  </a:cubicBezTo>
                  <a:cubicBezTo>
                    <a:pt x="139" y="384"/>
                    <a:pt x="147" y="384"/>
                    <a:pt x="154" y="384"/>
                  </a:cubicBezTo>
                  <a:cubicBezTo>
                    <a:pt x="154" y="424"/>
                    <a:pt x="154" y="465"/>
                    <a:pt x="154" y="506"/>
                  </a:cubicBezTo>
                  <a:cubicBezTo>
                    <a:pt x="155" y="508"/>
                    <a:pt x="159" y="508"/>
                    <a:pt x="163" y="508"/>
                  </a:cubicBezTo>
                  <a:cubicBezTo>
                    <a:pt x="169" y="508"/>
                    <a:pt x="175" y="508"/>
                    <a:pt x="181" y="508"/>
                  </a:cubicBezTo>
                  <a:cubicBezTo>
                    <a:pt x="186" y="508"/>
                    <a:pt x="189" y="505"/>
                    <a:pt x="189" y="501"/>
                  </a:cubicBezTo>
                  <a:cubicBezTo>
                    <a:pt x="189" y="464"/>
                    <a:pt x="189" y="427"/>
                    <a:pt x="189" y="391"/>
                  </a:cubicBezTo>
                  <a:cubicBezTo>
                    <a:pt x="189" y="379"/>
                    <a:pt x="180" y="365"/>
                    <a:pt x="176" y="356"/>
                  </a:cubicBezTo>
                  <a:cubicBezTo>
                    <a:pt x="167" y="343"/>
                    <a:pt x="163" y="339"/>
                    <a:pt x="156" y="337"/>
                  </a:cubicBezTo>
                  <a:cubicBezTo>
                    <a:pt x="135" y="337"/>
                    <a:pt x="58" y="337"/>
                    <a:pt x="47" y="338"/>
                  </a:cubicBezTo>
                  <a:cubicBezTo>
                    <a:pt x="39" y="340"/>
                    <a:pt x="16" y="373"/>
                    <a:pt x="16" y="391"/>
                  </a:cubicBezTo>
                  <a:close/>
                </a:path>
              </a:pathLst>
            </a:custGeom>
            <a:solidFill>
              <a:srgbClr val="2B506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36887" name="图片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997325"/>
            <a:ext cx="121920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95" name="Rectangle 3"/>
          <p:cNvSpPr txBox="1">
            <a:spLocks noChangeArrowheads="1"/>
          </p:cNvSpPr>
          <p:nvPr/>
        </p:nvSpPr>
        <p:spPr bwMode="auto">
          <a:xfrm>
            <a:off x="2229098" y="4331640"/>
            <a:ext cx="7733803" cy="16459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nchor="ctr"/>
          <a:lstStyle/>
          <a:p>
            <a:pPr algn="ctr"/>
            <a:r>
              <a:rPr lang="zh-CN" altLang="en-US" sz="6000" b="1" dirty="0">
                <a:solidFill>
                  <a:srgbClr val="484849"/>
                </a:solidFill>
                <a:latin typeface="微软雅黑" pitchFamily="34" charset="-122"/>
                <a:ea typeface="微软雅黑" pitchFamily="34" charset="-122"/>
              </a:rPr>
              <a:t>感 谢 各 位 评 委</a:t>
            </a:r>
            <a:endParaRPr lang="en-US" altLang="zh-CN" sz="6000" b="1" dirty="0">
              <a:solidFill>
                <a:srgbClr val="484849"/>
              </a:solidFill>
              <a:latin typeface="微软雅黑" pitchFamily="34" charset="-122"/>
              <a:ea typeface="微软雅黑" pitchFamily="34" charset="-122"/>
            </a:endParaRPr>
          </a:p>
          <a:p>
            <a:pPr algn="ctr"/>
            <a:r>
              <a:rPr lang="zh-CN" altLang="en-US" sz="6000" b="1" dirty="0">
                <a:solidFill>
                  <a:srgbClr val="484849"/>
                </a:solidFill>
                <a:latin typeface="微软雅黑" pitchFamily="34" charset="-122"/>
                <a:ea typeface="微软雅黑" pitchFamily="34" charset="-122"/>
              </a:rPr>
              <a:t>批 评 指 正</a:t>
            </a:r>
          </a:p>
        </p:txBody>
      </p:sp>
    </p:spTree>
  </p:cSld>
  <p:clrMapOvr>
    <a:masterClrMapping/>
  </p:clrMapOvr>
  <p:transition spd="slow" advTm="6184">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6" presetClass="entr" presetSubtype="21" fill="hold" nodeType="afterEffect">
                                  <p:stCondLst>
                                    <p:cond delay="0"/>
                                  </p:stCondLst>
                                  <p:childTnLst>
                                    <p:set>
                                      <p:cBhvr>
                                        <p:cTn id="6" dur="1" fill="hold">
                                          <p:stCondLst>
                                            <p:cond delay="0"/>
                                          </p:stCondLst>
                                        </p:cTn>
                                        <p:tgtEl>
                                          <p:spTgt spid="36887"/>
                                        </p:tgtEl>
                                        <p:attrNameLst>
                                          <p:attrName>style.visibility</p:attrName>
                                        </p:attrNameLst>
                                      </p:cBhvr>
                                      <p:to>
                                        <p:strVal val="visible"/>
                                      </p:to>
                                    </p:set>
                                    <p:animEffect transition="in" filter="barn(inVertical)">
                                      <p:cBhvr>
                                        <p:cTn id="7" dur="500"/>
                                        <p:tgtEl>
                                          <p:spTgt spid="36887"/>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6895"/>
                                        </p:tgtEl>
                                        <p:attrNameLst>
                                          <p:attrName>style.visibility</p:attrName>
                                        </p:attrNameLst>
                                      </p:cBhvr>
                                      <p:to>
                                        <p:strVal val="visible"/>
                                      </p:to>
                                    </p:set>
                                    <p:animEffect transition="in" filter="fade">
                                      <p:cBhvr>
                                        <p:cTn id="10" dur="1000"/>
                                        <p:tgtEl>
                                          <p:spTgt spid="36895"/>
                                        </p:tgtEl>
                                      </p:cBhvr>
                                    </p:animEffect>
                                    <p:anim calcmode="lin" valueType="num">
                                      <p:cBhvr>
                                        <p:cTn id="11" dur="1000" fill="hold"/>
                                        <p:tgtEl>
                                          <p:spTgt spid="36895"/>
                                        </p:tgtEl>
                                        <p:attrNameLst>
                                          <p:attrName>ppt_x</p:attrName>
                                        </p:attrNameLst>
                                      </p:cBhvr>
                                      <p:tavLst>
                                        <p:tav tm="0">
                                          <p:val>
                                            <p:strVal val="#ppt_x"/>
                                          </p:val>
                                        </p:tav>
                                        <p:tav tm="100000">
                                          <p:val>
                                            <p:strVal val="#ppt_x"/>
                                          </p:val>
                                        </p:tav>
                                      </p:tavLst>
                                    </p:anim>
                                    <p:anim calcmode="lin" valueType="num">
                                      <p:cBhvr>
                                        <p:cTn id="12" dur="1000" fill="hold"/>
                                        <p:tgtEl>
                                          <p:spTgt spid="3689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95" grpId="0"/>
    </p:bldLst>
  </p:timing>
</p:sld>
</file>

<file path=ppt/slides/slide3.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3"/>
          <a:srcRect/>
          <a:stretch>
            <a:fillRect/>
          </a:stretch>
        </a:blipFill>
        <a:effectLst/>
      </p:bgPr>
    </p:bg>
    <p:spTree>
      <p:nvGrpSpPr>
        <p:cNvPr id="1" name=""/>
        <p:cNvGrpSpPr/>
        <p:nvPr/>
      </p:nvGrpSpPr>
      <p:grpSpPr>
        <a:xfrm>
          <a:off x="0" y="0"/>
          <a:ext cx="0" cy="0"/>
          <a:chOff x="0" y="0"/>
          <a:chExt cx="0" cy="0"/>
        </a:xfrm>
      </p:grpSpPr>
      <p:pic>
        <p:nvPicPr>
          <p:cNvPr id="9218" name="图片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336800"/>
            <a:ext cx="12192000" cy="452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219" name="组合 9"/>
          <p:cNvGrpSpPr>
            <a:grpSpLocks/>
          </p:cNvGrpSpPr>
          <p:nvPr/>
        </p:nvGrpSpPr>
        <p:grpSpPr bwMode="auto">
          <a:xfrm>
            <a:off x="4946653" y="1182693"/>
            <a:ext cx="2301875" cy="2308225"/>
            <a:chOff x="0" y="0"/>
            <a:chExt cx="2301875" cy="2308226"/>
          </a:xfrm>
        </p:grpSpPr>
        <p:sp>
          <p:nvSpPr>
            <p:cNvPr id="9220" name="Oval 5"/>
            <p:cNvSpPr>
              <a:spLocks noChangeArrowheads="1"/>
            </p:cNvSpPr>
            <p:nvPr/>
          </p:nvSpPr>
          <p:spPr bwMode="auto">
            <a:xfrm>
              <a:off x="0" y="0"/>
              <a:ext cx="2301875" cy="230822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9221" name="Freeform 6"/>
            <p:cNvSpPr>
              <a:spLocks noEditPoints="1" noChangeArrowheads="1"/>
            </p:cNvSpPr>
            <p:nvPr/>
          </p:nvSpPr>
          <p:spPr bwMode="auto">
            <a:xfrm>
              <a:off x="123825" y="123825"/>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9222" name="Freeform 67"/>
          <p:cNvSpPr>
            <a:spLocks noEditPoints="1" noChangeArrowheads="1"/>
          </p:cNvSpPr>
          <p:nvPr/>
        </p:nvSpPr>
        <p:spPr bwMode="auto">
          <a:xfrm>
            <a:off x="5772151" y="1509718"/>
            <a:ext cx="649288" cy="1654175"/>
          </a:xfrm>
          <a:custGeom>
            <a:avLst/>
            <a:gdLst>
              <a:gd name="T0" fmla="*/ 6 w 795"/>
              <a:gd name="T1" fmla="*/ 720 h 2026"/>
              <a:gd name="T2" fmla="*/ 6 w 795"/>
              <a:gd name="T3" fmla="*/ 771 h 2026"/>
              <a:gd name="T4" fmla="*/ 185 w 795"/>
              <a:gd name="T5" fmla="*/ 1286 h 2026"/>
              <a:gd name="T6" fmla="*/ 349 w 795"/>
              <a:gd name="T7" fmla="*/ 1286 h 2026"/>
              <a:gd name="T8" fmla="*/ 371 w 795"/>
              <a:gd name="T9" fmla="*/ 1265 h 2026"/>
              <a:gd name="T10" fmla="*/ 372 w 795"/>
              <a:gd name="T11" fmla="*/ 586 h 2026"/>
              <a:gd name="T12" fmla="*/ 306 w 795"/>
              <a:gd name="T13" fmla="*/ 520 h 2026"/>
              <a:gd name="T14" fmla="*/ 406 w 795"/>
              <a:gd name="T15" fmla="*/ 427 h 2026"/>
              <a:gd name="T16" fmla="*/ 478 w 795"/>
              <a:gd name="T17" fmla="*/ 527 h 2026"/>
              <a:gd name="T18" fmla="*/ 414 w 795"/>
              <a:gd name="T19" fmla="*/ 584 h 2026"/>
              <a:gd name="T20" fmla="*/ 414 w 795"/>
              <a:gd name="T21" fmla="*/ 1265 h 2026"/>
              <a:gd name="T22" fmla="*/ 435 w 795"/>
              <a:gd name="T23" fmla="*/ 1286 h 2026"/>
              <a:gd name="T24" fmla="*/ 628 w 795"/>
              <a:gd name="T25" fmla="*/ 1286 h 2026"/>
              <a:gd name="T26" fmla="*/ 793 w 795"/>
              <a:gd name="T27" fmla="*/ 771 h 2026"/>
              <a:gd name="T28" fmla="*/ 788 w 795"/>
              <a:gd name="T29" fmla="*/ 723 h 2026"/>
              <a:gd name="T30" fmla="*/ 406 w 795"/>
              <a:gd name="T31" fmla="*/ 11 h 2026"/>
              <a:gd name="T32" fmla="*/ 378 w 795"/>
              <a:gd name="T33" fmla="*/ 11 h 2026"/>
              <a:gd name="T34" fmla="*/ 193 w 795"/>
              <a:gd name="T35" fmla="*/ 364 h 2026"/>
              <a:gd name="T36" fmla="*/ 6 w 795"/>
              <a:gd name="T37" fmla="*/ 720 h 2026"/>
              <a:gd name="T38" fmla="*/ 63 w 795"/>
              <a:gd name="T39" fmla="*/ 1558 h 2026"/>
              <a:gd name="T40" fmla="*/ 63 w 795"/>
              <a:gd name="T41" fmla="*/ 2002 h 2026"/>
              <a:gd name="T42" fmla="*/ 84 w 795"/>
              <a:gd name="T43" fmla="*/ 2024 h 2026"/>
              <a:gd name="T44" fmla="*/ 499 w 795"/>
              <a:gd name="T45" fmla="*/ 2024 h 2026"/>
              <a:gd name="T46" fmla="*/ 521 w 795"/>
              <a:gd name="T47" fmla="*/ 2002 h 2026"/>
              <a:gd name="T48" fmla="*/ 521 w 795"/>
              <a:gd name="T49" fmla="*/ 1530 h 2026"/>
              <a:gd name="T50" fmla="*/ 614 w 795"/>
              <a:gd name="T51" fmla="*/ 1530 h 2026"/>
              <a:gd name="T52" fmla="*/ 614 w 795"/>
              <a:gd name="T53" fmla="*/ 2017 h 2026"/>
              <a:gd name="T54" fmla="*/ 650 w 795"/>
              <a:gd name="T55" fmla="*/ 2024 h 2026"/>
              <a:gd name="T56" fmla="*/ 721 w 795"/>
              <a:gd name="T57" fmla="*/ 2024 h 2026"/>
              <a:gd name="T58" fmla="*/ 750 w 795"/>
              <a:gd name="T59" fmla="*/ 1995 h 2026"/>
              <a:gd name="T60" fmla="*/ 750 w 795"/>
              <a:gd name="T61" fmla="*/ 1558 h 2026"/>
              <a:gd name="T62" fmla="*/ 698 w 795"/>
              <a:gd name="T63" fmla="*/ 1421 h 2026"/>
              <a:gd name="T64" fmla="*/ 620 w 795"/>
              <a:gd name="T65" fmla="*/ 1342 h 2026"/>
              <a:gd name="T66" fmla="*/ 185 w 795"/>
              <a:gd name="T67" fmla="*/ 1346 h 2026"/>
              <a:gd name="T68" fmla="*/ 63 w 795"/>
              <a:gd name="T69" fmla="*/ 1558 h 2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5" h="2026">
                <a:moveTo>
                  <a:pt x="6" y="720"/>
                </a:moveTo>
                <a:cubicBezTo>
                  <a:pt x="0" y="738"/>
                  <a:pt x="1" y="755"/>
                  <a:pt x="6" y="771"/>
                </a:cubicBezTo>
                <a:cubicBezTo>
                  <a:pt x="22" y="826"/>
                  <a:pt x="130" y="1286"/>
                  <a:pt x="185" y="1286"/>
                </a:cubicBezTo>
                <a:cubicBezTo>
                  <a:pt x="239" y="1286"/>
                  <a:pt x="294" y="1286"/>
                  <a:pt x="349" y="1286"/>
                </a:cubicBezTo>
                <a:cubicBezTo>
                  <a:pt x="366" y="1286"/>
                  <a:pt x="371" y="1281"/>
                  <a:pt x="371" y="1265"/>
                </a:cubicBezTo>
                <a:cubicBezTo>
                  <a:pt x="371" y="1041"/>
                  <a:pt x="370" y="820"/>
                  <a:pt x="372" y="586"/>
                </a:cubicBezTo>
                <a:cubicBezTo>
                  <a:pt x="351" y="577"/>
                  <a:pt x="307" y="557"/>
                  <a:pt x="306" y="520"/>
                </a:cubicBezTo>
                <a:cubicBezTo>
                  <a:pt x="303" y="457"/>
                  <a:pt x="344" y="421"/>
                  <a:pt x="406" y="427"/>
                </a:cubicBezTo>
                <a:cubicBezTo>
                  <a:pt x="459" y="431"/>
                  <a:pt x="486" y="477"/>
                  <a:pt x="478" y="527"/>
                </a:cubicBezTo>
                <a:cubicBezTo>
                  <a:pt x="479" y="554"/>
                  <a:pt x="439" y="579"/>
                  <a:pt x="414" y="584"/>
                </a:cubicBezTo>
                <a:cubicBezTo>
                  <a:pt x="414" y="811"/>
                  <a:pt x="414" y="1038"/>
                  <a:pt x="414" y="1265"/>
                </a:cubicBezTo>
                <a:cubicBezTo>
                  <a:pt x="414" y="1281"/>
                  <a:pt x="418" y="1286"/>
                  <a:pt x="435" y="1286"/>
                </a:cubicBezTo>
                <a:cubicBezTo>
                  <a:pt x="499" y="1286"/>
                  <a:pt x="564" y="1286"/>
                  <a:pt x="628" y="1286"/>
                </a:cubicBezTo>
                <a:cubicBezTo>
                  <a:pt x="669" y="1286"/>
                  <a:pt x="776" y="838"/>
                  <a:pt x="793" y="771"/>
                </a:cubicBezTo>
                <a:cubicBezTo>
                  <a:pt x="795" y="755"/>
                  <a:pt x="794" y="739"/>
                  <a:pt x="788" y="723"/>
                </a:cubicBezTo>
                <a:cubicBezTo>
                  <a:pt x="661" y="486"/>
                  <a:pt x="534" y="249"/>
                  <a:pt x="406" y="11"/>
                </a:cubicBezTo>
                <a:cubicBezTo>
                  <a:pt x="393" y="0"/>
                  <a:pt x="384" y="2"/>
                  <a:pt x="378" y="11"/>
                </a:cubicBezTo>
                <a:cubicBezTo>
                  <a:pt x="351" y="68"/>
                  <a:pt x="223" y="312"/>
                  <a:pt x="193" y="364"/>
                </a:cubicBezTo>
                <a:cubicBezTo>
                  <a:pt x="175" y="396"/>
                  <a:pt x="6" y="714"/>
                  <a:pt x="6" y="720"/>
                </a:cubicBezTo>
                <a:close/>
                <a:moveTo>
                  <a:pt x="63" y="1558"/>
                </a:moveTo>
                <a:cubicBezTo>
                  <a:pt x="63" y="1706"/>
                  <a:pt x="63" y="1854"/>
                  <a:pt x="63" y="2002"/>
                </a:cubicBezTo>
                <a:cubicBezTo>
                  <a:pt x="63" y="2019"/>
                  <a:pt x="68" y="2024"/>
                  <a:pt x="84" y="2024"/>
                </a:cubicBezTo>
                <a:cubicBezTo>
                  <a:pt x="223" y="2024"/>
                  <a:pt x="361" y="2024"/>
                  <a:pt x="499" y="2024"/>
                </a:cubicBezTo>
                <a:cubicBezTo>
                  <a:pt x="516" y="2024"/>
                  <a:pt x="521" y="2019"/>
                  <a:pt x="521" y="2002"/>
                </a:cubicBezTo>
                <a:cubicBezTo>
                  <a:pt x="521" y="1845"/>
                  <a:pt x="521" y="1687"/>
                  <a:pt x="521" y="1530"/>
                </a:cubicBezTo>
                <a:cubicBezTo>
                  <a:pt x="552" y="1530"/>
                  <a:pt x="583" y="1530"/>
                  <a:pt x="614" y="1530"/>
                </a:cubicBezTo>
                <a:cubicBezTo>
                  <a:pt x="614" y="1692"/>
                  <a:pt x="614" y="1854"/>
                  <a:pt x="614" y="2017"/>
                </a:cubicBezTo>
                <a:cubicBezTo>
                  <a:pt x="618" y="2026"/>
                  <a:pt x="630" y="2024"/>
                  <a:pt x="650" y="2024"/>
                </a:cubicBezTo>
                <a:cubicBezTo>
                  <a:pt x="673" y="2024"/>
                  <a:pt x="697" y="2024"/>
                  <a:pt x="721" y="2024"/>
                </a:cubicBezTo>
                <a:cubicBezTo>
                  <a:pt x="738" y="2024"/>
                  <a:pt x="750" y="2012"/>
                  <a:pt x="750" y="1995"/>
                </a:cubicBezTo>
                <a:cubicBezTo>
                  <a:pt x="750" y="1850"/>
                  <a:pt x="750" y="1704"/>
                  <a:pt x="750" y="1558"/>
                </a:cubicBezTo>
                <a:cubicBezTo>
                  <a:pt x="750" y="1509"/>
                  <a:pt x="718" y="1457"/>
                  <a:pt x="698" y="1421"/>
                </a:cubicBezTo>
                <a:cubicBezTo>
                  <a:pt x="663" y="1367"/>
                  <a:pt x="648" y="1349"/>
                  <a:pt x="620" y="1342"/>
                </a:cubicBezTo>
                <a:cubicBezTo>
                  <a:pt x="538" y="1342"/>
                  <a:pt x="231" y="1342"/>
                  <a:pt x="185" y="1346"/>
                </a:cubicBezTo>
                <a:cubicBezTo>
                  <a:pt x="155" y="1354"/>
                  <a:pt x="63" y="1486"/>
                  <a:pt x="63" y="1558"/>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9223" name="TextBox 16"/>
          <p:cNvSpPr txBox="1">
            <a:spLocks noChangeArrowheads="1"/>
          </p:cNvSpPr>
          <p:nvPr/>
        </p:nvSpPr>
        <p:spPr bwMode="auto">
          <a:xfrm>
            <a:off x="4511824" y="3702056"/>
            <a:ext cx="3129284" cy="76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ctr"/>
            <a:r>
              <a:rPr lang="zh-CN" altLang="en-US" sz="4400" b="1" dirty="0">
                <a:solidFill>
                  <a:schemeClr val="accent2"/>
                </a:solidFill>
                <a:latin typeface="微软雅黑" pitchFamily="34" charset="-122"/>
                <a:ea typeface="微软雅黑" pitchFamily="34" charset="-122"/>
              </a:rPr>
              <a:t>背景和意义</a:t>
            </a:r>
          </a:p>
        </p:txBody>
      </p:sp>
      <p:sp>
        <p:nvSpPr>
          <p:cNvPr id="9224" name="Oval 39"/>
          <p:cNvSpPr>
            <a:spLocks noChangeAspect="1" noChangeArrowheads="1"/>
          </p:cNvSpPr>
          <p:nvPr/>
        </p:nvSpPr>
        <p:spPr bwMode="auto">
          <a:xfrm>
            <a:off x="5304359" y="4868867"/>
            <a:ext cx="144463" cy="144463"/>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9227" name="Oval 42"/>
          <p:cNvSpPr>
            <a:spLocks noChangeAspect="1" noChangeArrowheads="1"/>
          </p:cNvSpPr>
          <p:nvPr/>
        </p:nvSpPr>
        <p:spPr bwMode="auto">
          <a:xfrm>
            <a:off x="5303912" y="5515197"/>
            <a:ext cx="144463" cy="146051"/>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9228" name="TextBox 22"/>
          <p:cNvSpPr txBox="1">
            <a:spLocks noChangeArrowheads="1"/>
          </p:cNvSpPr>
          <p:nvPr/>
        </p:nvSpPr>
        <p:spPr bwMode="auto">
          <a:xfrm>
            <a:off x="5592391" y="4756155"/>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chemeClr val="accent2"/>
                </a:solidFill>
                <a:latin typeface="微软雅黑" pitchFamily="34" charset="-122"/>
                <a:ea typeface="微软雅黑" pitchFamily="34" charset="-122"/>
              </a:rPr>
              <a:t>选题背景</a:t>
            </a:r>
          </a:p>
        </p:txBody>
      </p:sp>
      <p:sp>
        <p:nvSpPr>
          <p:cNvPr id="9233" name="TextBox 27"/>
          <p:cNvSpPr txBox="1">
            <a:spLocks noChangeArrowheads="1"/>
          </p:cNvSpPr>
          <p:nvPr/>
        </p:nvSpPr>
        <p:spPr bwMode="auto">
          <a:xfrm>
            <a:off x="5592391" y="5435936"/>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chemeClr val="accent2"/>
                </a:solidFill>
                <a:latin typeface="微软雅黑" pitchFamily="34" charset="-122"/>
                <a:ea typeface="微软雅黑" pitchFamily="34" charset="-122"/>
              </a:rPr>
              <a:t>研究意义</a:t>
            </a:r>
          </a:p>
        </p:txBody>
      </p:sp>
      <p:cxnSp>
        <p:nvCxnSpPr>
          <p:cNvPr id="9236" name="直接连接符 11"/>
          <p:cNvCxnSpPr>
            <a:cxnSpLocks noChangeShapeType="1"/>
          </p:cNvCxnSpPr>
          <p:nvPr/>
        </p:nvCxnSpPr>
        <p:spPr bwMode="auto">
          <a:xfrm>
            <a:off x="3505203" y="4597400"/>
            <a:ext cx="5183188" cy="0"/>
          </a:xfrm>
          <a:prstGeom prst="line">
            <a:avLst/>
          </a:prstGeom>
          <a:noFill/>
          <a:ln w="9525">
            <a:solidFill>
              <a:schemeClr val="accent2"/>
            </a:solidFill>
            <a:round/>
            <a:headEnd/>
            <a:tailEn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nodeType="afterEffect">
                                  <p:stCondLst>
                                    <p:cond delay="0"/>
                                  </p:stCondLst>
                                  <p:childTnLst>
                                    <p:set>
                                      <p:cBhvr>
                                        <p:cTn id="6" dur="1" fill="hold">
                                          <p:stCondLst>
                                            <p:cond delay="0"/>
                                          </p:stCondLst>
                                        </p:cTn>
                                        <p:tgtEl>
                                          <p:spTgt spid="9218"/>
                                        </p:tgtEl>
                                        <p:attrNameLst>
                                          <p:attrName>style.visibility</p:attrName>
                                        </p:attrNameLst>
                                      </p:cBhvr>
                                      <p:to>
                                        <p:strVal val="visible"/>
                                      </p:to>
                                    </p:set>
                                    <p:animEffect transition="in" filter="wipe(down)">
                                      <p:cBhvr>
                                        <p:cTn id="7" dur="50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Box 31"/>
          <p:cNvSpPr txBox="1">
            <a:spLocks noChangeArrowheads="1"/>
          </p:cNvSpPr>
          <p:nvPr/>
        </p:nvSpPr>
        <p:spPr bwMode="auto">
          <a:xfrm>
            <a:off x="2854327" y="87315"/>
            <a:ext cx="50419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en-US" altLang="zh-CN" sz="2800" dirty="0">
                <a:solidFill>
                  <a:schemeClr val="accent2"/>
                </a:solidFill>
                <a:latin typeface="微软雅黑" pitchFamily="34" charset="-122"/>
                <a:ea typeface="微软雅黑" pitchFamily="34" charset="-122"/>
              </a:rPr>
              <a:t>1.1 </a:t>
            </a:r>
            <a:r>
              <a:rPr lang="zh-CN" altLang="en-US" sz="2800" dirty="0">
                <a:solidFill>
                  <a:schemeClr val="accent2"/>
                </a:solidFill>
                <a:latin typeface="微软雅黑" pitchFamily="34" charset="-122"/>
                <a:ea typeface="微软雅黑" pitchFamily="34" charset="-122"/>
              </a:rPr>
              <a:t>选题背景</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dirty="0">
                <a:solidFill>
                  <a:schemeClr val="accent2"/>
                </a:solidFill>
              </a:rPr>
              <a:t>Part</a:t>
            </a:r>
            <a:r>
              <a:rPr lang="en-US" altLang="zh-CN" dirty="0">
                <a:solidFill>
                  <a:schemeClr val="accent2"/>
                </a:solidFill>
              </a:rPr>
              <a:t> 1</a:t>
            </a:r>
            <a:endParaRPr lang="zh-CN" altLang="en-US" dirty="0">
              <a:solidFill>
                <a:schemeClr val="accent2"/>
              </a:solidFill>
            </a:endParaRPr>
          </a:p>
        </p:txBody>
      </p:sp>
      <p:sp>
        <p:nvSpPr>
          <p:cNvPr id="10244" name="Oval 7"/>
          <p:cNvSpPr>
            <a:spLocks noChangeArrowheads="1"/>
          </p:cNvSpPr>
          <p:nvPr/>
        </p:nvSpPr>
        <p:spPr bwMode="auto">
          <a:xfrm>
            <a:off x="1196977" y="2803038"/>
            <a:ext cx="509587" cy="511175"/>
          </a:xfrm>
          <a:prstGeom prst="ellipse">
            <a:avLst/>
          </a:pr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algn="ctr"/>
            <a:r>
              <a:rPr lang="en-US" altLang="zh-CN" sz="2300" b="1">
                <a:solidFill>
                  <a:schemeClr val="accent2"/>
                </a:solidFill>
              </a:rPr>
              <a:t>1</a:t>
            </a:r>
            <a:endParaRPr lang="zh-CN" altLang="en-US" sz="2300" b="1">
              <a:solidFill>
                <a:schemeClr val="accent2"/>
              </a:solidFill>
            </a:endParaRPr>
          </a:p>
        </p:txBody>
      </p:sp>
      <p:sp>
        <p:nvSpPr>
          <p:cNvPr id="10245" name="Oval 12"/>
          <p:cNvSpPr>
            <a:spLocks noChangeArrowheads="1"/>
          </p:cNvSpPr>
          <p:nvPr/>
        </p:nvSpPr>
        <p:spPr bwMode="auto">
          <a:xfrm>
            <a:off x="1196977" y="4016626"/>
            <a:ext cx="509587" cy="511175"/>
          </a:xfrm>
          <a:prstGeom prst="ellipse">
            <a:avLst/>
          </a:pr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algn="ctr"/>
            <a:r>
              <a:rPr lang="en-US" altLang="zh-CN" sz="2300" b="1">
                <a:solidFill>
                  <a:schemeClr val="accent2"/>
                </a:solidFill>
              </a:rPr>
              <a:t>2</a:t>
            </a:r>
            <a:endParaRPr lang="zh-CN" altLang="en-US" sz="2300" b="1">
              <a:solidFill>
                <a:schemeClr val="accent2"/>
              </a:solidFill>
            </a:endParaRPr>
          </a:p>
        </p:txBody>
      </p:sp>
      <p:sp>
        <p:nvSpPr>
          <p:cNvPr id="10246" name="Oval 13"/>
          <p:cNvSpPr>
            <a:spLocks noChangeArrowheads="1"/>
          </p:cNvSpPr>
          <p:nvPr/>
        </p:nvSpPr>
        <p:spPr bwMode="auto">
          <a:xfrm>
            <a:off x="1196977" y="5573687"/>
            <a:ext cx="509587" cy="509587"/>
          </a:xfrm>
          <a:prstGeom prst="ellipse">
            <a:avLst/>
          </a:pr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algn="ctr"/>
            <a:r>
              <a:rPr lang="en-US" altLang="zh-CN" sz="2300" b="1">
                <a:solidFill>
                  <a:schemeClr val="accent2"/>
                </a:solidFill>
              </a:rPr>
              <a:t>3</a:t>
            </a:r>
            <a:endParaRPr lang="zh-CN" altLang="en-US" sz="2300" b="1">
              <a:solidFill>
                <a:schemeClr val="accent2"/>
              </a:solidFill>
            </a:endParaRPr>
          </a:p>
        </p:txBody>
      </p:sp>
      <p:sp>
        <p:nvSpPr>
          <p:cNvPr id="10247" name="TextBox 54"/>
          <p:cNvSpPr txBox="1">
            <a:spLocks noChangeArrowheads="1"/>
          </p:cNvSpPr>
          <p:nvPr/>
        </p:nvSpPr>
        <p:spPr bwMode="auto">
          <a:xfrm>
            <a:off x="1798640" y="2576023"/>
            <a:ext cx="3794125"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b="1" dirty="0">
                <a:solidFill>
                  <a:schemeClr val="accent1"/>
                </a:solidFill>
                <a:latin typeface="微软雅黑" pitchFamily="34" charset="-122"/>
                <a:ea typeface="微软雅黑" pitchFamily="34" charset="-122"/>
              </a:rPr>
              <a:t>升级更新方便</a:t>
            </a:r>
            <a:endParaRPr lang="en-US" altLang="zh-CN" sz="2000" b="1" dirty="0">
              <a:solidFill>
                <a:schemeClr val="accent1"/>
              </a:solidFill>
              <a:latin typeface="微软雅黑" pitchFamily="34" charset="-122"/>
              <a:ea typeface="微软雅黑" pitchFamily="34" charset="-122"/>
            </a:endParaRPr>
          </a:p>
        </p:txBody>
      </p:sp>
      <p:sp>
        <p:nvSpPr>
          <p:cNvPr id="10248" name="TextBox 55"/>
          <p:cNvSpPr txBox="1">
            <a:spLocks noChangeArrowheads="1"/>
          </p:cNvSpPr>
          <p:nvPr/>
        </p:nvSpPr>
        <p:spPr bwMode="auto">
          <a:xfrm>
            <a:off x="1790701" y="2928452"/>
            <a:ext cx="9273851"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en-US" altLang="zh-CN" dirty="0">
                <a:solidFill>
                  <a:schemeClr val="accent1"/>
                </a:solidFill>
                <a:latin typeface="微软雅黑" pitchFamily="34" charset="-122"/>
                <a:ea typeface="微软雅黑" pitchFamily="34" charset="-122"/>
              </a:rPr>
              <a:t>Web</a:t>
            </a:r>
            <a:r>
              <a:rPr lang="zh-CN" altLang="en-US" dirty="0">
                <a:solidFill>
                  <a:schemeClr val="accent1"/>
                </a:solidFill>
                <a:latin typeface="微软雅黑" pitchFamily="34" charset="-122"/>
                <a:ea typeface="微软雅黑" pitchFamily="34" charset="-122"/>
              </a:rPr>
              <a:t>应用因为基于</a:t>
            </a:r>
            <a:r>
              <a:rPr lang="en-US" altLang="zh-CN" dirty="0">
                <a:solidFill>
                  <a:schemeClr val="accent1"/>
                </a:solidFill>
                <a:latin typeface="微软雅黑" pitchFamily="34" charset="-122"/>
                <a:ea typeface="微软雅黑" pitchFamily="34" charset="-122"/>
              </a:rPr>
              <a:t>B/S</a:t>
            </a:r>
            <a:r>
              <a:rPr lang="zh-CN" altLang="en-US" dirty="0">
                <a:solidFill>
                  <a:schemeClr val="accent1"/>
                </a:solidFill>
                <a:latin typeface="微软雅黑" pitchFamily="34" charset="-122"/>
                <a:ea typeface="微软雅黑" pitchFamily="34" charset="-122"/>
              </a:rPr>
              <a:t>的软件架构，软件的升级和维护通常只需要对服务器程序操作</a:t>
            </a:r>
          </a:p>
        </p:txBody>
      </p:sp>
      <p:sp>
        <p:nvSpPr>
          <p:cNvPr id="10249" name="TextBox 56"/>
          <p:cNvSpPr txBox="1">
            <a:spLocks noChangeArrowheads="1"/>
          </p:cNvSpPr>
          <p:nvPr/>
        </p:nvSpPr>
        <p:spPr bwMode="auto">
          <a:xfrm>
            <a:off x="1798640" y="3861048"/>
            <a:ext cx="3794125"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b="1" dirty="0">
                <a:solidFill>
                  <a:schemeClr val="accent1"/>
                </a:solidFill>
                <a:latin typeface="微软雅黑" pitchFamily="34" charset="-122"/>
                <a:ea typeface="微软雅黑" pitchFamily="34" charset="-122"/>
              </a:rPr>
              <a:t>节省存储空间</a:t>
            </a:r>
            <a:endParaRPr lang="en-US" altLang="zh-CN" sz="2000" b="1" dirty="0">
              <a:solidFill>
                <a:schemeClr val="accent1"/>
              </a:solidFill>
              <a:latin typeface="微软雅黑" pitchFamily="34" charset="-122"/>
              <a:ea typeface="微软雅黑" pitchFamily="34" charset="-122"/>
            </a:endParaRPr>
          </a:p>
        </p:txBody>
      </p:sp>
      <p:sp>
        <p:nvSpPr>
          <p:cNvPr id="10250" name="TextBox 57"/>
          <p:cNvSpPr txBox="1">
            <a:spLocks noChangeArrowheads="1"/>
          </p:cNvSpPr>
          <p:nvPr/>
        </p:nvSpPr>
        <p:spPr bwMode="auto">
          <a:xfrm>
            <a:off x="1790701" y="4183308"/>
            <a:ext cx="8553771" cy="646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zh-CN" altLang="en-US" dirty="0">
                <a:solidFill>
                  <a:schemeClr val="accent1"/>
                </a:solidFill>
                <a:latin typeface="微软雅黑" pitchFamily="34" charset="-122"/>
                <a:ea typeface="微软雅黑" pitchFamily="34" charset="-122"/>
              </a:rPr>
              <a:t>不论还是下载还是升级都不需要像传统原生应用那样重新下载客户端安装包，只需要刷新浏览器网页即可</a:t>
            </a:r>
          </a:p>
        </p:txBody>
      </p:sp>
      <p:sp>
        <p:nvSpPr>
          <p:cNvPr id="10251" name="TextBox 58"/>
          <p:cNvSpPr txBox="1">
            <a:spLocks noChangeArrowheads="1"/>
          </p:cNvSpPr>
          <p:nvPr/>
        </p:nvSpPr>
        <p:spPr bwMode="auto">
          <a:xfrm>
            <a:off x="1798640" y="5222850"/>
            <a:ext cx="3794125"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b="1" dirty="0">
                <a:solidFill>
                  <a:schemeClr val="accent1"/>
                </a:solidFill>
                <a:latin typeface="微软雅黑" pitchFamily="34" charset="-122"/>
                <a:ea typeface="微软雅黑" pitchFamily="34" charset="-122"/>
              </a:rPr>
              <a:t>跨平台运行</a:t>
            </a:r>
            <a:endParaRPr lang="en-US" altLang="zh-CN" sz="2000" b="1" dirty="0">
              <a:solidFill>
                <a:schemeClr val="accent1"/>
              </a:solidFill>
              <a:latin typeface="微软雅黑" pitchFamily="34" charset="-122"/>
              <a:ea typeface="微软雅黑" pitchFamily="34" charset="-122"/>
            </a:endParaRPr>
          </a:p>
        </p:txBody>
      </p:sp>
      <p:sp>
        <p:nvSpPr>
          <p:cNvPr id="10252" name="TextBox 59"/>
          <p:cNvSpPr txBox="1">
            <a:spLocks noChangeArrowheads="1"/>
          </p:cNvSpPr>
          <p:nvPr/>
        </p:nvSpPr>
        <p:spPr bwMode="auto">
          <a:xfrm>
            <a:off x="1790701" y="5545118"/>
            <a:ext cx="8625779" cy="923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zh-CN" altLang="en-US" dirty="0">
                <a:solidFill>
                  <a:schemeClr val="accent1"/>
                </a:solidFill>
                <a:latin typeface="微软雅黑" pitchFamily="34" charset="-122"/>
                <a:ea typeface="微软雅黑" pitchFamily="34" charset="-122"/>
              </a:rPr>
              <a:t>在操作系统多样化的今天，传统的应用需要针对</a:t>
            </a:r>
            <a:r>
              <a:rPr lang="en-US" altLang="zh-CN" dirty="0">
                <a:solidFill>
                  <a:schemeClr val="accent1"/>
                </a:solidFill>
                <a:latin typeface="微软雅黑" pitchFamily="34" charset="-122"/>
                <a:ea typeface="微软雅黑" pitchFamily="34" charset="-122"/>
              </a:rPr>
              <a:t>Windows </a:t>
            </a:r>
            <a:r>
              <a:rPr lang="zh-CN" altLang="en-US" dirty="0">
                <a:solidFill>
                  <a:schemeClr val="accent1"/>
                </a:solidFill>
                <a:latin typeface="微软雅黑" pitchFamily="34" charset="-122"/>
                <a:ea typeface="微软雅黑" pitchFamily="34" charset="-122"/>
              </a:rPr>
              <a:t>、</a:t>
            </a:r>
            <a:r>
              <a:rPr lang="en-US" altLang="zh-CN" dirty="0">
                <a:solidFill>
                  <a:schemeClr val="accent1"/>
                </a:solidFill>
                <a:latin typeface="微软雅黑" pitchFamily="34" charset="-122"/>
                <a:ea typeface="微软雅黑" pitchFamily="34" charset="-122"/>
              </a:rPr>
              <a:t>Mac OS </a:t>
            </a:r>
            <a:r>
              <a:rPr lang="zh-CN" altLang="en-US" dirty="0">
                <a:solidFill>
                  <a:schemeClr val="accent1"/>
                </a:solidFill>
                <a:latin typeface="微软雅黑" pitchFamily="34" charset="-122"/>
                <a:ea typeface="微软雅黑" pitchFamily="34" charset="-122"/>
              </a:rPr>
              <a:t>、</a:t>
            </a:r>
            <a:r>
              <a:rPr lang="en-US" altLang="zh-CN" dirty="0">
                <a:solidFill>
                  <a:schemeClr val="accent1"/>
                </a:solidFill>
                <a:latin typeface="微软雅黑" pitchFamily="34" charset="-122"/>
                <a:ea typeface="微软雅黑" pitchFamily="34" charset="-122"/>
              </a:rPr>
              <a:t>Linux </a:t>
            </a:r>
            <a:r>
              <a:rPr lang="zh-CN" altLang="en-US" dirty="0">
                <a:solidFill>
                  <a:schemeClr val="accent1"/>
                </a:solidFill>
                <a:latin typeface="微软雅黑" pitchFamily="34" charset="-122"/>
                <a:ea typeface="微软雅黑" pitchFamily="34" charset="-122"/>
              </a:rPr>
              <a:t>、</a:t>
            </a:r>
            <a:r>
              <a:rPr lang="en-US" altLang="zh-CN" dirty="0">
                <a:solidFill>
                  <a:schemeClr val="accent1"/>
                </a:solidFill>
                <a:latin typeface="微软雅黑" pitchFamily="34" charset="-122"/>
                <a:ea typeface="微软雅黑" pitchFamily="34" charset="-122"/>
              </a:rPr>
              <a:t>iOS</a:t>
            </a:r>
            <a:r>
              <a:rPr lang="zh-CN" altLang="en-US" dirty="0">
                <a:solidFill>
                  <a:schemeClr val="accent1"/>
                </a:solidFill>
                <a:latin typeface="微软雅黑" pitchFamily="34" charset="-122"/>
                <a:ea typeface="微软雅黑" pitchFamily="34" charset="-122"/>
              </a:rPr>
              <a:t>、</a:t>
            </a:r>
            <a:r>
              <a:rPr lang="en-US" altLang="zh-CN" dirty="0">
                <a:solidFill>
                  <a:schemeClr val="accent1"/>
                </a:solidFill>
                <a:latin typeface="微软雅黑" pitchFamily="34" charset="-122"/>
                <a:ea typeface="微软雅黑" pitchFamily="34" charset="-122"/>
              </a:rPr>
              <a:t> Android </a:t>
            </a:r>
            <a:r>
              <a:rPr lang="zh-CN" altLang="en-US" dirty="0">
                <a:solidFill>
                  <a:schemeClr val="accent1"/>
                </a:solidFill>
                <a:latin typeface="微软雅黑" pitchFamily="34" charset="-122"/>
                <a:ea typeface="微软雅黑" pitchFamily="34" charset="-122"/>
              </a:rPr>
              <a:t>等不同平台开发不同版本的客户端应用，而</a:t>
            </a:r>
            <a:r>
              <a:rPr lang="en-US" altLang="zh-CN" dirty="0">
                <a:solidFill>
                  <a:schemeClr val="accent1"/>
                </a:solidFill>
                <a:latin typeface="微软雅黑" pitchFamily="34" charset="-122"/>
                <a:ea typeface="微软雅黑" pitchFamily="34" charset="-122"/>
              </a:rPr>
              <a:t>Web</a:t>
            </a:r>
            <a:r>
              <a:rPr lang="zh-CN" altLang="en-US" dirty="0">
                <a:solidFill>
                  <a:schemeClr val="accent1"/>
                </a:solidFill>
                <a:latin typeface="微软雅黑" pitchFamily="34" charset="-122"/>
                <a:ea typeface="微软雅黑" pitchFamily="34" charset="-122"/>
              </a:rPr>
              <a:t>应用只需要使用系统自带的浏览器即可运行</a:t>
            </a:r>
          </a:p>
        </p:txBody>
      </p:sp>
      <p:sp>
        <p:nvSpPr>
          <p:cNvPr id="57" name="TextBox 41"/>
          <p:cNvSpPr txBox="1"/>
          <p:nvPr/>
        </p:nvSpPr>
        <p:spPr>
          <a:xfrm>
            <a:off x="2567608" y="1028854"/>
            <a:ext cx="2592288" cy="584759"/>
          </a:xfrm>
          <a:prstGeom prst="rect">
            <a:avLst/>
          </a:prstGeom>
          <a:noFill/>
          <a:effectLst/>
        </p:spPr>
        <p:txBody>
          <a:bodyPr wrap="square" lIns="91424" tIns="45712" rIns="91424" bIns="45712" rtlCol="0">
            <a:spAutoFit/>
          </a:bodyPr>
          <a:lstStyle/>
          <a:p>
            <a:pPr defTabSz="914220"/>
            <a:r>
              <a:rPr lang="zh-CN" altLang="en-US" sz="3200" b="1" dirty="0">
                <a:solidFill>
                  <a:srgbClr val="007A37"/>
                </a:solidFill>
                <a:latin typeface="微软雅黑" panose="020B0503020204020204" pitchFamily="34" charset="-122"/>
                <a:ea typeface="微软雅黑" panose="020B0503020204020204" pitchFamily="34" charset="-122"/>
              </a:rPr>
              <a:t>传统原生</a:t>
            </a:r>
            <a:r>
              <a:rPr lang="en-US" altLang="zh-CN" sz="2800" b="1" dirty="0">
                <a:solidFill>
                  <a:srgbClr val="007A37"/>
                </a:solidFill>
                <a:latin typeface="微软雅黑" panose="020B0503020204020204" pitchFamily="34" charset="-122"/>
                <a:ea typeface="微软雅黑" panose="020B0503020204020204" pitchFamily="34" charset="-122"/>
              </a:rPr>
              <a:t>APP   </a:t>
            </a:r>
            <a:r>
              <a:rPr lang="zh-CN" altLang="en-US" sz="2800" b="1" dirty="0">
                <a:solidFill>
                  <a:srgbClr val="007A37"/>
                </a:solidFill>
                <a:latin typeface="微软雅黑" panose="020B0503020204020204" pitchFamily="34" charset="-122"/>
                <a:ea typeface="微软雅黑" panose="020B0503020204020204" pitchFamily="34" charset="-122"/>
              </a:rPr>
              <a:t>                 </a:t>
            </a:r>
          </a:p>
        </p:txBody>
      </p:sp>
      <p:sp>
        <p:nvSpPr>
          <p:cNvPr id="58" name="右箭头 57"/>
          <p:cNvSpPr/>
          <p:nvPr/>
        </p:nvSpPr>
        <p:spPr>
          <a:xfrm>
            <a:off x="5305200" y="1054857"/>
            <a:ext cx="1654896" cy="440508"/>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p>
        </p:txBody>
      </p:sp>
      <p:sp>
        <p:nvSpPr>
          <p:cNvPr id="60" name="TextBox 54"/>
          <p:cNvSpPr txBox="1">
            <a:spLocks noChangeArrowheads="1"/>
          </p:cNvSpPr>
          <p:nvPr/>
        </p:nvSpPr>
        <p:spPr bwMode="auto">
          <a:xfrm>
            <a:off x="1119512" y="1726414"/>
            <a:ext cx="5152380"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en-US" altLang="zh-CN" sz="3200" b="1" dirty="0">
                <a:solidFill>
                  <a:schemeClr val="accent1"/>
                </a:solidFill>
                <a:latin typeface="微软雅黑" pitchFamily="34" charset="-122"/>
                <a:ea typeface="微软雅黑" pitchFamily="34" charset="-122"/>
              </a:rPr>
              <a:t>Web APP </a:t>
            </a:r>
            <a:r>
              <a:rPr lang="zh-CN" altLang="en-US" sz="3200" b="1" dirty="0">
                <a:solidFill>
                  <a:schemeClr val="accent1"/>
                </a:solidFill>
                <a:latin typeface="微软雅黑" pitchFamily="34" charset="-122"/>
                <a:ea typeface="微软雅黑" pitchFamily="34" charset="-122"/>
              </a:rPr>
              <a:t>具备的优势</a:t>
            </a:r>
            <a:endParaRPr lang="en-US" altLang="zh-CN" sz="3200" b="1" dirty="0">
              <a:solidFill>
                <a:schemeClr val="accent1"/>
              </a:solidFill>
              <a:latin typeface="微软雅黑" pitchFamily="34" charset="-122"/>
              <a:ea typeface="微软雅黑" pitchFamily="34" charset="-122"/>
            </a:endParaRPr>
          </a:p>
        </p:txBody>
      </p:sp>
      <p:sp>
        <p:nvSpPr>
          <p:cNvPr id="61" name="TextBox 54"/>
          <p:cNvSpPr txBox="1">
            <a:spLocks noChangeArrowheads="1"/>
          </p:cNvSpPr>
          <p:nvPr/>
        </p:nvSpPr>
        <p:spPr bwMode="auto">
          <a:xfrm>
            <a:off x="5447928" y="635621"/>
            <a:ext cx="1273024"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000" b="1" dirty="0">
                <a:solidFill>
                  <a:schemeClr val="accent1"/>
                </a:solidFill>
                <a:latin typeface="微软雅黑" pitchFamily="34" charset="-122"/>
                <a:ea typeface="微软雅黑" pitchFamily="34" charset="-122"/>
              </a:rPr>
              <a:t>逐渐发展</a:t>
            </a:r>
            <a:endParaRPr lang="en-US" altLang="zh-CN" sz="2000" b="1" dirty="0">
              <a:solidFill>
                <a:schemeClr val="accent1"/>
              </a:solidFill>
              <a:latin typeface="微软雅黑" pitchFamily="34" charset="-122"/>
              <a:ea typeface="微软雅黑" pitchFamily="34" charset="-122"/>
            </a:endParaRPr>
          </a:p>
        </p:txBody>
      </p:sp>
      <p:sp>
        <p:nvSpPr>
          <p:cNvPr id="62" name="Freeform 13"/>
          <p:cNvSpPr>
            <a:spLocks noEditPoints="1" noChangeArrowheads="1"/>
          </p:cNvSpPr>
          <p:nvPr/>
        </p:nvSpPr>
        <p:spPr bwMode="auto">
          <a:xfrm>
            <a:off x="1198565" y="1052736"/>
            <a:ext cx="680268" cy="551222"/>
          </a:xfrm>
          <a:custGeom>
            <a:avLst/>
            <a:gdLst>
              <a:gd name="T0" fmla="*/ 282 w 766"/>
              <a:gd name="T1" fmla="*/ 304 h 600"/>
              <a:gd name="T2" fmla="*/ 391 w 766"/>
              <a:gd name="T3" fmla="*/ 248 h 600"/>
              <a:gd name="T4" fmla="*/ 596 w 766"/>
              <a:gd name="T5" fmla="*/ 213 h 600"/>
              <a:gd name="T6" fmla="*/ 652 w 766"/>
              <a:gd name="T7" fmla="*/ 129 h 600"/>
              <a:gd name="T8" fmla="*/ 570 w 766"/>
              <a:gd name="T9" fmla="*/ 186 h 600"/>
              <a:gd name="T10" fmla="*/ 391 w 766"/>
              <a:gd name="T11" fmla="*/ 195 h 600"/>
              <a:gd name="T12" fmla="*/ 766 w 766"/>
              <a:gd name="T13" fmla="*/ 80 h 600"/>
              <a:gd name="T14" fmla="*/ 465 w 766"/>
              <a:gd name="T15" fmla="*/ 32 h 600"/>
              <a:gd name="T16" fmla="*/ 437 w 766"/>
              <a:gd name="T17" fmla="*/ 0 h 600"/>
              <a:gd name="T18" fmla="*/ 154 w 766"/>
              <a:gd name="T19" fmla="*/ 32 h 600"/>
              <a:gd name="T20" fmla="*/ 175 w 766"/>
              <a:gd name="T21" fmla="*/ 80 h 600"/>
              <a:gd name="T22" fmla="*/ 216 w 766"/>
              <a:gd name="T23" fmla="*/ 135 h 600"/>
              <a:gd name="T24" fmla="*/ 706 w 766"/>
              <a:gd name="T25" fmla="*/ 80 h 600"/>
              <a:gd name="T26" fmla="*/ 355 w 766"/>
              <a:gd name="T27" fmla="*/ 394 h 600"/>
              <a:gd name="T28" fmla="*/ 706 w 766"/>
              <a:gd name="T29" fmla="*/ 410 h 600"/>
              <a:gd name="T30" fmla="*/ 361 w 766"/>
              <a:gd name="T31" fmla="*/ 427 h 600"/>
              <a:gd name="T32" fmla="*/ 362 w 766"/>
              <a:gd name="T33" fmla="*/ 478 h 600"/>
              <a:gd name="T34" fmla="*/ 437 w 766"/>
              <a:gd name="T35" fmla="*/ 595 h 600"/>
              <a:gd name="T36" fmla="*/ 465 w 766"/>
              <a:gd name="T37" fmla="*/ 478 h 600"/>
              <a:gd name="T38" fmla="*/ 603 w 766"/>
              <a:gd name="T39" fmla="*/ 592 h 600"/>
              <a:gd name="T40" fmla="*/ 591 w 766"/>
              <a:gd name="T41" fmla="*/ 478 h 600"/>
              <a:gd name="T42" fmla="*/ 766 w 766"/>
              <a:gd name="T43" fmla="*/ 427 h 600"/>
              <a:gd name="T44" fmla="*/ 747 w 766"/>
              <a:gd name="T45" fmla="*/ 80 h 600"/>
              <a:gd name="T46" fmla="*/ 161 w 766"/>
              <a:gd name="T47" fmla="*/ 310 h 600"/>
              <a:gd name="T48" fmla="*/ 235 w 766"/>
              <a:gd name="T49" fmla="*/ 236 h 600"/>
              <a:gd name="T50" fmla="*/ 86 w 766"/>
              <a:gd name="T51" fmla="*/ 236 h 600"/>
              <a:gd name="T52" fmla="*/ 208 w 766"/>
              <a:gd name="T53" fmla="*/ 325 h 600"/>
              <a:gd name="T54" fmla="*/ 181 w 766"/>
              <a:gd name="T55" fmla="*/ 325 h 600"/>
              <a:gd name="T56" fmla="*/ 188 w 766"/>
              <a:gd name="T57" fmla="*/ 339 h 600"/>
              <a:gd name="T58" fmla="*/ 196 w 766"/>
              <a:gd name="T59" fmla="*/ 510 h 600"/>
              <a:gd name="T60" fmla="*/ 129 w 766"/>
              <a:gd name="T61" fmla="*/ 510 h 600"/>
              <a:gd name="T62" fmla="*/ 137 w 766"/>
              <a:gd name="T63" fmla="*/ 339 h 600"/>
              <a:gd name="T64" fmla="*/ 145 w 766"/>
              <a:gd name="T65" fmla="*/ 325 h 600"/>
              <a:gd name="T66" fmla="*/ 0 w 766"/>
              <a:gd name="T67" fmla="*/ 438 h 600"/>
              <a:gd name="T68" fmla="*/ 66 w 766"/>
              <a:gd name="T69" fmla="*/ 600 h 600"/>
              <a:gd name="T70" fmla="*/ 89 w 766"/>
              <a:gd name="T71" fmla="*/ 432 h 600"/>
              <a:gd name="T72" fmla="*/ 230 w 766"/>
              <a:gd name="T73" fmla="*/ 600 h 600"/>
              <a:gd name="T74" fmla="*/ 253 w 766"/>
              <a:gd name="T75" fmla="*/ 432 h 600"/>
              <a:gd name="T76" fmla="*/ 321 w 766"/>
              <a:gd name="T77" fmla="*/ 600 h 600"/>
              <a:gd name="T78" fmla="*/ 208 w 766"/>
              <a:gd name="T79" fmla="*/ 325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66" h="60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18" name="TextBox 41"/>
          <p:cNvSpPr txBox="1"/>
          <p:nvPr/>
        </p:nvSpPr>
        <p:spPr>
          <a:xfrm>
            <a:off x="7105400" y="1059631"/>
            <a:ext cx="2223864" cy="523204"/>
          </a:xfrm>
          <a:prstGeom prst="rect">
            <a:avLst/>
          </a:prstGeom>
          <a:noFill/>
          <a:effectLst/>
        </p:spPr>
        <p:txBody>
          <a:bodyPr wrap="square" lIns="91424" tIns="45712" rIns="91424" bIns="45712" rtlCol="0">
            <a:spAutoFit/>
          </a:bodyPr>
          <a:lstStyle/>
          <a:p>
            <a:pPr defTabSz="914220"/>
            <a:r>
              <a:rPr lang="en-US" altLang="zh-CN" sz="2800" b="1" dirty="0">
                <a:solidFill>
                  <a:srgbClr val="007A37"/>
                </a:solidFill>
                <a:latin typeface="微软雅黑" panose="020B0503020204020204" pitchFamily="34" charset="-122"/>
                <a:ea typeface="微软雅黑" panose="020B0503020204020204" pitchFamily="34" charset="-122"/>
              </a:rPr>
              <a:t>Web</a:t>
            </a:r>
            <a:r>
              <a:rPr lang="zh-CN" altLang="en-US" sz="2800" b="1" dirty="0">
                <a:solidFill>
                  <a:srgbClr val="007A37"/>
                </a:solidFill>
                <a:latin typeface="微软雅黑" panose="020B0503020204020204" pitchFamily="34" charset="-122"/>
                <a:ea typeface="微软雅黑" panose="020B0503020204020204" pitchFamily="34" charset="-122"/>
              </a:rPr>
              <a:t> </a:t>
            </a:r>
            <a:r>
              <a:rPr lang="en-US" altLang="zh-CN" sz="2800" b="1" dirty="0">
                <a:solidFill>
                  <a:srgbClr val="007A37"/>
                </a:solidFill>
                <a:latin typeface="微软雅黑" panose="020B0503020204020204" pitchFamily="34" charset="-122"/>
                <a:ea typeface="微软雅黑" panose="020B0503020204020204" pitchFamily="34" charset="-122"/>
              </a:rPr>
              <a:t>APP</a:t>
            </a:r>
            <a:endParaRPr lang="zh-CN" altLang="en-US" sz="2800" b="1" dirty="0">
              <a:solidFill>
                <a:srgbClr val="007A37"/>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69747140"/>
      </p:ext>
    </p:extLst>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1"/>
                                        </p:tgtEl>
                                        <p:attrNameLst>
                                          <p:attrName>style.visibility</p:attrName>
                                        </p:attrNameLst>
                                      </p:cBhvr>
                                      <p:to>
                                        <p:strVal val="visible"/>
                                      </p:to>
                                    </p:set>
                                    <p:animEffect transition="in" filter="fade">
                                      <p:cBhvr>
                                        <p:cTn id="12" dur="500"/>
                                        <p:tgtEl>
                                          <p:spTgt spid="6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fade">
                                      <p:cBhvr>
                                        <p:cTn id="15" dur="500"/>
                                        <p:tgtEl>
                                          <p:spTgt spid="5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0"/>
                                        </p:tgtEl>
                                        <p:attrNameLst>
                                          <p:attrName>style.visibility</p:attrName>
                                        </p:attrNameLst>
                                      </p:cBhvr>
                                      <p:to>
                                        <p:strVal val="visible"/>
                                      </p:to>
                                    </p:set>
                                    <p:animEffect transition="in" filter="fade">
                                      <p:cBhvr>
                                        <p:cTn id="23" dur="500"/>
                                        <p:tgtEl>
                                          <p:spTgt spid="60"/>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10244"/>
                                        </p:tgtEl>
                                        <p:attrNameLst>
                                          <p:attrName>style.visibility</p:attrName>
                                        </p:attrNameLst>
                                      </p:cBhvr>
                                      <p:to>
                                        <p:strVal val="visible"/>
                                      </p:to>
                                    </p:set>
                                    <p:anim calcmode="lin" valueType="num">
                                      <p:cBhvr additive="base">
                                        <p:cTn id="28" dur="500" fill="hold"/>
                                        <p:tgtEl>
                                          <p:spTgt spid="10244"/>
                                        </p:tgtEl>
                                        <p:attrNameLst>
                                          <p:attrName>ppt_x</p:attrName>
                                        </p:attrNameLst>
                                      </p:cBhvr>
                                      <p:tavLst>
                                        <p:tav tm="0">
                                          <p:val>
                                            <p:strVal val="#ppt_x"/>
                                          </p:val>
                                        </p:tav>
                                        <p:tav tm="100000">
                                          <p:val>
                                            <p:strVal val="#ppt_x"/>
                                          </p:val>
                                        </p:tav>
                                      </p:tavLst>
                                    </p:anim>
                                    <p:anim calcmode="lin" valueType="num">
                                      <p:cBhvr additive="base">
                                        <p:cTn id="29" dur="500" fill="hold"/>
                                        <p:tgtEl>
                                          <p:spTgt spid="10244"/>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10247"/>
                                        </p:tgtEl>
                                        <p:attrNameLst>
                                          <p:attrName>style.visibility</p:attrName>
                                        </p:attrNameLst>
                                      </p:cBhvr>
                                      <p:to>
                                        <p:strVal val="visible"/>
                                      </p:to>
                                    </p:set>
                                    <p:anim calcmode="lin" valueType="num">
                                      <p:cBhvr additive="base">
                                        <p:cTn id="32" dur="500" fill="hold"/>
                                        <p:tgtEl>
                                          <p:spTgt spid="10247"/>
                                        </p:tgtEl>
                                        <p:attrNameLst>
                                          <p:attrName>ppt_x</p:attrName>
                                        </p:attrNameLst>
                                      </p:cBhvr>
                                      <p:tavLst>
                                        <p:tav tm="0">
                                          <p:val>
                                            <p:strVal val="#ppt_x"/>
                                          </p:val>
                                        </p:tav>
                                        <p:tav tm="100000">
                                          <p:val>
                                            <p:strVal val="#ppt_x"/>
                                          </p:val>
                                        </p:tav>
                                      </p:tavLst>
                                    </p:anim>
                                    <p:anim calcmode="lin" valueType="num">
                                      <p:cBhvr additive="base">
                                        <p:cTn id="33" dur="500" fill="hold"/>
                                        <p:tgtEl>
                                          <p:spTgt spid="10247"/>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10248"/>
                                        </p:tgtEl>
                                        <p:attrNameLst>
                                          <p:attrName>style.visibility</p:attrName>
                                        </p:attrNameLst>
                                      </p:cBhvr>
                                      <p:to>
                                        <p:strVal val="visible"/>
                                      </p:to>
                                    </p:set>
                                    <p:anim calcmode="lin" valueType="num">
                                      <p:cBhvr additive="base">
                                        <p:cTn id="36" dur="500" fill="hold"/>
                                        <p:tgtEl>
                                          <p:spTgt spid="10248"/>
                                        </p:tgtEl>
                                        <p:attrNameLst>
                                          <p:attrName>ppt_x</p:attrName>
                                        </p:attrNameLst>
                                      </p:cBhvr>
                                      <p:tavLst>
                                        <p:tav tm="0">
                                          <p:val>
                                            <p:strVal val="#ppt_x"/>
                                          </p:val>
                                        </p:tav>
                                        <p:tav tm="100000">
                                          <p:val>
                                            <p:strVal val="#ppt_x"/>
                                          </p:val>
                                        </p:tav>
                                      </p:tavLst>
                                    </p:anim>
                                    <p:anim calcmode="lin" valueType="num">
                                      <p:cBhvr additive="base">
                                        <p:cTn id="37" dur="500" fill="hold"/>
                                        <p:tgtEl>
                                          <p:spTgt spid="10248"/>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10245"/>
                                        </p:tgtEl>
                                        <p:attrNameLst>
                                          <p:attrName>style.visibility</p:attrName>
                                        </p:attrNameLst>
                                      </p:cBhvr>
                                      <p:to>
                                        <p:strVal val="visible"/>
                                      </p:to>
                                    </p:set>
                                    <p:anim calcmode="lin" valueType="num">
                                      <p:cBhvr additive="base">
                                        <p:cTn id="42" dur="500" fill="hold"/>
                                        <p:tgtEl>
                                          <p:spTgt spid="10245"/>
                                        </p:tgtEl>
                                        <p:attrNameLst>
                                          <p:attrName>ppt_x</p:attrName>
                                        </p:attrNameLst>
                                      </p:cBhvr>
                                      <p:tavLst>
                                        <p:tav tm="0">
                                          <p:val>
                                            <p:strVal val="#ppt_x"/>
                                          </p:val>
                                        </p:tav>
                                        <p:tav tm="100000">
                                          <p:val>
                                            <p:strVal val="#ppt_x"/>
                                          </p:val>
                                        </p:tav>
                                      </p:tavLst>
                                    </p:anim>
                                    <p:anim calcmode="lin" valueType="num">
                                      <p:cBhvr additive="base">
                                        <p:cTn id="43" dur="500" fill="hold"/>
                                        <p:tgtEl>
                                          <p:spTgt spid="10245"/>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10249"/>
                                        </p:tgtEl>
                                        <p:attrNameLst>
                                          <p:attrName>style.visibility</p:attrName>
                                        </p:attrNameLst>
                                      </p:cBhvr>
                                      <p:to>
                                        <p:strVal val="visible"/>
                                      </p:to>
                                    </p:set>
                                    <p:anim calcmode="lin" valueType="num">
                                      <p:cBhvr additive="base">
                                        <p:cTn id="46" dur="500" fill="hold"/>
                                        <p:tgtEl>
                                          <p:spTgt spid="10249"/>
                                        </p:tgtEl>
                                        <p:attrNameLst>
                                          <p:attrName>ppt_x</p:attrName>
                                        </p:attrNameLst>
                                      </p:cBhvr>
                                      <p:tavLst>
                                        <p:tav tm="0">
                                          <p:val>
                                            <p:strVal val="#ppt_x"/>
                                          </p:val>
                                        </p:tav>
                                        <p:tav tm="100000">
                                          <p:val>
                                            <p:strVal val="#ppt_x"/>
                                          </p:val>
                                        </p:tav>
                                      </p:tavLst>
                                    </p:anim>
                                    <p:anim calcmode="lin" valueType="num">
                                      <p:cBhvr additive="base">
                                        <p:cTn id="47" dur="500" fill="hold"/>
                                        <p:tgtEl>
                                          <p:spTgt spid="10249"/>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0"/>
                                  </p:stCondLst>
                                  <p:childTnLst>
                                    <p:set>
                                      <p:cBhvr>
                                        <p:cTn id="49" dur="1" fill="hold">
                                          <p:stCondLst>
                                            <p:cond delay="0"/>
                                          </p:stCondLst>
                                        </p:cTn>
                                        <p:tgtEl>
                                          <p:spTgt spid="10250"/>
                                        </p:tgtEl>
                                        <p:attrNameLst>
                                          <p:attrName>style.visibility</p:attrName>
                                        </p:attrNameLst>
                                      </p:cBhvr>
                                      <p:to>
                                        <p:strVal val="visible"/>
                                      </p:to>
                                    </p:set>
                                    <p:anim calcmode="lin" valueType="num">
                                      <p:cBhvr additive="base">
                                        <p:cTn id="50" dur="500" fill="hold"/>
                                        <p:tgtEl>
                                          <p:spTgt spid="10250"/>
                                        </p:tgtEl>
                                        <p:attrNameLst>
                                          <p:attrName>ppt_x</p:attrName>
                                        </p:attrNameLst>
                                      </p:cBhvr>
                                      <p:tavLst>
                                        <p:tav tm="0">
                                          <p:val>
                                            <p:strVal val="#ppt_x"/>
                                          </p:val>
                                        </p:tav>
                                        <p:tav tm="100000">
                                          <p:val>
                                            <p:strVal val="#ppt_x"/>
                                          </p:val>
                                        </p:tav>
                                      </p:tavLst>
                                    </p:anim>
                                    <p:anim calcmode="lin" valueType="num">
                                      <p:cBhvr additive="base">
                                        <p:cTn id="51" dur="500" fill="hold"/>
                                        <p:tgtEl>
                                          <p:spTgt spid="10250"/>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grpId="0" nodeType="clickEffect">
                                  <p:stCondLst>
                                    <p:cond delay="0"/>
                                  </p:stCondLst>
                                  <p:childTnLst>
                                    <p:set>
                                      <p:cBhvr>
                                        <p:cTn id="55" dur="1" fill="hold">
                                          <p:stCondLst>
                                            <p:cond delay="0"/>
                                          </p:stCondLst>
                                        </p:cTn>
                                        <p:tgtEl>
                                          <p:spTgt spid="10246"/>
                                        </p:tgtEl>
                                        <p:attrNameLst>
                                          <p:attrName>style.visibility</p:attrName>
                                        </p:attrNameLst>
                                      </p:cBhvr>
                                      <p:to>
                                        <p:strVal val="visible"/>
                                      </p:to>
                                    </p:set>
                                    <p:anim calcmode="lin" valueType="num">
                                      <p:cBhvr additive="base">
                                        <p:cTn id="56" dur="500" fill="hold"/>
                                        <p:tgtEl>
                                          <p:spTgt spid="10246"/>
                                        </p:tgtEl>
                                        <p:attrNameLst>
                                          <p:attrName>ppt_x</p:attrName>
                                        </p:attrNameLst>
                                      </p:cBhvr>
                                      <p:tavLst>
                                        <p:tav tm="0">
                                          <p:val>
                                            <p:strVal val="#ppt_x"/>
                                          </p:val>
                                        </p:tav>
                                        <p:tav tm="100000">
                                          <p:val>
                                            <p:strVal val="#ppt_x"/>
                                          </p:val>
                                        </p:tav>
                                      </p:tavLst>
                                    </p:anim>
                                    <p:anim calcmode="lin" valueType="num">
                                      <p:cBhvr additive="base">
                                        <p:cTn id="57" dur="500" fill="hold"/>
                                        <p:tgtEl>
                                          <p:spTgt spid="10246"/>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10251"/>
                                        </p:tgtEl>
                                        <p:attrNameLst>
                                          <p:attrName>style.visibility</p:attrName>
                                        </p:attrNameLst>
                                      </p:cBhvr>
                                      <p:to>
                                        <p:strVal val="visible"/>
                                      </p:to>
                                    </p:set>
                                    <p:anim calcmode="lin" valueType="num">
                                      <p:cBhvr additive="base">
                                        <p:cTn id="60" dur="500" fill="hold"/>
                                        <p:tgtEl>
                                          <p:spTgt spid="10251"/>
                                        </p:tgtEl>
                                        <p:attrNameLst>
                                          <p:attrName>ppt_x</p:attrName>
                                        </p:attrNameLst>
                                      </p:cBhvr>
                                      <p:tavLst>
                                        <p:tav tm="0">
                                          <p:val>
                                            <p:strVal val="#ppt_x"/>
                                          </p:val>
                                        </p:tav>
                                        <p:tav tm="100000">
                                          <p:val>
                                            <p:strVal val="#ppt_x"/>
                                          </p:val>
                                        </p:tav>
                                      </p:tavLst>
                                    </p:anim>
                                    <p:anim calcmode="lin" valueType="num">
                                      <p:cBhvr additive="base">
                                        <p:cTn id="61" dur="500" fill="hold"/>
                                        <p:tgtEl>
                                          <p:spTgt spid="10251"/>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10252"/>
                                        </p:tgtEl>
                                        <p:attrNameLst>
                                          <p:attrName>style.visibility</p:attrName>
                                        </p:attrNameLst>
                                      </p:cBhvr>
                                      <p:to>
                                        <p:strVal val="visible"/>
                                      </p:to>
                                    </p:set>
                                    <p:anim calcmode="lin" valueType="num">
                                      <p:cBhvr additive="base">
                                        <p:cTn id="64" dur="500" fill="hold"/>
                                        <p:tgtEl>
                                          <p:spTgt spid="10252"/>
                                        </p:tgtEl>
                                        <p:attrNameLst>
                                          <p:attrName>ppt_x</p:attrName>
                                        </p:attrNameLst>
                                      </p:cBhvr>
                                      <p:tavLst>
                                        <p:tav tm="0">
                                          <p:val>
                                            <p:strVal val="#ppt_x"/>
                                          </p:val>
                                        </p:tav>
                                        <p:tav tm="100000">
                                          <p:val>
                                            <p:strVal val="#ppt_x"/>
                                          </p:val>
                                        </p:tav>
                                      </p:tavLst>
                                    </p:anim>
                                    <p:anim calcmode="lin" valueType="num">
                                      <p:cBhvr additive="base">
                                        <p:cTn id="65" dur="500" fill="hold"/>
                                        <p:tgtEl>
                                          <p:spTgt spid="102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4" grpId="0" animBg="1"/>
      <p:bldP spid="10245" grpId="0" animBg="1"/>
      <p:bldP spid="10246" grpId="0" animBg="1"/>
      <p:bldP spid="10247" grpId="0"/>
      <p:bldP spid="10248" grpId="0"/>
      <p:bldP spid="10249" grpId="0"/>
      <p:bldP spid="10250" grpId="0"/>
      <p:bldP spid="10251" grpId="0"/>
      <p:bldP spid="10252" grpId="0"/>
      <p:bldP spid="57" grpId="0"/>
      <p:bldP spid="58" grpId="0" animBg="1"/>
      <p:bldP spid="60" grpId="0"/>
      <p:bldP spid="61" grpId="0"/>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Box 31"/>
          <p:cNvSpPr txBox="1">
            <a:spLocks noChangeArrowheads="1"/>
          </p:cNvSpPr>
          <p:nvPr/>
        </p:nvSpPr>
        <p:spPr bwMode="auto">
          <a:xfrm>
            <a:off x="2854327" y="87315"/>
            <a:ext cx="50419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en-US" altLang="zh-CN" sz="2800" dirty="0">
                <a:solidFill>
                  <a:schemeClr val="accent2"/>
                </a:solidFill>
                <a:latin typeface="微软雅黑" pitchFamily="34" charset="-122"/>
                <a:ea typeface="微软雅黑" pitchFamily="34" charset="-122"/>
              </a:rPr>
              <a:t>1.2 </a:t>
            </a:r>
            <a:r>
              <a:rPr lang="zh-CN" altLang="en-US" sz="2800" dirty="0">
                <a:solidFill>
                  <a:schemeClr val="accent2"/>
                </a:solidFill>
                <a:latin typeface="微软雅黑" pitchFamily="34" charset="-122"/>
                <a:ea typeface="微软雅黑" pitchFamily="34" charset="-122"/>
              </a:rPr>
              <a:t>研究意义</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dirty="0">
                <a:solidFill>
                  <a:schemeClr val="accent2"/>
                </a:solidFill>
              </a:rPr>
              <a:t>Part</a:t>
            </a:r>
            <a:r>
              <a:rPr lang="en-US" altLang="zh-CN" dirty="0">
                <a:solidFill>
                  <a:schemeClr val="accent2"/>
                </a:solidFill>
              </a:rPr>
              <a:t> 1</a:t>
            </a:r>
            <a:endParaRPr lang="zh-CN" altLang="en-US" dirty="0">
              <a:solidFill>
                <a:schemeClr val="accent2"/>
              </a:solidFill>
            </a:endParaRPr>
          </a:p>
        </p:txBody>
      </p:sp>
      <p:sp>
        <p:nvSpPr>
          <p:cNvPr id="10248" name="TextBox 55"/>
          <p:cNvSpPr txBox="1">
            <a:spLocks noChangeArrowheads="1"/>
          </p:cNvSpPr>
          <p:nvPr/>
        </p:nvSpPr>
        <p:spPr bwMode="auto">
          <a:xfrm>
            <a:off x="1109664" y="2202492"/>
            <a:ext cx="10674968"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zh-CN" altLang="en-US" sz="2000" dirty="0">
                <a:solidFill>
                  <a:schemeClr val="accent1"/>
                </a:solidFill>
                <a:latin typeface="微软雅黑" pitchFamily="34" charset="-122"/>
                <a:ea typeface="微软雅黑" pitchFamily="34" charset="-122"/>
              </a:rPr>
              <a:t>客户在电商类网站购物的时候，往往需要和客服直接通过浏览器网页窗口对商品进行实时交流</a:t>
            </a:r>
          </a:p>
        </p:txBody>
      </p:sp>
      <p:sp>
        <p:nvSpPr>
          <p:cNvPr id="10250" name="TextBox 57"/>
          <p:cNvSpPr txBox="1">
            <a:spLocks noChangeArrowheads="1"/>
          </p:cNvSpPr>
          <p:nvPr/>
        </p:nvSpPr>
        <p:spPr bwMode="auto">
          <a:xfrm>
            <a:off x="1081583" y="5406223"/>
            <a:ext cx="8553771" cy="677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marL="285750" indent="-285750" algn="just">
              <a:buFont typeface="Wingdings" panose="05000000000000000000" pitchFamily="2" charset="2"/>
              <a:buChar char="l"/>
            </a:pPr>
            <a:r>
              <a:rPr lang="en-US" altLang="zh-CN" sz="2000" dirty="0">
                <a:solidFill>
                  <a:schemeClr val="accent1"/>
                </a:solidFill>
                <a:latin typeface="微软雅黑" pitchFamily="34" charset="-122"/>
                <a:ea typeface="微软雅黑" pitchFamily="34" charset="-122"/>
              </a:rPr>
              <a:t> HTTP</a:t>
            </a:r>
            <a:r>
              <a:rPr lang="zh-CN" altLang="en-US" sz="2000" dirty="0">
                <a:solidFill>
                  <a:schemeClr val="accent1"/>
                </a:solidFill>
                <a:latin typeface="微软雅黑" pitchFamily="34" charset="-122"/>
                <a:ea typeface="微软雅黑" pitchFamily="34" charset="-122"/>
              </a:rPr>
              <a:t>协议诞生之初并不是为了应用于</a:t>
            </a:r>
            <a:r>
              <a:rPr lang="en-US" altLang="zh-CN" sz="2000" dirty="0">
                <a:solidFill>
                  <a:schemeClr val="accent1"/>
                </a:solidFill>
                <a:latin typeface="微软雅黑" pitchFamily="34" charset="-122"/>
                <a:ea typeface="微软雅黑" pitchFamily="34" charset="-122"/>
              </a:rPr>
              <a:t>Web</a:t>
            </a:r>
            <a:r>
              <a:rPr lang="zh-CN" altLang="en-US" sz="2000" dirty="0">
                <a:solidFill>
                  <a:schemeClr val="accent1"/>
                </a:solidFill>
                <a:latin typeface="微软雅黑" pitchFamily="34" charset="-122"/>
                <a:ea typeface="微软雅黑" pitchFamily="34" charset="-122"/>
              </a:rPr>
              <a:t>实时应用之上</a:t>
            </a:r>
            <a:endParaRPr lang="en-US" altLang="zh-CN" sz="2000" dirty="0">
              <a:solidFill>
                <a:schemeClr val="accent1"/>
              </a:solidFill>
              <a:latin typeface="微软雅黑" pitchFamily="34" charset="-122"/>
              <a:ea typeface="微软雅黑" pitchFamily="34" charset="-122"/>
            </a:endParaRPr>
          </a:p>
          <a:p>
            <a:pPr marL="285750" indent="-285750" algn="just">
              <a:buFont typeface="Wingdings" panose="05000000000000000000" pitchFamily="2" charset="2"/>
              <a:buChar char="l"/>
            </a:pPr>
            <a:endParaRPr lang="en-US" altLang="zh-CN" dirty="0">
              <a:solidFill>
                <a:schemeClr val="accent1"/>
              </a:solidFill>
              <a:latin typeface="微软雅黑" pitchFamily="34" charset="-122"/>
              <a:ea typeface="微软雅黑" pitchFamily="34" charset="-122"/>
            </a:endParaRPr>
          </a:p>
        </p:txBody>
      </p:sp>
      <p:sp>
        <p:nvSpPr>
          <p:cNvPr id="60" name="TextBox 54"/>
          <p:cNvSpPr txBox="1">
            <a:spLocks noChangeArrowheads="1"/>
          </p:cNvSpPr>
          <p:nvPr/>
        </p:nvSpPr>
        <p:spPr bwMode="auto">
          <a:xfrm>
            <a:off x="1119512" y="836712"/>
            <a:ext cx="5152380"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en-US" altLang="zh-CN" sz="3200" b="1" dirty="0">
                <a:solidFill>
                  <a:schemeClr val="accent1"/>
                </a:solidFill>
                <a:latin typeface="微软雅黑" pitchFamily="34" charset="-122"/>
                <a:ea typeface="微软雅黑" pitchFamily="34" charset="-122"/>
              </a:rPr>
              <a:t>Web</a:t>
            </a:r>
            <a:r>
              <a:rPr lang="zh-CN" altLang="en-US" sz="3200" b="1" dirty="0">
                <a:solidFill>
                  <a:schemeClr val="accent1"/>
                </a:solidFill>
                <a:latin typeface="微软雅黑" pitchFamily="34" charset="-122"/>
                <a:ea typeface="微软雅黑" pitchFamily="34" charset="-122"/>
              </a:rPr>
              <a:t>即时通讯应用</a:t>
            </a:r>
            <a:endParaRPr lang="en-US" altLang="zh-CN" sz="3200" b="1" dirty="0">
              <a:solidFill>
                <a:schemeClr val="accent1"/>
              </a:solidFill>
              <a:latin typeface="微软雅黑" pitchFamily="34" charset="-122"/>
              <a:ea typeface="微软雅黑" pitchFamily="34" charset="-122"/>
            </a:endParaRPr>
          </a:p>
        </p:txBody>
      </p:sp>
      <p:sp>
        <p:nvSpPr>
          <p:cNvPr id="17" name="TextBox 54"/>
          <p:cNvSpPr txBox="1">
            <a:spLocks noChangeArrowheads="1"/>
          </p:cNvSpPr>
          <p:nvPr/>
        </p:nvSpPr>
        <p:spPr bwMode="auto">
          <a:xfrm>
            <a:off x="1119512" y="2971622"/>
            <a:ext cx="3794125"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400" b="1" dirty="0">
                <a:solidFill>
                  <a:schemeClr val="accent1"/>
                </a:solidFill>
                <a:latin typeface="微软雅黑" pitchFamily="34" charset="-122"/>
                <a:ea typeface="微软雅黑" pitchFamily="34" charset="-122"/>
              </a:rPr>
              <a:t>场景二</a:t>
            </a:r>
            <a:endParaRPr lang="en-US" altLang="zh-CN" sz="2400" b="1" dirty="0">
              <a:solidFill>
                <a:schemeClr val="accent1"/>
              </a:solidFill>
              <a:latin typeface="微软雅黑" pitchFamily="34" charset="-122"/>
              <a:ea typeface="微软雅黑" pitchFamily="34" charset="-122"/>
            </a:endParaRPr>
          </a:p>
        </p:txBody>
      </p:sp>
      <p:sp>
        <p:nvSpPr>
          <p:cNvPr id="18" name="TextBox 54"/>
          <p:cNvSpPr txBox="1">
            <a:spLocks noChangeArrowheads="1"/>
          </p:cNvSpPr>
          <p:nvPr/>
        </p:nvSpPr>
        <p:spPr bwMode="auto">
          <a:xfrm>
            <a:off x="1109664" y="1556792"/>
            <a:ext cx="3794125"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400" b="1" dirty="0">
                <a:solidFill>
                  <a:schemeClr val="accent1"/>
                </a:solidFill>
                <a:latin typeface="微软雅黑" pitchFamily="34" charset="-122"/>
                <a:ea typeface="微软雅黑" pitchFamily="34" charset="-122"/>
              </a:rPr>
              <a:t>场景一</a:t>
            </a:r>
            <a:endParaRPr lang="en-US" altLang="zh-CN" sz="2400" b="1" dirty="0">
              <a:solidFill>
                <a:schemeClr val="accent1"/>
              </a:solidFill>
              <a:latin typeface="微软雅黑" pitchFamily="34" charset="-122"/>
              <a:ea typeface="微软雅黑" pitchFamily="34" charset="-122"/>
            </a:endParaRPr>
          </a:p>
        </p:txBody>
      </p:sp>
      <p:sp>
        <p:nvSpPr>
          <p:cNvPr id="19" name="TextBox 54"/>
          <p:cNvSpPr txBox="1">
            <a:spLocks noChangeArrowheads="1"/>
          </p:cNvSpPr>
          <p:nvPr/>
        </p:nvSpPr>
        <p:spPr bwMode="auto">
          <a:xfrm>
            <a:off x="1081583" y="4581128"/>
            <a:ext cx="5152380"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3200" b="1" dirty="0">
                <a:solidFill>
                  <a:schemeClr val="accent1"/>
                </a:solidFill>
                <a:latin typeface="微软雅黑" pitchFamily="34" charset="-122"/>
                <a:ea typeface="微软雅黑" pitchFamily="34" charset="-122"/>
              </a:rPr>
              <a:t>面临的挑战</a:t>
            </a:r>
            <a:endParaRPr lang="en-US" altLang="zh-CN" sz="3200" b="1" dirty="0">
              <a:solidFill>
                <a:schemeClr val="accent1"/>
              </a:solidFill>
              <a:latin typeface="微软雅黑" pitchFamily="34" charset="-122"/>
              <a:ea typeface="微软雅黑" pitchFamily="34" charset="-122"/>
            </a:endParaRPr>
          </a:p>
        </p:txBody>
      </p:sp>
      <p:sp>
        <p:nvSpPr>
          <p:cNvPr id="22" name="TextBox 55"/>
          <p:cNvSpPr txBox="1">
            <a:spLocks noChangeArrowheads="1"/>
          </p:cNvSpPr>
          <p:nvPr/>
        </p:nvSpPr>
        <p:spPr bwMode="auto">
          <a:xfrm>
            <a:off x="1119513" y="3645024"/>
            <a:ext cx="8720904"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zh-CN" altLang="en-US" sz="2000" dirty="0">
                <a:solidFill>
                  <a:schemeClr val="accent1"/>
                </a:solidFill>
                <a:latin typeface="微软雅黑" pitchFamily="34" charset="-122"/>
                <a:ea typeface="微软雅黑" pitchFamily="34" charset="-122"/>
              </a:rPr>
              <a:t>网页游戏玩家需要通过网页与其他玩家实时文字交流，分享游戏截图等</a:t>
            </a:r>
          </a:p>
        </p:txBody>
      </p:sp>
      <p:sp>
        <p:nvSpPr>
          <p:cNvPr id="23" name="Freeform 12"/>
          <p:cNvSpPr>
            <a:spLocks noEditPoints="1" noChangeArrowheads="1"/>
          </p:cNvSpPr>
          <p:nvPr/>
        </p:nvSpPr>
        <p:spPr bwMode="auto">
          <a:xfrm>
            <a:off x="5122071" y="971239"/>
            <a:ext cx="506412" cy="395288"/>
          </a:xfrm>
          <a:custGeom>
            <a:avLst/>
            <a:gdLst>
              <a:gd name="T0" fmla="*/ 451 w 771"/>
              <a:gd name="T1" fmla="*/ 411 h 602"/>
              <a:gd name="T2" fmla="*/ 457 w 771"/>
              <a:gd name="T3" fmla="*/ 396 h 602"/>
              <a:gd name="T4" fmla="*/ 459 w 771"/>
              <a:gd name="T5" fmla="*/ 388 h 602"/>
              <a:gd name="T6" fmla="*/ 463 w 771"/>
              <a:gd name="T7" fmla="*/ 372 h 602"/>
              <a:gd name="T8" fmla="*/ 464 w 771"/>
              <a:gd name="T9" fmla="*/ 365 h 602"/>
              <a:gd name="T10" fmla="*/ 466 w 771"/>
              <a:gd name="T11" fmla="*/ 341 h 602"/>
              <a:gd name="T12" fmla="*/ 233 w 771"/>
              <a:gd name="T13" fmla="*/ 139 h 602"/>
              <a:gd name="T14" fmla="*/ 201 w 771"/>
              <a:gd name="T15" fmla="*/ 141 h 602"/>
              <a:gd name="T16" fmla="*/ 201 w 771"/>
              <a:gd name="T17" fmla="*/ 141 h 602"/>
              <a:gd name="T18" fmla="*/ 0 w 771"/>
              <a:gd name="T19" fmla="*/ 341 h 602"/>
              <a:gd name="T20" fmla="*/ 61 w 771"/>
              <a:gd name="T21" fmla="*/ 477 h 602"/>
              <a:gd name="T22" fmla="*/ 37 w 771"/>
              <a:gd name="T23" fmla="*/ 602 h 602"/>
              <a:gd name="T24" fmla="*/ 129 w 771"/>
              <a:gd name="T25" fmla="*/ 522 h 602"/>
              <a:gd name="T26" fmla="*/ 233 w 771"/>
              <a:gd name="T27" fmla="*/ 544 h 602"/>
              <a:gd name="T28" fmla="*/ 363 w 771"/>
              <a:gd name="T29" fmla="*/ 509 h 602"/>
              <a:gd name="T30" fmla="*/ 363 w 771"/>
              <a:gd name="T31" fmla="*/ 509 h 602"/>
              <a:gd name="T32" fmla="*/ 383 w 771"/>
              <a:gd name="T33" fmla="*/ 496 h 602"/>
              <a:gd name="T34" fmla="*/ 389 w 771"/>
              <a:gd name="T35" fmla="*/ 491 h 602"/>
              <a:gd name="T36" fmla="*/ 402 w 771"/>
              <a:gd name="T37" fmla="*/ 480 h 602"/>
              <a:gd name="T38" fmla="*/ 408 w 771"/>
              <a:gd name="T39" fmla="*/ 474 h 602"/>
              <a:gd name="T40" fmla="*/ 419 w 771"/>
              <a:gd name="T41" fmla="*/ 462 h 602"/>
              <a:gd name="T42" fmla="*/ 424 w 771"/>
              <a:gd name="T43" fmla="*/ 457 h 602"/>
              <a:gd name="T44" fmla="*/ 448 w 771"/>
              <a:gd name="T45" fmla="*/ 417 h 602"/>
              <a:gd name="T46" fmla="*/ 451 w 771"/>
              <a:gd name="T47" fmla="*/ 411 h 602"/>
              <a:gd name="T48" fmla="*/ 771 w 771"/>
              <a:gd name="T49" fmla="*/ 263 h 602"/>
              <a:gd name="T50" fmla="*/ 771 w 771"/>
              <a:gd name="T51" fmla="*/ 263 h 602"/>
              <a:gd name="T52" fmla="*/ 469 w 771"/>
              <a:gd name="T53" fmla="*/ 0 h 602"/>
              <a:gd name="T54" fmla="*/ 243 w 771"/>
              <a:gd name="T55" fmla="*/ 89 h 602"/>
              <a:gd name="T56" fmla="*/ 508 w 771"/>
              <a:gd name="T57" fmla="*/ 341 h 602"/>
              <a:gd name="T58" fmla="*/ 424 w 771"/>
              <a:gd name="T59" fmla="*/ 523 h 602"/>
              <a:gd name="T60" fmla="*/ 469 w 771"/>
              <a:gd name="T61" fmla="*/ 526 h 602"/>
              <a:gd name="T62" fmla="*/ 603 w 771"/>
              <a:gd name="T63" fmla="*/ 498 h 602"/>
              <a:gd name="T64" fmla="*/ 722 w 771"/>
              <a:gd name="T65" fmla="*/ 602 h 602"/>
              <a:gd name="T66" fmla="*/ 692 w 771"/>
              <a:gd name="T67" fmla="*/ 440 h 602"/>
              <a:gd name="T68" fmla="*/ 771 w 771"/>
              <a:gd name="T69" fmla="*/ 26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71" h="602">
                <a:moveTo>
                  <a:pt x="451" y="411"/>
                </a:moveTo>
                <a:cubicBezTo>
                  <a:pt x="453" y="406"/>
                  <a:pt x="455" y="401"/>
                  <a:pt x="457" y="396"/>
                </a:cubicBezTo>
                <a:cubicBezTo>
                  <a:pt x="458" y="393"/>
                  <a:pt x="458" y="391"/>
                  <a:pt x="459" y="388"/>
                </a:cubicBezTo>
                <a:cubicBezTo>
                  <a:pt x="460" y="383"/>
                  <a:pt x="462" y="377"/>
                  <a:pt x="463" y="372"/>
                </a:cubicBezTo>
                <a:cubicBezTo>
                  <a:pt x="463" y="370"/>
                  <a:pt x="464" y="367"/>
                  <a:pt x="464" y="365"/>
                </a:cubicBezTo>
                <a:cubicBezTo>
                  <a:pt x="465" y="357"/>
                  <a:pt x="466" y="349"/>
                  <a:pt x="466" y="341"/>
                </a:cubicBezTo>
                <a:cubicBezTo>
                  <a:pt x="466" y="230"/>
                  <a:pt x="361" y="139"/>
                  <a:pt x="233" y="139"/>
                </a:cubicBezTo>
                <a:cubicBezTo>
                  <a:pt x="222" y="139"/>
                  <a:pt x="212" y="140"/>
                  <a:pt x="201" y="141"/>
                </a:cubicBezTo>
                <a:cubicBezTo>
                  <a:pt x="88" y="154"/>
                  <a:pt x="0" y="239"/>
                  <a:pt x="0" y="341"/>
                </a:cubicBezTo>
                <a:cubicBezTo>
                  <a:pt x="0" y="394"/>
                  <a:pt x="23" y="441"/>
                  <a:pt x="61" y="477"/>
                </a:cubicBezTo>
                <a:lnTo>
                  <a:pt x="37" y="602"/>
                </a:lnTo>
                <a:lnTo>
                  <a:pt x="129" y="522"/>
                </a:lnTo>
                <a:cubicBezTo>
                  <a:pt x="161" y="536"/>
                  <a:pt x="196" y="544"/>
                  <a:pt x="233" y="544"/>
                </a:cubicBezTo>
                <a:cubicBezTo>
                  <a:pt x="281" y="544"/>
                  <a:pt x="325" y="531"/>
                  <a:pt x="363" y="509"/>
                </a:cubicBezTo>
                <a:cubicBezTo>
                  <a:pt x="363" y="509"/>
                  <a:pt x="363" y="509"/>
                  <a:pt x="363" y="509"/>
                </a:cubicBezTo>
                <a:cubicBezTo>
                  <a:pt x="370" y="505"/>
                  <a:pt x="376" y="500"/>
                  <a:pt x="383" y="496"/>
                </a:cubicBezTo>
                <a:cubicBezTo>
                  <a:pt x="385" y="494"/>
                  <a:pt x="387" y="493"/>
                  <a:pt x="389" y="491"/>
                </a:cubicBezTo>
                <a:cubicBezTo>
                  <a:pt x="393" y="487"/>
                  <a:pt x="398" y="484"/>
                  <a:pt x="402" y="480"/>
                </a:cubicBezTo>
                <a:cubicBezTo>
                  <a:pt x="404" y="478"/>
                  <a:pt x="406" y="476"/>
                  <a:pt x="408" y="474"/>
                </a:cubicBezTo>
                <a:cubicBezTo>
                  <a:pt x="412" y="470"/>
                  <a:pt x="415" y="466"/>
                  <a:pt x="419" y="462"/>
                </a:cubicBezTo>
                <a:cubicBezTo>
                  <a:pt x="421" y="460"/>
                  <a:pt x="422" y="458"/>
                  <a:pt x="424" y="457"/>
                </a:cubicBezTo>
                <a:cubicBezTo>
                  <a:pt x="433" y="445"/>
                  <a:pt x="442" y="431"/>
                  <a:pt x="448" y="417"/>
                </a:cubicBezTo>
                <a:cubicBezTo>
                  <a:pt x="449" y="415"/>
                  <a:pt x="450" y="413"/>
                  <a:pt x="451" y="411"/>
                </a:cubicBezTo>
                <a:close/>
                <a:moveTo>
                  <a:pt x="771" y="263"/>
                </a:moveTo>
                <a:lnTo>
                  <a:pt x="771" y="263"/>
                </a:lnTo>
                <a:cubicBezTo>
                  <a:pt x="771" y="118"/>
                  <a:pt x="635" y="0"/>
                  <a:pt x="469" y="0"/>
                </a:cubicBezTo>
                <a:cubicBezTo>
                  <a:pt x="379" y="0"/>
                  <a:pt x="299" y="35"/>
                  <a:pt x="243" y="89"/>
                </a:cubicBezTo>
                <a:cubicBezTo>
                  <a:pt x="390" y="94"/>
                  <a:pt x="508" y="205"/>
                  <a:pt x="508" y="341"/>
                </a:cubicBezTo>
                <a:cubicBezTo>
                  <a:pt x="508" y="413"/>
                  <a:pt x="476" y="477"/>
                  <a:pt x="424" y="523"/>
                </a:cubicBezTo>
                <a:cubicBezTo>
                  <a:pt x="439" y="525"/>
                  <a:pt x="453" y="526"/>
                  <a:pt x="469" y="526"/>
                </a:cubicBezTo>
                <a:cubicBezTo>
                  <a:pt x="517" y="526"/>
                  <a:pt x="563" y="516"/>
                  <a:pt x="603" y="498"/>
                </a:cubicBezTo>
                <a:lnTo>
                  <a:pt x="722" y="602"/>
                </a:lnTo>
                <a:lnTo>
                  <a:pt x="692" y="440"/>
                </a:lnTo>
                <a:cubicBezTo>
                  <a:pt x="741" y="393"/>
                  <a:pt x="771" y="331"/>
                  <a:pt x="771" y="263"/>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12" name="TextBox 57"/>
          <p:cNvSpPr txBox="1">
            <a:spLocks noChangeArrowheads="1"/>
          </p:cNvSpPr>
          <p:nvPr/>
        </p:nvSpPr>
        <p:spPr bwMode="auto">
          <a:xfrm>
            <a:off x="1081582" y="5728973"/>
            <a:ext cx="9838954" cy="677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endParaRPr lang="en-US" altLang="zh-CN" dirty="0">
              <a:solidFill>
                <a:schemeClr val="accent1"/>
              </a:solidFill>
              <a:latin typeface="微软雅黑" pitchFamily="34" charset="-122"/>
              <a:ea typeface="微软雅黑" pitchFamily="34" charset="-122"/>
            </a:endParaRPr>
          </a:p>
          <a:p>
            <a:pPr marL="342900" indent="-342900" algn="just">
              <a:buFont typeface="Wingdings" panose="05000000000000000000" pitchFamily="2" charset="2"/>
              <a:buChar char="l"/>
            </a:pPr>
            <a:r>
              <a:rPr lang="en-US" altLang="zh-CN" sz="2000" dirty="0">
                <a:solidFill>
                  <a:schemeClr val="accent1"/>
                </a:solidFill>
                <a:latin typeface="微软雅黑" pitchFamily="34" charset="-122"/>
                <a:ea typeface="微软雅黑" pitchFamily="34" charset="-122"/>
              </a:rPr>
              <a:t>HTTP</a:t>
            </a:r>
            <a:r>
              <a:rPr lang="zh-CN" altLang="en-US" sz="2000" dirty="0">
                <a:solidFill>
                  <a:schemeClr val="accent1"/>
                </a:solidFill>
                <a:latin typeface="微软雅黑" pitchFamily="34" charset="-122"/>
                <a:ea typeface="微软雅黑" pitchFamily="34" charset="-122"/>
              </a:rPr>
              <a:t>协议采用的</a:t>
            </a:r>
            <a:r>
              <a:rPr lang="en-US" altLang="zh-CN" sz="2000" dirty="0">
                <a:solidFill>
                  <a:schemeClr val="accent1"/>
                </a:solidFill>
                <a:latin typeface="微软雅黑" pitchFamily="34" charset="-122"/>
                <a:ea typeface="微软雅黑" pitchFamily="34" charset="-122"/>
              </a:rPr>
              <a:t>”</a:t>
            </a:r>
            <a:r>
              <a:rPr lang="zh-CN" altLang="en-US" sz="2000" dirty="0">
                <a:solidFill>
                  <a:schemeClr val="accent1"/>
                </a:solidFill>
                <a:latin typeface="微软雅黑" pitchFamily="34" charset="-122"/>
                <a:ea typeface="微软雅黑" pitchFamily="34" charset="-122"/>
              </a:rPr>
              <a:t>请求响应</a:t>
            </a:r>
            <a:r>
              <a:rPr lang="en-US" altLang="zh-CN" sz="2000" dirty="0">
                <a:solidFill>
                  <a:schemeClr val="accent1"/>
                </a:solidFill>
                <a:latin typeface="微软雅黑" pitchFamily="34" charset="-122"/>
                <a:ea typeface="微软雅黑" pitchFamily="34" charset="-122"/>
              </a:rPr>
              <a:t>”</a:t>
            </a:r>
            <a:r>
              <a:rPr lang="zh-CN" altLang="en-US" sz="2000" dirty="0">
                <a:solidFill>
                  <a:schemeClr val="accent1"/>
                </a:solidFill>
                <a:latin typeface="微软雅黑" pitchFamily="34" charset="-122"/>
                <a:ea typeface="微软雅黑" pitchFamily="34" charset="-122"/>
              </a:rPr>
              <a:t>的通信模式决定了服务器无法主动推送消息给浏览器</a:t>
            </a:r>
          </a:p>
        </p:txBody>
      </p:sp>
    </p:spTree>
    <p:extLst>
      <p:ext uri="{BB962C8B-B14F-4D97-AF65-F5344CB8AC3E}">
        <p14:creationId xmlns:p14="http://schemas.microsoft.com/office/powerpoint/2010/main" val="3538558425"/>
      </p:ext>
    </p:extLst>
  </p:cSld>
  <p:clrMapOvr>
    <a:masterClrMapping/>
  </p:clrMapOvr>
  <mc:AlternateContent xmlns:mc="http://schemas.openxmlformats.org/markup-compatibility/2006" xmlns:p14="http://schemas.microsoft.com/office/powerpoint/2010/main">
    <mc:Choice Requires="p14">
      <p:transition spd="med" p14:dur="700" advTm="5769">
        <p:fade/>
      </p:transition>
    </mc:Choice>
    <mc:Fallback xmlns="">
      <p:transition spd="med" advTm="5769">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0250"/>
                                        </p:tgtEl>
                                        <p:attrNameLst>
                                          <p:attrName>style.visibility</p:attrName>
                                        </p:attrNameLst>
                                      </p:cBhvr>
                                      <p:to>
                                        <p:strVal val="visible"/>
                                      </p:to>
                                    </p:set>
                                    <p:animEffect transition="in" filter="fade">
                                      <p:cBhvr>
                                        <p:cTn id="12" dur="1000"/>
                                        <p:tgtEl>
                                          <p:spTgt spid="10250"/>
                                        </p:tgtEl>
                                      </p:cBhvr>
                                    </p:animEffect>
                                    <p:anim calcmode="lin" valueType="num">
                                      <p:cBhvr>
                                        <p:cTn id="13" dur="1000" fill="hold"/>
                                        <p:tgtEl>
                                          <p:spTgt spid="10250"/>
                                        </p:tgtEl>
                                        <p:attrNameLst>
                                          <p:attrName>ppt_x</p:attrName>
                                        </p:attrNameLst>
                                      </p:cBhvr>
                                      <p:tavLst>
                                        <p:tav tm="0">
                                          <p:val>
                                            <p:strVal val="#ppt_x"/>
                                          </p:val>
                                        </p:tav>
                                        <p:tav tm="100000">
                                          <p:val>
                                            <p:strVal val="#ppt_x"/>
                                          </p:val>
                                        </p:tav>
                                      </p:tavLst>
                                    </p:anim>
                                    <p:anim calcmode="lin" valueType="num">
                                      <p:cBhvr>
                                        <p:cTn id="14" dur="1000" fill="hold"/>
                                        <p:tgtEl>
                                          <p:spTgt spid="1025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2">
                                            <p:txEl>
                                              <p:pRg st="1" end="1"/>
                                            </p:txEl>
                                          </p:spTgt>
                                        </p:tgtEl>
                                        <p:attrNameLst>
                                          <p:attrName>style.visibility</p:attrName>
                                        </p:attrNameLst>
                                      </p:cBhvr>
                                      <p:to>
                                        <p:strVal val="visible"/>
                                      </p:to>
                                    </p:set>
                                    <p:animEffect transition="in" filter="fade">
                                      <p:cBhvr>
                                        <p:cTn id="19" dur="1000"/>
                                        <p:tgtEl>
                                          <p:spTgt spid="12">
                                            <p:txEl>
                                              <p:pRg st="1" end="1"/>
                                            </p:txEl>
                                          </p:spTgt>
                                        </p:tgtEl>
                                      </p:cBhvr>
                                    </p:animEffect>
                                    <p:anim calcmode="lin" valueType="num">
                                      <p:cBhvr>
                                        <p:cTn id="20" dur="1000" fill="hold"/>
                                        <p:tgtEl>
                                          <p:spTgt spid="12">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12">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图片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333555"/>
            <a:ext cx="12192000" cy="452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219" name="组合 9"/>
          <p:cNvGrpSpPr>
            <a:grpSpLocks/>
          </p:cNvGrpSpPr>
          <p:nvPr/>
        </p:nvGrpSpPr>
        <p:grpSpPr bwMode="auto">
          <a:xfrm>
            <a:off x="4946653" y="1182693"/>
            <a:ext cx="2301875" cy="2308225"/>
            <a:chOff x="0" y="0"/>
            <a:chExt cx="2301875" cy="2308226"/>
          </a:xfrm>
        </p:grpSpPr>
        <p:sp>
          <p:nvSpPr>
            <p:cNvPr id="9220" name="Oval 5"/>
            <p:cNvSpPr>
              <a:spLocks noChangeArrowheads="1"/>
            </p:cNvSpPr>
            <p:nvPr/>
          </p:nvSpPr>
          <p:spPr bwMode="auto">
            <a:xfrm>
              <a:off x="0" y="0"/>
              <a:ext cx="2301875" cy="230822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9221" name="Freeform 6"/>
            <p:cNvSpPr>
              <a:spLocks noEditPoints="1" noChangeArrowheads="1"/>
            </p:cNvSpPr>
            <p:nvPr/>
          </p:nvSpPr>
          <p:spPr bwMode="auto">
            <a:xfrm>
              <a:off x="123825" y="123825"/>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9222" name="Freeform 67"/>
          <p:cNvSpPr>
            <a:spLocks noEditPoints="1" noChangeArrowheads="1"/>
          </p:cNvSpPr>
          <p:nvPr/>
        </p:nvSpPr>
        <p:spPr bwMode="auto">
          <a:xfrm>
            <a:off x="5772151" y="1509718"/>
            <a:ext cx="649288" cy="1654175"/>
          </a:xfrm>
          <a:custGeom>
            <a:avLst/>
            <a:gdLst>
              <a:gd name="T0" fmla="*/ 6 w 795"/>
              <a:gd name="T1" fmla="*/ 720 h 2026"/>
              <a:gd name="T2" fmla="*/ 6 w 795"/>
              <a:gd name="T3" fmla="*/ 771 h 2026"/>
              <a:gd name="T4" fmla="*/ 185 w 795"/>
              <a:gd name="T5" fmla="*/ 1286 h 2026"/>
              <a:gd name="T6" fmla="*/ 349 w 795"/>
              <a:gd name="T7" fmla="*/ 1286 h 2026"/>
              <a:gd name="T8" fmla="*/ 371 w 795"/>
              <a:gd name="T9" fmla="*/ 1265 h 2026"/>
              <a:gd name="T10" fmla="*/ 372 w 795"/>
              <a:gd name="T11" fmla="*/ 586 h 2026"/>
              <a:gd name="T12" fmla="*/ 306 w 795"/>
              <a:gd name="T13" fmla="*/ 520 h 2026"/>
              <a:gd name="T14" fmla="*/ 406 w 795"/>
              <a:gd name="T15" fmla="*/ 427 h 2026"/>
              <a:gd name="T16" fmla="*/ 478 w 795"/>
              <a:gd name="T17" fmla="*/ 527 h 2026"/>
              <a:gd name="T18" fmla="*/ 414 w 795"/>
              <a:gd name="T19" fmla="*/ 584 h 2026"/>
              <a:gd name="T20" fmla="*/ 414 w 795"/>
              <a:gd name="T21" fmla="*/ 1265 h 2026"/>
              <a:gd name="T22" fmla="*/ 435 w 795"/>
              <a:gd name="T23" fmla="*/ 1286 h 2026"/>
              <a:gd name="T24" fmla="*/ 628 w 795"/>
              <a:gd name="T25" fmla="*/ 1286 h 2026"/>
              <a:gd name="T26" fmla="*/ 793 w 795"/>
              <a:gd name="T27" fmla="*/ 771 h 2026"/>
              <a:gd name="T28" fmla="*/ 788 w 795"/>
              <a:gd name="T29" fmla="*/ 723 h 2026"/>
              <a:gd name="T30" fmla="*/ 406 w 795"/>
              <a:gd name="T31" fmla="*/ 11 h 2026"/>
              <a:gd name="T32" fmla="*/ 378 w 795"/>
              <a:gd name="T33" fmla="*/ 11 h 2026"/>
              <a:gd name="T34" fmla="*/ 193 w 795"/>
              <a:gd name="T35" fmla="*/ 364 h 2026"/>
              <a:gd name="T36" fmla="*/ 6 w 795"/>
              <a:gd name="T37" fmla="*/ 720 h 2026"/>
              <a:gd name="T38" fmla="*/ 63 w 795"/>
              <a:gd name="T39" fmla="*/ 1558 h 2026"/>
              <a:gd name="T40" fmla="*/ 63 w 795"/>
              <a:gd name="T41" fmla="*/ 2002 h 2026"/>
              <a:gd name="T42" fmla="*/ 84 w 795"/>
              <a:gd name="T43" fmla="*/ 2024 h 2026"/>
              <a:gd name="T44" fmla="*/ 499 w 795"/>
              <a:gd name="T45" fmla="*/ 2024 h 2026"/>
              <a:gd name="T46" fmla="*/ 521 w 795"/>
              <a:gd name="T47" fmla="*/ 2002 h 2026"/>
              <a:gd name="T48" fmla="*/ 521 w 795"/>
              <a:gd name="T49" fmla="*/ 1530 h 2026"/>
              <a:gd name="T50" fmla="*/ 614 w 795"/>
              <a:gd name="T51" fmla="*/ 1530 h 2026"/>
              <a:gd name="T52" fmla="*/ 614 w 795"/>
              <a:gd name="T53" fmla="*/ 2017 h 2026"/>
              <a:gd name="T54" fmla="*/ 650 w 795"/>
              <a:gd name="T55" fmla="*/ 2024 h 2026"/>
              <a:gd name="T56" fmla="*/ 721 w 795"/>
              <a:gd name="T57" fmla="*/ 2024 h 2026"/>
              <a:gd name="T58" fmla="*/ 750 w 795"/>
              <a:gd name="T59" fmla="*/ 1995 h 2026"/>
              <a:gd name="T60" fmla="*/ 750 w 795"/>
              <a:gd name="T61" fmla="*/ 1558 h 2026"/>
              <a:gd name="T62" fmla="*/ 698 w 795"/>
              <a:gd name="T63" fmla="*/ 1421 h 2026"/>
              <a:gd name="T64" fmla="*/ 620 w 795"/>
              <a:gd name="T65" fmla="*/ 1342 h 2026"/>
              <a:gd name="T66" fmla="*/ 185 w 795"/>
              <a:gd name="T67" fmla="*/ 1346 h 2026"/>
              <a:gd name="T68" fmla="*/ 63 w 795"/>
              <a:gd name="T69" fmla="*/ 1558 h 2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5" h="2026">
                <a:moveTo>
                  <a:pt x="6" y="720"/>
                </a:moveTo>
                <a:cubicBezTo>
                  <a:pt x="0" y="738"/>
                  <a:pt x="1" y="755"/>
                  <a:pt x="6" y="771"/>
                </a:cubicBezTo>
                <a:cubicBezTo>
                  <a:pt x="22" y="826"/>
                  <a:pt x="130" y="1286"/>
                  <a:pt x="185" y="1286"/>
                </a:cubicBezTo>
                <a:cubicBezTo>
                  <a:pt x="239" y="1286"/>
                  <a:pt x="294" y="1286"/>
                  <a:pt x="349" y="1286"/>
                </a:cubicBezTo>
                <a:cubicBezTo>
                  <a:pt x="366" y="1286"/>
                  <a:pt x="371" y="1281"/>
                  <a:pt x="371" y="1265"/>
                </a:cubicBezTo>
                <a:cubicBezTo>
                  <a:pt x="371" y="1041"/>
                  <a:pt x="370" y="820"/>
                  <a:pt x="372" y="586"/>
                </a:cubicBezTo>
                <a:cubicBezTo>
                  <a:pt x="351" y="577"/>
                  <a:pt x="307" y="557"/>
                  <a:pt x="306" y="520"/>
                </a:cubicBezTo>
                <a:cubicBezTo>
                  <a:pt x="303" y="457"/>
                  <a:pt x="344" y="421"/>
                  <a:pt x="406" y="427"/>
                </a:cubicBezTo>
                <a:cubicBezTo>
                  <a:pt x="459" y="431"/>
                  <a:pt x="486" y="477"/>
                  <a:pt x="478" y="527"/>
                </a:cubicBezTo>
                <a:cubicBezTo>
                  <a:pt x="479" y="554"/>
                  <a:pt x="439" y="579"/>
                  <a:pt x="414" y="584"/>
                </a:cubicBezTo>
                <a:cubicBezTo>
                  <a:pt x="414" y="811"/>
                  <a:pt x="414" y="1038"/>
                  <a:pt x="414" y="1265"/>
                </a:cubicBezTo>
                <a:cubicBezTo>
                  <a:pt x="414" y="1281"/>
                  <a:pt x="418" y="1286"/>
                  <a:pt x="435" y="1286"/>
                </a:cubicBezTo>
                <a:cubicBezTo>
                  <a:pt x="499" y="1286"/>
                  <a:pt x="564" y="1286"/>
                  <a:pt x="628" y="1286"/>
                </a:cubicBezTo>
                <a:cubicBezTo>
                  <a:pt x="669" y="1286"/>
                  <a:pt x="776" y="838"/>
                  <a:pt x="793" y="771"/>
                </a:cubicBezTo>
                <a:cubicBezTo>
                  <a:pt x="795" y="755"/>
                  <a:pt x="794" y="739"/>
                  <a:pt x="788" y="723"/>
                </a:cubicBezTo>
                <a:cubicBezTo>
                  <a:pt x="661" y="486"/>
                  <a:pt x="534" y="249"/>
                  <a:pt x="406" y="11"/>
                </a:cubicBezTo>
                <a:cubicBezTo>
                  <a:pt x="393" y="0"/>
                  <a:pt x="384" y="2"/>
                  <a:pt x="378" y="11"/>
                </a:cubicBezTo>
                <a:cubicBezTo>
                  <a:pt x="351" y="68"/>
                  <a:pt x="223" y="312"/>
                  <a:pt x="193" y="364"/>
                </a:cubicBezTo>
                <a:cubicBezTo>
                  <a:pt x="175" y="396"/>
                  <a:pt x="6" y="714"/>
                  <a:pt x="6" y="720"/>
                </a:cubicBezTo>
                <a:close/>
                <a:moveTo>
                  <a:pt x="63" y="1558"/>
                </a:moveTo>
                <a:cubicBezTo>
                  <a:pt x="63" y="1706"/>
                  <a:pt x="63" y="1854"/>
                  <a:pt x="63" y="2002"/>
                </a:cubicBezTo>
                <a:cubicBezTo>
                  <a:pt x="63" y="2019"/>
                  <a:pt x="68" y="2024"/>
                  <a:pt x="84" y="2024"/>
                </a:cubicBezTo>
                <a:cubicBezTo>
                  <a:pt x="223" y="2024"/>
                  <a:pt x="361" y="2024"/>
                  <a:pt x="499" y="2024"/>
                </a:cubicBezTo>
                <a:cubicBezTo>
                  <a:pt x="516" y="2024"/>
                  <a:pt x="521" y="2019"/>
                  <a:pt x="521" y="2002"/>
                </a:cubicBezTo>
                <a:cubicBezTo>
                  <a:pt x="521" y="1845"/>
                  <a:pt x="521" y="1687"/>
                  <a:pt x="521" y="1530"/>
                </a:cubicBezTo>
                <a:cubicBezTo>
                  <a:pt x="552" y="1530"/>
                  <a:pt x="583" y="1530"/>
                  <a:pt x="614" y="1530"/>
                </a:cubicBezTo>
                <a:cubicBezTo>
                  <a:pt x="614" y="1692"/>
                  <a:pt x="614" y="1854"/>
                  <a:pt x="614" y="2017"/>
                </a:cubicBezTo>
                <a:cubicBezTo>
                  <a:pt x="618" y="2026"/>
                  <a:pt x="630" y="2024"/>
                  <a:pt x="650" y="2024"/>
                </a:cubicBezTo>
                <a:cubicBezTo>
                  <a:pt x="673" y="2024"/>
                  <a:pt x="697" y="2024"/>
                  <a:pt x="721" y="2024"/>
                </a:cubicBezTo>
                <a:cubicBezTo>
                  <a:pt x="738" y="2024"/>
                  <a:pt x="750" y="2012"/>
                  <a:pt x="750" y="1995"/>
                </a:cubicBezTo>
                <a:cubicBezTo>
                  <a:pt x="750" y="1850"/>
                  <a:pt x="750" y="1704"/>
                  <a:pt x="750" y="1558"/>
                </a:cubicBezTo>
                <a:cubicBezTo>
                  <a:pt x="750" y="1509"/>
                  <a:pt x="718" y="1457"/>
                  <a:pt x="698" y="1421"/>
                </a:cubicBezTo>
                <a:cubicBezTo>
                  <a:pt x="663" y="1367"/>
                  <a:pt x="648" y="1349"/>
                  <a:pt x="620" y="1342"/>
                </a:cubicBezTo>
                <a:cubicBezTo>
                  <a:pt x="538" y="1342"/>
                  <a:pt x="231" y="1342"/>
                  <a:pt x="185" y="1346"/>
                </a:cubicBezTo>
                <a:cubicBezTo>
                  <a:pt x="155" y="1354"/>
                  <a:pt x="63" y="1486"/>
                  <a:pt x="63" y="1558"/>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9223" name="TextBox 16"/>
          <p:cNvSpPr txBox="1">
            <a:spLocks noChangeArrowheads="1"/>
          </p:cNvSpPr>
          <p:nvPr/>
        </p:nvSpPr>
        <p:spPr bwMode="auto">
          <a:xfrm>
            <a:off x="4872039" y="3702056"/>
            <a:ext cx="244951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4400" b="1" dirty="0">
                <a:solidFill>
                  <a:schemeClr val="accent2"/>
                </a:solidFill>
                <a:latin typeface="微软雅黑" pitchFamily="34" charset="-122"/>
                <a:ea typeface="微软雅黑" pitchFamily="34" charset="-122"/>
              </a:rPr>
              <a:t>研究现状</a:t>
            </a:r>
          </a:p>
        </p:txBody>
      </p:sp>
      <p:sp>
        <p:nvSpPr>
          <p:cNvPr id="9225" name="Oval 40"/>
          <p:cNvSpPr>
            <a:spLocks noChangeAspect="1" noChangeArrowheads="1"/>
          </p:cNvSpPr>
          <p:nvPr/>
        </p:nvSpPr>
        <p:spPr bwMode="auto">
          <a:xfrm>
            <a:off x="5159896" y="4941168"/>
            <a:ext cx="144463" cy="146051"/>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9229" name="TextBox 23"/>
          <p:cNvSpPr txBox="1">
            <a:spLocks noChangeArrowheads="1"/>
          </p:cNvSpPr>
          <p:nvPr/>
        </p:nvSpPr>
        <p:spPr bwMode="auto">
          <a:xfrm>
            <a:off x="5519936" y="4797152"/>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dirty="0">
                <a:solidFill>
                  <a:schemeClr val="accent2"/>
                </a:solidFill>
                <a:latin typeface="微软雅黑" pitchFamily="34" charset="-122"/>
                <a:ea typeface="微软雅黑" pitchFamily="34" charset="-122"/>
              </a:rPr>
              <a:t>国内外</a:t>
            </a:r>
            <a:r>
              <a:rPr lang="zh-CN" altLang="en-US" sz="2000" dirty="0">
                <a:solidFill>
                  <a:schemeClr val="accent2"/>
                </a:solidFill>
                <a:latin typeface="微软雅黑" pitchFamily="34" charset="-122"/>
                <a:ea typeface="微软雅黑" pitchFamily="34" charset="-122"/>
              </a:rPr>
              <a:t>研究</a:t>
            </a:r>
            <a:r>
              <a:rPr lang="zh-CN" altLang="en-US" dirty="0">
                <a:solidFill>
                  <a:schemeClr val="accent2"/>
                </a:solidFill>
                <a:latin typeface="微软雅黑" pitchFamily="34" charset="-122"/>
                <a:ea typeface="微软雅黑" pitchFamily="34" charset="-122"/>
              </a:rPr>
              <a:t>现状</a:t>
            </a:r>
          </a:p>
        </p:txBody>
      </p:sp>
      <p:sp>
        <p:nvSpPr>
          <p:cNvPr id="9232" name="Oval 42"/>
          <p:cNvSpPr>
            <a:spLocks noChangeAspect="1" noChangeArrowheads="1"/>
          </p:cNvSpPr>
          <p:nvPr/>
        </p:nvSpPr>
        <p:spPr bwMode="auto">
          <a:xfrm>
            <a:off x="5159896" y="5372769"/>
            <a:ext cx="144463" cy="144463"/>
          </a:xfrm>
          <a:prstGeom prst="ellipse">
            <a:avLst/>
          </a:prstGeom>
          <a:solidFill>
            <a:schemeClr val="tx1"/>
          </a:solidFill>
          <a:ln w="28575">
            <a:solidFill>
              <a:schemeClr val="accent2"/>
            </a:solidFill>
            <a:round/>
            <a:headEnd/>
            <a:tailEnd/>
          </a:ln>
        </p:spPr>
        <p:txBody>
          <a:bodyPr lIns="91432" tIns="45718" rIns="91432" bIns="45718"/>
          <a:lstStyle/>
          <a:p>
            <a:endParaRPr lang="zh-CN" altLang="en-US">
              <a:solidFill>
                <a:schemeClr val="accent1"/>
              </a:solidFill>
            </a:endParaRPr>
          </a:p>
        </p:txBody>
      </p:sp>
      <p:sp>
        <p:nvSpPr>
          <p:cNvPr id="9235" name="TextBox 29"/>
          <p:cNvSpPr txBox="1">
            <a:spLocks noChangeArrowheads="1"/>
          </p:cNvSpPr>
          <p:nvPr/>
        </p:nvSpPr>
        <p:spPr bwMode="auto">
          <a:xfrm>
            <a:off x="5519936" y="5229200"/>
            <a:ext cx="226536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dirty="0">
                <a:solidFill>
                  <a:schemeClr val="accent2"/>
                </a:solidFill>
                <a:latin typeface="微软雅黑" pitchFamily="34" charset="-122"/>
                <a:ea typeface="微软雅黑" pitchFamily="34" charset="-122"/>
              </a:rPr>
              <a:t>本文创新点</a:t>
            </a:r>
          </a:p>
        </p:txBody>
      </p:sp>
      <p:cxnSp>
        <p:nvCxnSpPr>
          <p:cNvPr id="9236" name="直接连接符 11"/>
          <p:cNvCxnSpPr>
            <a:cxnSpLocks noChangeShapeType="1"/>
          </p:cNvCxnSpPr>
          <p:nvPr/>
        </p:nvCxnSpPr>
        <p:spPr bwMode="auto">
          <a:xfrm>
            <a:off x="3505203" y="4597400"/>
            <a:ext cx="5183188" cy="0"/>
          </a:xfrm>
          <a:prstGeom prst="line">
            <a:avLst/>
          </a:prstGeom>
          <a:noFill/>
          <a:ln w="9525">
            <a:solidFill>
              <a:schemeClr val="accent2"/>
            </a:solidFill>
            <a:round/>
            <a:headEn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313068803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nodeType="afterEffect">
                                  <p:stCondLst>
                                    <p:cond delay="0"/>
                                  </p:stCondLst>
                                  <p:childTnLst>
                                    <p:set>
                                      <p:cBhvr>
                                        <p:cTn id="6" dur="1" fill="hold">
                                          <p:stCondLst>
                                            <p:cond delay="0"/>
                                          </p:stCondLst>
                                        </p:cTn>
                                        <p:tgtEl>
                                          <p:spTgt spid="9218"/>
                                        </p:tgtEl>
                                        <p:attrNameLst>
                                          <p:attrName>style.visibility</p:attrName>
                                        </p:attrNameLst>
                                      </p:cBhvr>
                                      <p:to>
                                        <p:strVal val="visible"/>
                                      </p:to>
                                    </p:set>
                                    <p:animEffect transition="in" filter="wipe(down)">
                                      <p:cBhvr>
                                        <p:cTn id="7" dur="50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31"/>
          <p:cNvSpPr txBox="1">
            <a:spLocks noChangeArrowheads="1"/>
          </p:cNvSpPr>
          <p:nvPr/>
        </p:nvSpPr>
        <p:spPr bwMode="auto">
          <a:xfrm>
            <a:off x="2854325" y="87315"/>
            <a:ext cx="3310505"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2.1 </a:t>
            </a:r>
            <a:r>
              <a:rPr lang="zh-CN" altLang="en-US" sz="2800" dirty="0">
                <a:solidFill>
                  <a:schemeClr val="accent2"/>
                </a:solidFill>
                <a:latin typeface="微软雅黑" pitchFamily="34" charset="-122"/>
                <a:ea typeface="微软雅黑" pitchFamily="34" charset="-122"/>
              </a:rPr>
              <a:t>国内外研究现状</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1</a:t>
            </a:r>
            <a:endParaRPr lang="zh-CN" altLang="en-US">
              <a:solidFill>
                <a:schemeClr val="accent2"/>
              </a:solidFill>
            </a:endParaRPr>
          </a:p>
        </p:txBody>
      </p:sp>
      <p:sp>
        <p:nvSpPr>
          <p:cNvPr id="11268" name="Line 5"/>
          <p:cNvSpPr>
            <a:spLocks noChangeShapeType="1"/>
          </p:cNvSpPr>
          <p:nvPr/>
        </p:nvSpPr>
        <p:spPr bwMode="auto">
          <a:xfrm>
            <a:off x="1167826" y="1065591"/>
            <a:ext cx="0" cy="5260975"/>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lIns="91432" tIns="45718" rIns="91432" bIns="45718"/>
          <a:lstStyle/>
          <a:p>
            <a:pPr eaLnBrk="0" hangingPunct="0"/>
            <a:endParaRPr lang="zh-CN" altLang="en-US"/>
          </a:p>
        </p:txBody>
      </p:sp>
      <p:sp>
        <p:nvSpPr>
          <p:cNvPr id="11269" name="Oval 6"/>
          <p:cNvSpPr>
            <a:spLocks noChangeArrowheads="1"/>
          </p:cNvSpPr>
          <p:nvPr/>
        </p:nvSpPr>
        <p:spPr bwMode="auto">
          <a:xfrm>
            <a:off x="1051944" y="1204121"/>
            <a:ext cx="220663" cy="209551"/>
          </a:xfrm>
          <a:prstGeom prst="ellipse">
            <a:avLst/>
          </a:prstGeom>
          <a:solidFill>
            <a:schemeClr val="bg1"/>
          </a:solidFill>
          <a:ln w="7">
            <a:solidFill>
              <a:schemeClr val="accent1"/>
            </a:solidFill>
            <a:round/>
            <a:headEnd/>
            <a:tailEnd/>
          </a:ln>
        </p:spPr>
        <p:txBody>
          <a:bodyPr lIns="91432" tIns="45718" rIns="91432" bIns="45718"/>
          <a:lstStyle/>
          <a:p>
            <a:endParaRPr lang="zh-CN" altLang="en-US">
              <a:solidFill>
                <a:schemeClr val="accent1"/>
              </a:solidFill>
            </a:endParaRPr>
          </a:p>
        </p:txBody>
      </p:sp>
      <p:sp>
        <p:nvSpPr>
          <p:cNvPr id="11270" name="Oval 7"/>
          <p:cNvSpPr>
            <a:spLocks noChangeArrowheads="1"/>
          </p:cNvSpPr>
          <p:nvPr/>
        </p:nvSpPr>
        <p:spPr bwMode="auto">
          <a:xfrm>
            <a:off x="1051944" y="2039603"/>
            <a:ext cx="220663" cy="209551"/>
          </a:xfrm>
          <a:prstGeom prst="ellipse">
            <a:avLst/>
          </a:prstGeom>
          <a:solidFill>
            <a:schemeClr val="bg1"/>
          </a:solidFill>
          <a:ln w="7">
            <a:solidFill>
              <a:schemeClr val="accent1"/>
            </a:solidFill>
            <a:round/>
            <a:headEnd/>
            <a:tailEnd/>
          </a:ln>
        </p:spPr>
        <p:txBody>
          <a:bodyPr lIns="91432" tIns="45718" rIns="91432" bIns="45718"/>
          <a:lstStyle/>
          <a:p>
            <a:endParaRPr lang="zh-CN" altLang="en-US">
              <a:solidFill>
                <a:schemeClr val="accent1"/>
              </a:solidFill>
            </a:endParaRPr>
          </a:p>
        </p:txBody>
      </p:sp>
      <p:sp>
        <p:nvSpPr>
          <p:cNvPr id="11271" name="Oval 8"/>
          <p:cNvSpPr>
            <a:spLocks noChangeArrowheads="1"/>
          </p:cNvSpPr>
          <p:nvPr/>
        </p:nvSpPr>
        <p:spPr bwMode="auto">
          <a:xfrm>
            <a:off x="1051944" y="2867182"/>
            <a:ext cx="220663" cy="209551"/>
          </a:xfrm>
          <a:prstGeom prst="ellipse">
            <a:avLst/>
          </a:prstGeom>
          <a:solidFill>
            <a:schemeClr val="bg1"/>
          </a:solidFill>
          <a:ln w="7">
            <a:solidFill>
              <a:schemeClr val="accent1"/>
            </a:solidFill>
            <a:round/>
            <a:headEnd/>
            <a:tailEnd/>
          </a:ln>
        </p:spPr>
        <p:txBody>
          <a:bodyPr lIns="91432" tIns="45718" rIns="91432" bIns="45718"/>
          <a:lstStyle/>
          <a:p>
            <a:endParaRPr lang="zh-CN" altLang="en-US">
              <a:solidFill>
                <a:schemeClr val="accent1"/>
              </a:solidFill>
            </a:endParaRPr>
          </a:p>
        </p:txBody>
      </p:sp>
      <p:sp>
        <p:nvSpPr>
          <p:cNvPr id="11272" name="Oval 9"/>
          <p:cNvSpPr>
            <a:spLocks noChangeArrowheads="1"/>
          </p:cNvSpPr>
          <p:nvPr/>
        </p:nvSpPr>
        <p:spPr bwMode="auto">
          <a:xfrm>
            <a:off x="1051944" y="3665912"/>
            <a:ext cx="220663" cy="207963"/>
          </a:xfrm>
          <a:prstGeom prst="ellipse">
            <a:avLst/>
          </a:prstGeom>
          <a:solidFill>
            <a:schemeClr val="bg1"/>
          </a:solidFill>
          <a:ln w="7">
            <a:solidFill>
              <a:schemeClr val="accent1"/>
            </a:solidFill>
            <a:round/>
            <a:headEnd/>
            <a:tailEnd/>
          </a:ln>
        </p:spPr>
        <p:txBody>
          <a:bodyPr lIns="91432" tIns="45718" rIns="91432" bIns="45718"/>
          <a:lstStyle/>
          <a:p>
            <a:endParaRPr lang="zh-CN" altLang="en-US">
              <a:solidFill>
                <a:schemeClr val="accent1"/>
              </a:solidFill>
            </a:endParaRPr>
          </a:p>
        </p:txBody>
      </p:sp>
      <p:sp>
        <p:nvSpPr>
          <p:cNvPr id="11273" name="Oval 10"/>
          <p:cNvSpPr>
            <a:spLocks noChangeArrowheads="1"/>
          </p:cNvSpPr>
          <p:nvPr/>
        </p:nvSpPr>
        <p:spPr bwMode="auto">
          <a:xfrm>
            <a:off x="1051944" y="4662089"/>
            <a:ext cx="220663" cy="207963"/>
          </a:xfrm>
          <a:prstGeom prst="ellipse">
            <a:avLst/>
          </a:prstGeom>
          <a:solidFill>
            <a:schemeClr val="bg1"/>
          </a:solidFill>
          <a:ln w="7">
            <a:solidFill>
              <a:schemeClr val="accent1"/>
            </a:solidFill>
            <a:round/>
            <a:headEnd/>
            <a:tailEnd/>
          </a:ln>
        </p:spPr>
        <p:txBody>
          <a:bodyPr lIns="91432" tIns="45718" rIns="91432" bIns="45718"/>
          <a:lstStyle/>
          <a:p>
            <a:endParaRPr lang="zh-CN" altLang="en-US">
              <a:solidFill>
                <a:schemeClr val="accent1"/>
              </a:solidFill>
            </a:endParaRPr>
          </a:p>
        </p:txBody>
      </p:sp>
      <p:sp>
        <p:nvSpPr>
          <p:cNvPr id="11274" name="Oval 11"/>
          <p:cNvSpPr>
            <a:spLocks noChangeArrowheads="1"/>
          </p:cNvSpPr>
          <p:nvPr/>
        </p:nvSpPr>
        <p:spPr bwMode="auto">
          <a:xfrm>
            <a:off x="1051944" y="5448678"/>
            <a:ext cx="220663" cy="209551"/>
          </a:xfrm>
          <a:prstGeom prst="ellipse">
            <a:avLst/>
          </a:prstGeom>
          <a:solidFill>
            <a:schemeClr val="bg1"/>
          </a:solidFill>
          <a:ln w="7">
            <a:solidFill>
              <a:schemeClr val="accent1"/>
            </a:solidFill>
            <a:round/>
            <a:headEnd/>
            <a:tailEnd/>
          </a:ln>
        </p:spPr>
        <p:txBody>
          <a:bodyPr lIns="91432" tIns="45718" rIns="91432" bIns="45718"/>
          <a:lstStyle/>
          <a:p>
            <a:endParaRPr lang="zh-CN" altLang="en-US">
              <a:solidFill>
                <a:schemeClr val="accent1"/>
              </a:solidFill>
            </a:endParaRPr>
          </a:p>
        </p:txBody>
      </p:sp>
      <p:sp>
        <p:nvSpPr>
          <p:cNvPr id="3" name="Oval 12"/>
          <p:cNvSpPr>
            <a:spLocks noChangeArrowheads="1"/>
          </p:cNvSpPr>
          <p:nvPr/>
        </p:nvSpPr>
        <p:spPr bwMode="auto">
          <a:xfrm>
            <a:off x="1129727" y="6315455"/>
            <a:ext cx="77787" cy="73025"/>
          </a:xfrm>
          <a:prstGeom prst="ellipse">
            <a:avLst/>
          </a:prstGeom>
          <a:solidFill>
            <a:srgbClr val="7C6400"/>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solidFill>
                <a:schemeClr val="accent1"/>
              </a:solidFill>
            </a:endParaRPr>
          </a:p>
        </p:txBody>
      </p:sp>
      <p:sp>
        <p:nvSpPr>
          <p:cNvPr id="11276" name="TextBox 11"/>
          <p:cNvSpPr txBox="1">
            <a:spLocks noChangeArrowheads="1"/>
          </p:cNvSpPr>
          <p:nvPr/>
        </p:nvSpPr>
        <p:spPr bwMode="auto">
          <a:xfrm>
            <a:off x="1415480" y="1124744"/>
            <a:ext cx="1569644"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zh-CN" altLang="en-US" b="1" dirty="0">
                <a:solidFill>
                  <a:schemeClr val="accent1"/>
                </a:solidFill>
                <a:latin typeface="微软雅黑" pitchFamily="34" charset="-122"/>
                <a:ea typeface="微软雅黑" pitchFamily="34" charset="-122"/>
              </a:rPr>
              <a:t>定时刷新页面</a:t>
            </a:r>
          </a:p>
        </p:txBody>
      </p:sp>
      <p:sp>
        <p:nvSpPr>
          <p:cNvPr id="11277" name="TextBox 12"/>
          <p:cNvSpPr txBox="1">
            <a:spLocks noChangeArrowheads="1"/>
          </p:cNvSpPr>
          <p:nvPr/>
        </p:nvSpPr>
        <p:spPr bwMode="auto">
          <a:xfrm>
            <a:off x="1415480" y="1506274"/>
            <a:ext cx="6265863" cy="33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dirty="0">
                <a:solidFill>
                  <a:schemeClr val="accent1"/>
                </a:solidFill>
                <a:latin typeface="微软雅黑" pitchFamily="34" charset="-122"/>
                <a:ea typeface="微软雅黑" pitchFamily="34" charset="-122"/>
              </a:rPr>
              <a:t>方式简单，直接利用网页定时刷新来获取服务器最新的数据</a:t>
            </a:r>
          </a:p>
        </p:txBody>
      </p:sp>
      <p:sp>
        <p:nvSpPr>
          <p:cNvPr id="11278" name="TextBox 13"/>
          <p:cNvSpPr txBox="1">
            <a:spLocks noChangeArrowheads="1"/>
          </p:cNvSpPr>
          <p:nvPr/>
        </p:nvSpPr>
        <p:spPr bwMode="auto">
          <a:xfrm>
            <a:off x="1436114" y="1960228"/>
            <a:ext cx="877147"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zh-CN" altLang="en-US" b="1" dirty="0">
                <a:solidFill>
                  <a:schemeClr val="accent1"/>
                </a:solidFill>
                <a:latin typeface="微软雅黑" pitchFamily="34" charset="-122"/>
                <a:ea typeface="微软雅黑" pitchFamily="34" charset="-122"/>
              </a:rPr>
              <a:t>短轮询</a:t>
            </a:r>
          </a:p>
        </p:txBody>
      </p:sp>
      <p:sp>
        <p:nvSpPr>
          <p:cNvPr id="11279" name="TextBox 14"/>
          <p:cNvSpPr txBox="1">
            <a:spLocks noChangeArrowheads="1"/>
          </p:cNvSpPr>
          <p:nvPr/>
        </p:nvSpPr>
        <p:spPr bwMode="auto">
          <a:xfrm>
            <a:off x="1436118" y="2787807"/>
            <a:ext cx="877147"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zh-CN" altLang="en-US" b="1" dirty="0">
                <a:solidFill>
                  <a:schemeClr val="accent1"/>
                </a:solidFill>
                <a:latin typeface="微软雅黑" pitchFamily="34" charset="-122"/>
                <a:ea typeface="微软雅黑" pitchFamily="34" charset="-122"/>
              </a:rPr>
              <a:t>长轮询</a:t>
            </a:r>
          </a:p>
        </p:txBody>
      </p:sp>
      <p:sp>
        <p:nvSpPr>
          <p:cNvPr id="11280" name="TextBox 15"/>
          <p:cNvSpPr txBox="1">
            <a:spLocks noChangeArrowheads="1"/>
          </p:cNvSpPr>
          <p:nvPr/>
        </p:nvSpPr>
        <p:spPr bwMode="auto">
          <a:xfrm>
            <a:off x="1442468" y="3584954"/>
            <a:ext cx="1168894"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b="1" dirty="0" err="1">
                <a:solidFill>
                  <a:schemeClr val="accent1"/>
                </a:solidFill>
                <a:latin typeface="微软雅黑" pitchFamily="34" charset="-122"/>
                <a:ea typeface="微软雅黑" pitchFamily="34" charset="-122"/>
              </a:rPr>
              <a:t>iframe</a:t>
            </a:r>
            <a:r>
              <a:rPr lang="zh-CN" altLang="en-US" b="1" dirty="0">
                <a:solidFill>
                  <a:schemeClr val="accent1"/>
                </a:solidFill>
                <a:latin typeface="微软雅黑" pitchFamily="34" charset="-122"/>
                <a:ea typeface="微软雅黑" pitchFamily="34" charset="-122"/>
              </a:rPr>
              <a:t>流</a:t>
            </a:r>
          </a:p>
        </p:txBody>
      </p:sp>
      <p:sp>
        <p:nvSpPr>
          <p:cNvPr id="11281" name="TextBox 16"/>
          <p:cNvSpPr txBox="1">
            <a:spLocks noChangeArrowheads="1"/>
          </p:cNvSpPr>
          <p:nvPr/>
        </p:nvSpPr>
        <p:spPr bwMode="auto">
          <a:xfrm>
            <a:off x="1442465" y="4581128"/>
            <a:ext cx="1338812"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zh-CN" altLang="en-US" b="1" dirty="0">
                <a:solidFill>
                  <a:schemeClr val="accent1"/>
                </a:solidFill>
                <a:latin typeface="微软雅黑" pitchFamily="34" charset="-122"/>
                <a:ea typeface="微软雅黑" pitchFamily="34" charset="-122"/>
              </a:rPr>
              <a:t>浏览器插件</a:t>
            </a:r>
          </a:p>
        </p:txBody>
      </p:sp>
      <p:sp>
        <p:nvSpPr>
          <p:cNvPr id="11282" name="TextBox 17"/>
          <p:cNvSpPr txBox="1">
            <a:spLocks noChangeArrowheads="1"/>
          </p:cNvSpPr>
          <p:nvPr/>
        </p:nvSpPr>
        <p:spPr bwMode="auto">
          <a:xfrm>
            <a:off x="1442468" y="5377238"/>
            <a:ext cx="1952250"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b="1" dirty="0" err="1">
                <a:solidFill>
                  <a:schemeClr val="accent1"/>
                </a:solidFill>
                <a:latin typeface="微软雅黑" pitchFamily="34" charset="-122"/>
                <a:ea typeface="微软雅黑" pitchFamily="34" charset="-122"/>
              </a:rPr>
              <a:t>WebSocket</a:t>
            </a:r>
            <a:r>
              <a:rPr lang="zh-CN" altLang="en-US" b="1" dirty="0">
                <a:solidFill>
                  <a:schemeClr val="accent1"/>
                </a:solidFill>
                <a:latin typeface="微软雅黑" pitchFamily="34" charset="-122"/>
                <a:ea typeface="微软雅黑" pitchFamily="34" charset="-122"/>
              </a:rPr>
              <a:t>技术</a:t>
            </a:r>
          </a:p>
        </p:txBody>
      </p:sp>
      <p:sp>
        <p:nvSpPr>
          <p:cNvPr id="11283" name="TextBox 18"/>
          <p:cNvSpPr txBox="1">
            <a:spLocks noChangeArrowheads="1"/>
          </p:cNvSpPr>
          <p:nvPr/>
        </p:nvSpPr>
        <p:spPr bwMode="auto">
          <a:xfrm>
            <a:off x="1415480" y="2370370"/>
            <a:ext cx="5148066" cy="33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1600" dirty="0">
                <a:solidFill>
                  <a:schemeClr val="accent1"/>
                </a:solidFill>
                <a:latin typeface="微软雅黑" pitchFamily="34" charset="-122"/>
                <a:ea typeface="微软雅黑" pitchFamily="34" charset="-122"/>
              </a:rPr>
              <a:t>用</a:t>
            </a:r>
            <a:r>
              <a:rPr lang="en-US" altLang="zh-CN" sz="1600" dirty="0">
                <a:solidFill>
                  <a:schemeClr val="accent1"/>
                </a:solidFill>
                <a:latin typeface="微软雅黑" pitchFamily="34" charset="-122"/>
                <a:ea typeface="微软雅黑" pitchFamily="34" charset="-122"/>
              </a:rPr>
              <a:t>Ajax</a:t>
            </a:r>
            <a:r>
              <a:rPr lang="zh-CN" altLang="en-US" sz="1600" dirty="0">
                <a:solidFill>
                  <a:schemeClr val="accent1"/>
                </a:solidFill>
                <a:latin typeface="微软雅黑" pitchFamily="34" charset="-122"/>
                <a:ea typeface="微软雅黑" pitchFamily="34" charset="-122"/>
              </a:rPr>
              <a:t>技术让网页定时刷新，但不需要刷新整个页面</a:t>
            </a:r>
          </a:p>
        </p:txBody>
      </p:sp>
      <p:sp>
        <p:nvSpPr>
          <p:cNvPr id="11284" name="TextBox 19"/>
          <p:cNvSpPr txBox="1">
            <a:spLocks noChangeArrowheads="1"/>
          </p:cNvSpPr>
          <p:nvPr/>
        </p:nvSpPr>
        <p:spPr bwMode="auto">
          <a:xfrm>
            <a:off x="1451991" y="3162453"/>
            <a:ext cx="5112102" cy="338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1600" dirty="0">
                <a:solidFill>
                  <a:schemeClr val="accent1"/>
                </a:solidFill>
                <a:latin typeface="微软雅黑" pitchFamily="34" charset="-122"/>
                <a:ea typeface="微软雅黑" pitchFamily="34" charset="-122"/>
              </a:rPr>
              <a:t>短轮询的改进，当服务器有数据时才响应浏览器请求</a:t>
            </a:r>
          </a:p>
        </p:txBody>
      </p:sp>
      <p:sp>
        <p:nvSpPr>
          <p:cNvPr id="11285" name="TextBox 20"/>
          <p:cNvSpPr txBox="1">
            <a:spLocks noChangeArrowheads="1"/>
          </p:cNvSpPr>
          <p:nvPr/>
        </p:nvSpPr>
        <p:spPr bwMode="auto">
          <a:xfrm>
            <a:off x="1451993" y="3954838"/>
            <a:ext cx="5580111"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1600" dirty="0">
                <a:solidFill>
                  <a:schemeClr val="accent1"/>
                </a:solidFill>
                <a:latin typeface="微软雅黑" pitchFamily="34" charset="-122"/>
                <a:ea typeface="微软雅黑" pitchFamily="34" charset="-122"/>
              </a:rPr>
              <a:t>网页内嵌一个“</a:t>
            </a:r>
            <a:r>
              <a:rPr lang="en-US" altLang="zh-CN" sz="1600" dirty="0" err="1">
                <a:solidFill>
                  <a:schemeClr val="accent1"/>
                </a:solidFill>
                <a:latin typeface="微软雅黑" pitchFamily="34" charset="-122"/>
                <a:ea typeface="微软雅黑" pitchFamily="34" charset="-122"/>
              </a:rPr>
              <a:t>iframe</a:t>
            </a:r>
            <a:r>
              <a:rPr lang="zh-CN" altLang="en-US" sz="1600" dirty="0">
                <a:solidFill>
                  <a:schemeClr val="accent1"/>
                </a:solidFill>
                <a:latin typeface="微软雅黑" pitchFamily="34" charset="-122"/>
                <a:ea typeface="微软雅黑" pitchFamily="34" charset="-122"/>
              </a:rPr>
              <a:t>”标签，服务器维持长连接可以源源不断地推送数据给浏览器</a:t>
            </a:r>
          </a:p>
        </p:txBody>
      </p:sp>
      <p:sp>
        <p:nvSpPr>
          <p:cNvPr id="11286" name="TextBox 21"/>
          <p:cNvSpPr txBox="1">
            <a:spLocks noChangeArrowheads="1"/>
          </p:cNvSpPr>
          <p:nvPr/>
        </p:nvSpPr>
        <p:spPr bwMode="auto">
          <a:xfrm>
            <a:off x="1451993" y="4957366"/>
            <a:ext cx="6265863" cy="338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dirty="0">
                <a:solidFill>
                  <a:schemeClr val="accent1"/>
                </a:solidFill>
                <a:latin typeface="微软雅黑" pitchFamily="34" charset="-122"/>
                <a:ea typeface="微软雅黑" pitchFamily="34" charset="-122"/>
              </a:rPr>
              <a:t>例如</a:t>
            </a:r>
            <a:r>
              <a:rPr lang="en-US" altLang="zh-CN" sz="1600" dirty="0">
                <a:solidFill>
                  <a:schemeClr val="accent1"/>
                </a:solidFill>
                <a:latin typeface="微软雅黑" pitchFamily="34" charset="-122"/>
                <a:ea typeface="微软雅黑" pitchFamily="34" charset="-122"/>
              </a:rPr>
              <a:t>Adobe</a:t>
            </a:r>
            <a:r>
              <a:rPr lang="zh-CN" altLang="en-US" sz="1600" dirty="0">
                <a:solidFill>
                  <a:schemeClr val="accent1"/>
                </a:solidFill>
                <a:latin typeface="微软雅黑" pitchFamily="34" charset="-122"/>
                <a:ea typeface="微软雅黑" pitchFamily="34" charset="-122"/>
              </a:rPr>
              <a:t>的</a:t>
            </a:r>
            <a:r>
              <a:rPr lang="en-US" altLang="zh-CN" sz="1600" dirty="0">
                <a:solidFill>
                  <a:schemeClr val="accent1"/>
                </a:solidFill>
                <a:latin typeface="微软雅黑" pitchFamily="34" charset="-122"/>
                <a:ea typeface="微软雅黑" pitchFamily="34" charset="-122"/>
              </a:rPr>
              <a:t>Flash</a:t>
            </a:r>
            <a:r>
              <a:rPr lang="zh-CN" altLang="en-US" sz="1600" dirty="0">
                <a:solidFill>
                  <a:schemeClr val="accent1"/>
                </a:solidFill>
                <a:latin typeface="微软雅黑" pitchFamily="34" charset="-122"/>
                <a:ea typeface="微软雅黑" pitchFamily="34" charset="-122"/>
              </a:rPr>
              <a:t>插件和微软的</a:t>
            </a:r>
            <a:r>
              <a:rPr lang="en-US" altLang="zh-CN" sz="1600" dirty="0">
                <a:solidFill>
                  <a:schemeClr val="accent1"/>
                </a:solidFill>
                <a:latin typeface="微软雅黑" pitchFamily="34" charset="-122"/>
                <a:ea typeface="微软雅黑" pitchFamily="34" charset="-122"/>
              </a:rPr>
              <a:t>ActiveX</a:t>
            </a:r>
            <a:r>
              <a:rPr lang="zh-CN" altLang="en-US" sz="1600" dirty="0">
                <a:solidFill>
                  <a:schemeClr val="accent1"/>
                </a:solidFill>
                <a:latin typeface="微软雅黑" pitchFamily="34" charset="-122"/>
                <a:ea typeface="微软雅黑" pitchFamily="34" charset="-122"/>
              </a:rPr>
              <a:t>控件，底层使用</a:t>
            </a:r>
            <a:r>
              <a:rPr lang="en-US" altLang="zh-CN" sz="1600" dirty="0">
                <a:solidFill>
                  <a:schemeClr val="accent1"/>
                </a:solidFill>
                <a:latin typeface="微软雅黑" pitchFamily="34" charset="-122"/>
                <a:ea typeface="微软雅黑" pitchFamily="34" charset="-122"/>
              </a:rPr>
              <a:t>TCP</a:t>
            </a:r>
            <a:r>
              <a:rPr lang="zh-CN" altLang="en-US" sz="1600" dirty="0">
                <a:solidFill>
                  <a:schemeClr val="accent1"/>
                </a:solidFill>
                <a:latin typeface="微软雅黑" pitchFamily="34" charset="-122"/>
                <a:ea typeface="微软雅黑" pitchFamily="34" charset="-122"/>
              </a:rPr>
              <a:t>协议</a:t>
            </a:r>
          </a:p>
        </p:txBody>
      </p:sp>
      <p:sp>
        <p:nvSpPr>
          <p:cNvPr id="11287" name="TextBox 22"/>
          <p:cNvSpPr txBox="1">
            <a:spLocks noChangeArrowheads="1"/>
          </p:cNvSpPr>
          <p:nvPr/>
        </p:nvSpPr>
        <p:spPr bwMode="auto">
          <a:xfrm>
            <a:off x="1451993" y="5699502"/>
            <a:ext cx="7777777"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1600" dirty="0">
                <a:solidFill>
                  <a:schemeClr val="accent1"/>
                </a:solidFill>
                <a:latin typeface="微软雅黑" pitchFamily="34" charset="-122"/>
                <a:ea typeface="微软雅黑" pitchFamily="34" charset="-122"/>
              </a:rPr>
              <a:t>一种新的全双工通信协议，</a:t>
            </a:r>
            <a:r>
              <a:rPr lang="en-US" altLang="zh-CN" sz="1600" dirty="0">
                <a:solidFill>
                  <a:schemeClr val="accent1"/>
                </a:solidFill>
                <a:latin typeface="微软雅黑" pitchFamily="34" charset="-122"/>
                <a:ea typeface="微软雅黑" pitchFamily="34" charset="-122"/>
              </a:rPr>
              <a:t>HTML5</a:t>
            </a:r>
            <a:r>
              <a:rPr lang="zh-CN" altLang="en-US" sz="1600" dirty="0">
                <a:solidFill>
                  <a:schemeClr val="accent1"/>
                </a:solidFill>
                <a:latin typeface="微软雅黑" pitchFamily="34" charset="-122"/>
                <a:ea typeface="微软雅黑" pitchFamily="34" charset="-122"/>
              </a:rPr>
              <a:t>技术的众多新特性之一，使得服务器有能力主动推送消息给浏览器</a:t>
            </a:r>
          </a:p>
        </p:txBody>
      </p:sp>
      <p:sp>
        <p:nvSpPr>
          <p:cNvPr id="28" name="Freeform 17"/>
          <p:cNvSpPr>
            <a:spLocks noEditPoints="1" noChangeArrowheads="1"/>
          </p:cNvSpPr>
          <p:nvPr/>
        </p:nvSpPr>
        <p:spPr bwMode="auto">
          <a:xfrm>
            <a:off x="-24680" y="692696"/>
            <a:ext cx="824284" cy="843805"/>
          </a:xfrm>
          <a:custGeom>
            <a:avLst/>
            <a:gdLst>
              <a:gd name="T0" fmla="*/ 224 w 593"/>
              <a:gd name="T1" fmla="*/ 394 h 633"/>
              <a:gd name="T2" fmla="*/ 213 w 593"/>
              <a:gd name="T3" fmla="*/ 358 h 633"/>
              <a:gd name="T4" fmla="*/ 259 w 593"/>
              <a:gd name="T5" fmla="*/ 173 h 633"/>
              <a:gd name="T6" fmla="*/ 307 w 593"/>
              <a:gd name="T7" fmla="*/ 323 h 633"/>
              <a:gd name="T8" fmla="*/ 367 w 593"/>
              <a:gd name="T9" fmla="*/ 149 h 633"/>
              <a:gd name="T10" fmla="*/ 234 w 593"/>
              <a:gd name="T11" fmla="*/ 296 h 633"/>
              <a:gd name="T12" fmla="*/ 223 w 593"/>
              <a:gd name="T13" fmla="*/ 315 h 633"/>
              <a:gd name="T14" fmla="*/ 304 w 593"/>
              <a:gd name="T15" fmla="*/ 363 h 633"/>
              <a:gd name="T16" fmla="*/ 391 w 593"/>
              <a:gd name="T17" fmla="*/ 127 h 633"/>
              <a:gd name="T18" fmla="*/ 395 w 593"/>
              <a:gd name="T19" fmla="*/ 81 h 633"/>
              <a:gd name="T20" fmla="*/ 391 w 593"/>
              <a:gd name="T21" fmla="*/ 127 h 633"/>
              <a:gd name="T22" fmla="*/ 463 w 593"/>
              <a:gd name="T23" fmla="*/ 149 h 633"/>
              <a:gd name="T24" fmla="*/ 417 w 593"/>
              <a:gd name="T25" fmla="*/ 154 h 633"/>
              <a:gd name="T26" fmla="*/ 338 w 593"/>
              <a:gd name="T27" fmla="*/ 107 h 633"/>
              <a:gd name="T28" fmla="*/ 319 w 593"/>
              <a:gd name="T29" fmla="*/ 65 h 633"/>
              <a:gd name="T30" fmla="*/ 338 w 593"/>
              <a:gd name="T31" fmla="*/ 107 h 633"/>
              <a:gd name="T32" fmla="*/ 261 w 593"/>
              <a:gd name="T33" fmla="*/ 79 h 633"/>
              <a:gd name="T34" fmla="*/ 266 w 593"/>
              <a:gd name="T35" fmla="*/ 125 h 633"/>
              <a:gd name="T36" fmla="*/ 435 w 593"/>
              <a:gd name="T37" fmla="*/ 226 h 633"/>
              <a:gd name="T38" fmla="*/ 477 w 593"/>
              <a:gd name="T39" fmla="*/ 207 h 633"/>
              <a:gd name="T40" fmla="*/ 435 w 593"/>
              <a:gd name="T41" fmla="*/ 226 h 633"/>
              <a:gd name="T42" fmla="*/ 218 w 593"/>
              <a:gd name="T43" fmla="*/ 324 h 633"/>
              <a:gd name="T44" fmla="*/ 206 w 593"/>
              <a:gd name="T45" fmla="*/ 344 h 633"/>
              <a:gd name="T46" fmla="*/ 288 w 593"/>
              <a:gd name="T47" fmla="*/ 391 h 633"/>
              <a:gd name="T48" fmla="*/ 216 w 593"/>
              <a:gd name="T49" fmla="*/ 633 h 633"/>
              <a:gd name="T50" fmla="*/ 231 w 593"/>
              <a:gd name="T51" fmla="*/ 37 h 633"/>
              <a:gd name="T52" fmla="*/ 564 w 593"/>
              <a:gd name="T53" fmla="*/ 180 h 633"/>
              <a:gd name="T54" fmla="*/ 569 w 593"/>
              <a:gd name="T55" fmla="*/ 276 h 633"/>
              <a:gd name="T56" fmla="*/ 586 w 593"/>
              <a:gd name="T57" fmla="*/ 396 h 633"/>
              <a:gd name="T58" fmla="*/ 565 w 593"/>
              <a:gd name="T59" fmla="*/ 498 h 633"/>
              <a:gd name="T60" fmla="*/ 442 w 593"/>
              <a:gd name="T61" fmla="*/ 526 h 633"/>
              <a:gd name="T62" fmla="*/ 216 w 593"/>
              <a:gd name="T63" fmla="*/ 633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3" h="633">
                <a:moveTo>
                  <a:pt x="213" y="358"/>
                </a:moveTo>
                <a:cubicBezTo>
                  <a:pt x="207" y="371"/>
                  <a:pt x="212" y="387"/>
                  <a:pt x="224" y="394"/>
                </a:cubicBezTo>
                <a:cubicBezTo>
                  <a:pt x="235" y="400"/>
                  <a:pt x="248" y="398"/>
                  <a:pt x="257" y="391"/>
                </a:cubicBezTo>
                <a:lnTo>
                  <a:pt x="213" y="358"/>
                </a:lnTo>
                <a:close/>
                <a:moveTo>
                  <a:pt x="367" y="149"/>
                </a:moveTo>
                <a:cubicBezTo>
                  <a:pt x="328" y="126"/>
                  <a:pt x="279" y="137"/>
                  <a:pt x="259" y="173"/>
                </a:cubicBezTo>
                <a:cubicBezTo>
                  <a:pt x="238" y="210"/>
                  <a:pt x="265" y="250"/>
                  <a:pt x="246" y="288"/>
                </a:cubicBezTo>
                <a:lnTo>
                  <a:pt x="307" y="323"/>
                </a:lnTo>
                <a:cubicBezTo>
                  <a:pt x="330" y="288"/>
                  <a:pt x="380" y="291"/>
                  <a:pt x="401" y="255"/>
                </a:cubicBezTo>
                <a:cubicBezTo>
                  <a:pt x="421" y="219"/>
                  <a:pt x="406" y="172"/>
                  <a:pt x="367" y="149"/>
                </a:cubicBezTo>
                <a:close/>
                <a:moveTo>
                  <a:pt x="301" y="346"/>
                </a:moveTo>
                <a:lnTo>
                  <a:pt x="234" y="296"/>
                </a:lnTo>
                <a:cubicBezTo>
                  <a:pt x="229" y="292"/>
                  <a:pt x="223" y="293"/>
                  <a:pt x="219" y="299"/>
                </a:cubicBezTo>
                <a:cubicBezTo>
                  <a:pt x="216" y="304"/>
                  <a:pt x="218" y="312"/>
                  <a:pt x="223" y="315"/>
                </a:cubicBezTo>
                <a:lnTo>
                  <a:pt x="289" y="366"/>
                </a:lnTo>
                <a:cubicBezTo>
                  <a:pt x="295" y="370"/>
                  <a:pt x="301" y="368"/>
                  <a:pt x="304" y="363"/>
                </a:cubicBezTo>
                <a:cubicBezTo>
                  <a:pt x="307" y="357"/>
                  <a:pt x="306" y="350"/>
                  <a:pt x="301" y="346"/>
                </a:cubicBezTo>
                <a:close/>
                <a:moveTo>
                  <a:pt x="391" y="127"/>
                </a:moveTo>
                <a:lnTo>
                  <a:pt x="412" y="90"/>
                </a:lnTo>
                <a:lnTo>
                  <a:pt x="395" y="81"/>
                </a:lnTo>
                <a:lnTo>
                  <a:pt x="374" y="117"/>
                </a:lnTo>
                <a:lnTo>
                  <a:pt x="391" y="127"/>
                </a:lnTo>
                <a:close/>
                <a:moveTo>
                  <a:pt x="426" y="170"/>
                </a:moveTo>
                <a:lnTo>
                  <a:pt x="463" y="149"/>
                </a:lnTo>
                <a:lnTo>
                  <a:pt x="453" y="133"/>
                </a:lnTo>
                <a:lnTo>
                  <a:pt x="417" y="154"/>
                </a:lnTo>
                <a:lnTo>
                  <a:pt x="426" y="170"/>
                </a:lnTo>
                <a:close/>
                <a:moveTo>
                  <a:pt x="338" y="107"/>
                </a:moveTo>
                <a:lnTo>
                  <a:pt x="338" y="65"/>
                </a:lnTo>
                <a:lnTo>
                  <a:pt x="319" y="65"/>
                </a:lnTo>
                <a:lnTo>
                  <a:pt x="319" y="107"/>
                </a:lnTo>
                <a:lnTo>
                  <a:pt x="338" y="107"/>
                </a:lnTo>
                <a:close/>
                <a:moveTo>
                  <a:pt x="282" y="116"/>
                </a:moveTo>
                <a:lnTo>
                  <a:pt x="261" y="79"/>
                </a:lnTo>
                <a:lnTo>
                  <a:pt x="245" y="89"/>
                </a:lnTo>
                <a:lnTo>
                  <a:pt x="266" y="125"/>
                </a:lnTo>
                <a:lnTo>
                  <a:pt x="282" y="116"/>
                </a:lnTo>
                <a:close/>
                <a:moveTo>
                  <a:pt x="435" y="226"/>
                </a:moveTo>
                <a:lnTo>
                  <a:pt x="477" y="226"/>
                </a:lnTo>
                <a:lnTo>
                  <a:pt x="477" y="207"/>
                </a:lnTo>
                <a:lnTo>
                  <a:pt x="436" y="207"/>
                </a:lnTo>
                <a:lnTo>
                  <a:pt x="435" y="226"/>
                </a:lnTo>
                <a:close/>
                <a:moveTo>
                  <a:pt x="284" y="375"/>
                </a:moveTo>
                <a:lnTo>
                  <a:pt x="218" y="324"/>
                </a:lnTo>
                <a:cubicBezTo>
                  <a:pt x="213" y="320"/>
                  <a:pt x="206" y="322"/>
                  <a:pt x="203" y="327"/>
                </a:cubicBezTo>
                <a:cubicBezTo>
                  <a:pt x="200" y="333"/>
                  <a:pt x="201" y="340"/>
                  <a:pt x="206" y="344"/>
                </a:cubicBezTo>
                <a:lnTo>
                  <a:pt x="273" y="394"/>
                </a:lnTo>
                <a:cubicBezTo>
                  <a:pt x="278" y="398"/>
                  <a:pt x="285" y="397"/>
                  <a:pt x="288" y="391"/>
                </a:cubicBezTo>
                <a:cubicBezTo>
                  <a:pt x="291" y="386"/>
                  <a:pt x="289" y="378"/>
                  <a:pt x="284" y="375"/>
                </a:cubicBezTo>
                <a:close/>
                <a:moveTo>
                  <a:pt x="216" y="633"/>
                </a:moveTo>
                <a:cubicBezTo>
                  <a:pt x="223" y="583"/>
                  <a:pt x="223" y="530"/>
                  <a:pt x="210" y="483"/>
                </a:cubicBezTo>
                <a:cubicBezTo>
                  <a:pt x="0" y="365"/>
                  <a:pt x="55" y="92"/>
                  <a:pt x="231" y="37"/>
                </a:cubicBezTo>
                <a:cubicBezTo>
                  <a:pt x="324" y="0"/>
                  <a:pt x="450" y="22"/>
                  <a:pt x="533" y="105"/>
                </a:cubicBezTo>
                <a:cubicBezTo>
                  <a:pt x="593" y="165"/>
                  <a:pt x="564" y="180"/>
                  <a:pt x="564" y="180"/>
                </a:cubicBezTo>
                <a:lnTo>
                  <a:pt x="551" y="187"/>
                </a:lnTo>
                <a:cubicBezTo>
                  <a:pt x="558" y="216"/>
                  <a:pt x="571" y="268"/>
                  <a:pt x="569" y="276"/>
                </a:cubicBezTo>
                <a:cubicBezTo>
                  <a:pt x="567" y="285"/>
                  <a:pt x="556" y="295"/>
                  <a:pt x="556" y="295"/>
                </a:cubicBezTo>
                <a:lnTo>
                  <a:pt x="586" y="396"/>
                </a:lnTo>
                <a:lnTo>
                  <a:pt x="559" y="407"/>
                </a:lnTo>
                <a:cubicBezTo>
                  <a:pt x="565" y="439"/>
                  <a:pt x="568" y="466"/>
                  <a:pt x="565" y="498"/>
                </a:cubicBezTo>
                <a:cubicBezTo>
                  <a:pt x="565" y="503"/>
                  <a:pt x="547" y="519"/>
                  <a:pt x="532" y="520"/>
                </a:cubicBezTo>
                <a:lnTo>
                  <a:pt x="442" y="526"/>
                </a:lnTo>
                <a:lnTo>
                  <a:pt x="448" y="633"/>
                </a:lnTo>
                <a:lnTo>
                  <a:pt x="216" y="633"/>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a:p>
        </p:txBody>
      </p:sp>
      <p:sp>
        <p:nvSpPr>
          <p:cNvPr id="29" name="TextBox 54"/>
          <p:cNvSpPr txBox="1">
            <a:spLocks noChangeArrowheads="1"/>
          </p:cNvSpPr>
          <p:nvPr/>
        </p:nvSpPr>
        <p:spPr bwMode="auto">
          <a:xfrm>
            <a:off x="466414" y="549335"/>
            <a:ext cx="5188475"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ctr"/>
            <a:r>
              <a:rPr lang="zh-CN" altLang="en-US" sz="2800" b="1" dirty="0">
                <a:solidFill>
                  <a:schemeClr val="accent1"/>
                </a:solidFill>
                <a:latin typeface="微软雅黑" pitchFamily="34" charset="-122"/>
                <a:ea typeface="微软雅黑" pitchFamily="34" charset="-122"/>
              </a:rPr>
              <a:t>目前的</a:t>
            </a:r>
            <a:r>
              <a:rPr lang="en-US" altLang="zh-CN" sz="2800" b="1" dirty="0">
                <a:solidFill>
                  <a:schemeClr val="accent1"/>
                </a:solidFill>
                <a:latin typeface="微软雅黑" pitchFamily="34" charset="-122"/>
                <a:ea typeface="微软雅黑" pitchFamily="34" charset="-122"/>
              </a:rPr>
              <a:t>Web</a:t>
            </a:r>
            <a:r>
              <a:rPr lang="zh-CN" altLang="en-US" sz="2800" b="1" dirty="0">
                <a:solidFill>
                  <a:schemeClr val="accent1"/>
                </a:solidFill>
                <a:latin typeface="微软雅黑" pitchFamily="34" charset="-122"/>
                <a:ea typeface="微软雅黑" pitchFamily="34" charset="-122"/>
              </a:rPr>
              <a:t>即时通讯方案</a:t>
            </a:r>
            <a:endParaRPr lang="en-US" altLang="zh-CN" sz="2800" b="1" dirty="0">
              <a:solidFill>
                <a:schemeClr val="accent1"/>
              </a:solidFill>
              <a:latin typeface="微软雅黑" pitchFamily="34" charset="-122"/>
              <a:ea typeface="微软雅黑" pitchFamily="34" charset="-122"/>
            </a:endParaRPr>
          </a:p>
        </p:txBody>
      </p:sp>
      <p:sp>
        <p:nvSpPr>
          <p:cNvPr id="26" name="椭圆 22"/>
          <p:cNvSpPr>
            <a:spLocks noChangeArrowheads="1"/>
          </p:cNvSpPr>
          <p:nvPr/>
        </p:nvSpPr>
        <p:spPr bwMode="auto">
          <a:xfrm>
            <a:off x="7032104" y="752096"/>
            <a:ext cx="4752528" cy="4680520"/>
          </a:xfrm>
          <a:prstGeom prst="ellipse">
            <a:avLst/>
          </a:prstGeom>
          <a:noFill/>
          <a:ln w="9525">
            <a:solidFill>
              <a:srgbClr val="969696"/>
            </a:solidFill>
            <a:prstDash val="dash"/>
            <a:round/>
            <a:headEnd/>
            <a:tailEnd/>
          </a:ln>
          <a:extLst>
            <a:ext uri="{909E8E84-426E-40DD-AFC4-6F175D3DCCD1}">
              <a14:hiddenFill xmlns:a14="http://schemas.microsoft.com/office/drawing/2010/main">
                <a:solidFill>
                  <a:srgbClr val="FFFFFF"/>
                </a:solidFill>
              </a14:hiddenFill>
            </a:ext>
          </a:extLst>
        </p:spPr>
        <p:txBody>
          <a:bodyPr lIns="91432" tIns="45718" rIns="91432" bIns="45718"/>
          <a:lstStyle/>
          <a:p>
            <a:endParaRPr lang="zh-CN" altLang="en-US"/>
          </a:p>
        </p:txBody>
      </p:sp>
      <p:sp>
        <p:nvSpPr>
          <p:cNvPr id="27" name="Oval 13"/>
          <p:cNvSpPr>
            <a:spLocks noChangeArrowheads="1"/>
          </p:cNvSpPr>
          <p:nvPr/>
        </p:nvSpPr>
        <p:spPr bwMode="auto">
          <a:xfrm>
            <a:off x="7506945" y="2795313"/>
            <a:ext cx="1898291" cy="1895079"/>
          </a:xfrm>
          <a:prstGeom prst="ellipse">
            <a:avLst/>
          </a:prstGeom>
          <a:solidFill>
            <a:srgbClr val="DADADB"/>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30" name="Oval 18"/>
          <p:cNvSpPr>
            <a:spLocks noChangeArrowheads="1"/>
          </p:cNvSpPr>
          <p:nvPr/>
        </p:nvSpPr>
        <p:spPr bwMode="auto">
          <a:xfrm>
            <a:off x="9634073" y="2958375"/>
            <a:ext cx="1790519" cy="1754161"/>
          </a:xfrm>
          <a:prstGeom prst="ellipse">
            <a:avLst/>
          </a:prstGeom>
          <a:solidFill>
            <a:srgbClr val="DADADB"/>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31" name="Oval 19"/>
          <p:cNvSpPr>
            <a:spLocks noChangeArrowheads="1"/>
          </p:cNvSpPr>
          <p:nvPr/>
        </p:nvSpPr>
        <p:spPr bwMode="auto">
          <a:xfrm>
            <a:off x="9799392" y="3119496"/>
            <a:ext cx="1443022" cy="140455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32" name="Oval 23"/>
          <p:cNvSpPr>
            <a:spLocks noChangeArrowheads="1"/>
          </p:cNvSpPr>
          <p:nvPr/>
        </p:nvSpPr>
        <p:spPr bwMode="auto">
          <a:xfrm>
            <a:off x="8400256" y="890162"/>
            <a:ext cx="1944216" cy="1905151"/>
          </a:xfrm>
          <a:prstGeom prst="ellipse">
            <a:avLst/>
          </a:prstGeom>
          <a:solidFill>
            <a:srgbClr val="DADADB"/>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33" name="Oval 24"/>
          <p:cNvSpPr>
            <a:spLocks noChangeArrowheads="1"/>
          </p:cNvSpPr>
          <p:nvPr/>
        </p:nvSpPr>
        <p:spPr bwMode="auto">
          <a:xfrm>
            <a:off x="7627998" y="2914751"/>
            <a:ext cx="1656184" cy="1574945"/>
          </a:xfrm>
          <a:prstGeom prst="ellipse">
            <a:avLst/>
          </a:pr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34" name="TextBox 33"/>
          <p:cNvSpPr txBox="1">
            <a:spLocks noChangeArrowheads="1"/>
          </p:cNvSpPr>
          <p:nvPr/>
        </p:nvSpPr>
        <p:spPr bwMode="auto">
          <a:xfrm>
            <a:off x="7658815" y="3488400"/>
            <a:ext cx="1570955"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ctr"/>
            <a:r>
              <a:rPr lang="en-US" altLang="zh-CN" sz="2000" dirty="0" err="1">
                <a:solidFill>
                  <a:srgbClr val="F8F8F8"/>
                </a:solidFill>
                <a:latin typeface="微软雅黑" pitchFamily="34" charset="-122"/>
                <a:ea typeface="微软雅黑" pitchFamily="34" charset="-122"/>
              </a:rPr>
              <a:t>WebSocket</a:t>
            </a:r>
            <a:r>
              <a:rPr lang="zh-CN" altLang="en-US" sz="2000" dirty="0">
                <a:solidFill>
                  <a:srgbClr val="F8F8F8"/>
                </a:solidFill>
                <a:latin typeface="微软雅黑" pitchFamily="34" charset="-122"/>
                <a:ea typeface="微软雅黑" pitchFamily="34" charset="-122"/>
              </a:rPr>
              <a:t>协议方案</a:t>
            </a:r>
          </a:p>
        </p:txBody>
      </p:sp>
      <p:sp>
        <p:nvSpPr>
          <p:cNvPr id="35" name="TextBox 34"/>
          <p:cNvSpPr txBox="1">
            <a:spLocks noChangeArrowheads="1"/>
          </p:cNvSpPr>
          <p:nvPr/>
        </p:nvSpPr>
        <p:spPr bwMode="auto">
          <a:xfrm>
            <a:off x="9945423" y="3432292"/>
            <a:ext cx="1214248"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ctr"/>
            <a:r>
              <a:rPr lang="zh-CN" altLang="en-US" sz="2000" dirty="0">
                <a:solidFill>
                  <a:srgbClr val="F8F8F8"/>
                </a:solidFill>
                <a:latin typeface="微软雅黑" pitchFamily="34" charset="-122"/>
                <a:ea typeface="微软雅黑" pitchFamily="34" charset="-122"/>
              </a:rPr>
              <a:t>浏览器</a:t>
            </a:r>
            <a:endParaRPr lang="en-US" altLang="zh-CN" sz="2000" dirty="0">
              <a:solidFill>
                <a:srgbClr val="F8F8F8"/>
              </a:solidFill>
              <a:latin typeface="微软雅黑" pitchFamily="34" charset="-122"/>
              <a:ea typeface="微软雅黑" pitchFamily="34" charset="-122"/>
            </a:endParaRPr>
          </a:p>
          <a:p>
            <a:pPr algn="ctr"/>
            <a:r>
              <a:rPr lang="zh-CN" altLang="en-US" sz="2000" dirty="0">
                <a:solidFill>
                  <a:srgbClr val="F8F8F8"/>
                </a:solidFill>
                <a:latin typeface="微软雅黑" pitchFamily="34" charset="-122"/>
                <a:ea typeface="微软雅黑" pitchFamily="34" charset="-122"/>
              </a:rPr>
              <a:t>插件方案</a:t>
            </a:r>
          </a:p>
        </p:txBody>
      </p:sp>
      <p:sp>
        <p:nvSpPr>
          <p:cNvPr id="36" name="Oval 14"/>
          <p:cNvSpPr>
            <a:spLocks noChangeArrowheads="1"/>
          </p:cNvSpPr>
          <p:nvPr/>
        </p:nvSpPr>
        <p:spPr bwMode="auto">
          <a:xfrm>
            <a:off x="8599788" y="1036055"/>
            <a:ext cx="1545151" cy="160286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endParaRPr lang="zh-CN" altLang="en-US"/>
          </a:p>
        </p:txBody>
      </p:sp>
      <p:sp>
        <p:nvSpPr>
          <p:cNvPr id="37" name="TextBox 32"/>
          <p:cNvSpPr txBox="1">
            <a:spLocks noChangeArrowheads="1"/>
          </p:cNvSpPr>
          <p:nvPr/>
        </p:nvSpPr>
        <p:spPr bwMode="auto">
          <a:xfrm>
            <a:off x="8599789" y="1544205"/>
            <a:ext cx="1467286" cy="707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ctr"/>
            <a:r>
              <a:rPr lang="en-US" altLang="zh-CN" sz="2000" dirty="0">
                <a:solidFill>
                  <a:srgbClr val="F8F8F8"/>
                </a:solidFill>
                <a:latin typeface="微软雅黑" pitchFamily="34" charset="-122"/>
                <a:ea typeface="微软雅黑" pitchFamily="34" charset="-122"/>
              </a:rPr>
              <a:t>HTTP</a:t>
            </a:r>
            <a:r>
              <a:rPr lang="zh-CN" altLang="en-US" sz="2000" dirty="0">
                <a:solidFill>
                  <a:srgbClr val="F8F8F8"/>
                </a:solidFill>
                <a:latin typeface="微软雅黑" pitchFamily="34" charset="-122"/>
                <a:ea typeface="微软雅黑" pitchFamily="34" charset="-122"/>
              </a:rPr>
              <a:t>协议方案</a:t>
            </a:r>
          </a:p>
        </p:txBody>
      </p:sp>
      <p:sp>
        <p:nvSpPr>
          <p:cNvPr id="40" name="左大括号 39"/>
          <p:cNvSpPr/>
          <p:nvPr/>
        </p:nvSpPr>
        <p:spPr>
          <a:xfrm>
            <a:off x="868971" y="1308897"/>
            <a:ext cx="114461" cy="2480144"/>
          </a:xfrm>
          <a:prstGeom prst="leftBrace">
            <a:avLst>
              <a:gd name="adj1" fmla="val 8333"/>
              <a:gd name="adj2" fmla="val 51177"/>
            </a:avLst>
          </a:prstGeom>
          <a:ln w="22225">
            <a:solidFill>
              <a:schemeClr val="accent1">
                <a:shade val="95000"/>
                <a:satMod val="105000"/>
                <a:alpha val="92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b="1" dirty="0"/>
          </a:p>
        </p:txBody>
      </p:sp>
      <p:sp>
        <p:nvSpPr>
          <p:cNvPr id="41" name="TextBox 13"/>
          <p:cNvSpPr txBox="1">
            <a:spLocks noChangeArrowheads="1"/>
          </p:cNvSpPr>
          <p:nvPr/>
        </p:nvSpPr>
        <p:spPr bwMode="auto">
          <a:xfrm>
            <a:off x="69545" y="2191016"/>
            <a:ext cx="748394" cy="830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pPr algn="ctr"/>
            <a:r>
              <a:rPr lang="zh-CN" altLang="en-US" sz="1600" b="1" dirty="0">
                <a:solidFill>
                  <a:schemeClr val="accent1"/>
                </a:solidFill>
                <a:latin typeface="微软雅黑" pitchFamily="34" charset="-122"/>
                <a:ea typeface="微软雅黑" pitchFamily="34" charset="-122"/>
              </a:rPr>
              <a:t>基于</a:t>
            </a:r>
            <a:endParaRPr lang="en-US" altLang="zh-CN" sz="1600" b="1" dirty="0">
              <a:solidFill>
                <a:schemeClr val="accent1"/>
              </a:solidFill>
              <a:latin typeface="微软雅黑" pitchFamily="34" charset="-122"/>
              <a:ea typeface="微软雅黑" pitchFamily="34" charset="-122"/>
            </a:endParaRPr>
          </a:p>
          <a:p>
            <a:pPr algn="ctr"/>
            <a:r>
              <a:rPr lang="en-US" altLang="zh-CN" sz="1600" b="1" dirty="0">
                <a:solidFill>
                  <a:schemeClr val="accent1"/>
                </a:solidFill>
                <a:latin typeface="微软雅黑" pitchFamily="34" charset="-122"/>
                <a:ea typeface="微软雅黑" pitchFamily="34" charset="-122"/>
              </a:rPr>
              <a:t>HTTP</a:t>
            </a:r>
          </a:p>
          <a:p>
            <a:pPr algn="ctr"/>
            <a:r>
              <a:rPr lang="zh-CN" altLang="en-US" sz="1600" b="1" dirty="0">
                <a:solidFill>
                  <a:schemeClr val="accent1"/>
                </a:solidFill>
                <a:latin typeface="微软雅黑" pitchFamily="34" charset="-122"/>
                <a:ea typeface="微软雅黑" pitchFamily="34" charset="-122"/>
              </a:rPr>
              <a:t>协议</a:t>
            </a:r>
          </a:p>
        </p:txBody>
      </p:sp>
    </p:spTree>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ppt_x"/>
                                          </p:val>
                                        </p:tav>
                                        <p:tav tm="100000">
                                          <p:val>
                                            <p:strVal val="#ppt_x"/>
                                          </p:val>
                                        </p:tav>
                                      </p:tavLst>
                                    </p:anim>
                                    <p:anim calcmode="lin" valueType="num">
                                      <p:cBhvr additive="base">
                                        <p:cTn id="8" dur="500" fill="hold"/>
                                        <p:tgtEl>
                                          <p:spTgt spid="4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additive="base">
                                        <p:cTn id="11" dur="500" fill="hold"/>
                                        <p:tgtEl>
                                          <p:spTgt spid="40"/>
                                        </p:tgtEl>
                                        <p:attrNameLst>
                                          <p:attrName>ppt_x</p:attrName>
                                        </p:attrNameLst>
                                      </p:cBhvr>
                                      <p:tavLst>
                                        <p:tav tm="0">
                                          <p:val>
                                            <p:strVal val="#ppt_x"/>
                                          </p:val>
                                        </p:tav>
                                        <p:tav tm="100000">
                                          <p:val>
                                            <p:strVal val="#ppt_x"/>
                                          </p:val>
                                        </p:tav>
                                      </p:tavLst>
                                    </p:anim>
                                    <p:anim calcmode="lin" valueType="num">
                                      <p:cBhvr additive="base">
                                        <p:cTn id="12"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circle(in)">
                                      <p:cBhvr>
                                        <p:cTn id="17" dur="2000"/>
                                        <p:tgtEl>
                                          <p:spTgt spid="26"/>
                                        </p:tgtEl>
                                      </p:cBhvr>
                                    </p:animEffect>
                                  </p:childTnLst>
                                </p:cTn>
                              </p:par>
                              <p:par>
                                <p:cTn id="18" presetID="6" presetClass="entr" presetSubtype="16"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circle(in)">
                                      <p:cBhvr>
                                        <p:cTn id="20" dur="2000"/>
                                        <p:tgtEl>
                                          <p:spTgt spid="27"/>
                                        </p:tgtEl>
                                      </p:cBhvr>
                                    </p:animEffect>
                                  </p:childTnLst>
                                </p:cTn>
                              </p:par>
                              <p:par>
                                <p:cTn id="21" presetID="6" presetClass="entr" presetSubtype="16"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circle(in)">
                                      <p:cBhvr>
                                        <p:cTn id="23" dur="2000"/>
                                        <p:tgtEl>
                                          <p:spTgt spid="30"/>
                                        </p:tgtEl>
                                      </p:cBhvr>
                                    </p:animEffect>
                                  </p:childTnLst>
                                </p:cTn>
                              </p:par>
                              <p:par>
                                <p:cTn id="24" presetID="6" presetClass="entr" presetSubtype="16" fill="hold" grpId="0"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circle(in)">
                                      <p:cBhvr>
                                        <p:cTn id="26" dur="2000"/>
                                        <p:tgtEl>
                                          <p:spTgt spid="31"/>
                                        </p:tgtEl>
                                      </p:cBhvr>
                                    </p:animEffect>
                                  </p:childTnLst>
                                </p:cTn>
                              </p:par>
                              <p:par>
                                <p:cTn id="27" presetID="6" presetClass="entr" presetSubtype="16"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circle(in)">
                                      <p:cBhvr>
                                        <p:cTn id="29" dur="2000"/>
                                        <p:tgtEl>
                                          <p:spTgt spid="32"/>
                                        </p:tgtEl>
                                      </p:cBhvr>
                                    </p:animEffect>
                                  </p:childTnLst>
                                </p:cTn>
                              </p:par>
                              <p:par>
                                <p:cTn id="30" presetID="6" presetClass="entr" presetSubtype="16"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circle(in)">
                                      <p:cBhvr>
                                        <p:cTn id="32" dur="2000"/>
                                        <p:tgtEl>
                                          <p:spTgt spid="33"/>
                                        </p:tgtEl>
                                      </p:cBhvr>
                                    </p:animEffect>
                                  </p:childTnLst>
                                </p:cTn>
                              </p:par>
                              <p:par>
                                <p:cTn id="33" presetID="6" presetClass="entr" presetSubtype="16"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animEffect transition="in" filter="circle(in)">
                                      <p:cBhvr>
                                        <p:cTn id="35" dur="2000"/>
                                        <p:tgtEl>
                                          <p:spTgt spid="34"/>
                                        </p:tgtEl>
                                      </p:cBhvr>
                                    </p:animEffect>
                                  </p:childTnLst>
                                </p:cTn>
                              </p:par>
                              <p:par>
                                <p:cTn id="36" presetID="6" presetClass="entr" presetSubtype="16" fill="hold" grpId="0" nodeType="withEffect">
                                  <p:stCondLst>
                                    <p:cond delay="0"/>
                                  </p:stCondLst>
                                  <p:childTnLst>
                                    <p:set>
                                      <p:cBhvr>
                                        <p:cTn id="37" dur="1" fill="hold">
                                          <p:stCondLst>
                                            <p:cond delay="0"/>
                                          </p:stCondLst>
                                        </p:cTn>
                                        <p:tgtEl>
                                          <p:spTgt spid="35"/>
                                        </p:tgtEl>
                                        <p:attrNameLst>
                                          <p:attrName>style.visibility</p:attrName>
                                        </p:attrNameLst>
                                      </p:cBhvr>
                                      <p:to>
                                        <p:strVal val="visible"/>
                                      </p:to>
                                    </p:set>
                                    <p:animEffect transition="in" filter="circle(in)">
                                      <p:cBhvr>
                                        <p:cTn id="38" dur="2000"/>
                                        <p:tgtEl>
                                          <p:spTgt spid="35"/>
                                        </p:tgtEl>
                                      </p:cBhvr>
                                    </p:animEffect>
                                  </p:childTnLst>
                                </p:cTn>
                              </p:par>
                              <p:par>
                                <p:cTn id="39" presetID="6" presetClass="entr" presetSubtype="16"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animEffect transition="in" filter="circle(in)">
                                      <p:cBhvr>
                                        <p:cTn id="41" dur="2000"/>
                                        <p:tgtEl>
                                          <p:spTgt spid="36"/>
                                        </p:tgtEl>
                                      </p:cBhvr>
                                    </p:animEffect>
                                  </p:childTnLst>
                                </p:cTn>
                              </p:par>
                              <p:par>
                                <p:cTn id="42" presetID="6" presetClass="entr" presetSubtype="16" fill="hold" grpId="0" nodeType="withEffect">
                                  <p:stCondLst>
                                    <p:cond delay="0"/>
                                  </p:stCondLst>
                                  <p:childTnLst>
                                    <p:set>
                                      <p:cBhvr>
                                        <p:cTn id="43" dur="1" fill="hold">
                                          <p:stCondLst>
                                            <p:cond delay="0"/>
                                          </p:stCondLst>
                                        </p:cTn>
                                        <p:tgtEl>
                                          <p:spTgt spid="37"/>
                                        </p:tgtEl>
                                        <p:attrNameLst>
                                          <p:attrName>style.visibility</p:attrName>
                                        </p:attrNameLst>
                                      </p:cBhvr>
                                      <p:to>
                                        <p:strVal val="visible"/>
                                      </p:to>
                                    </p:set>
                                    <p:animEffect transition="in" filter="circle(in)">
                                      <p:cBhvr>
                                        <p:cTn id="44" dur="2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0" grpId="0" animBg="1"/>
      <p:bldP spid="31" grpId="0" animBg="1"/>
      <p:bldP spid="32" grpId="0" animBg="1"/>
      <p:bldP spid="33" grpId="0" animBg="1"/>
      <p:bldP spid="34" grpId="0"/>
      <p:bldP spid="35" grpId="0"/>
      <p:bldP spid="36" grpId="0" animBg="1"/>
      <p:bldP spid="37" grpId="0"/>
      <p:bldP spid="40" grpId="0" animBg="1"/>
      <p:bldP spid="41" grpId="0"/>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TextBox 31"/>
          <p:cNvSpPr txBox="1">
            <a:spLocks noChangeArrowheads="1"/>
          </p:cNvSpPr>
          <p:nvPr/>
        </p:nvSpPr>
        <p:spPr bwMode="auto">
          <a:xfrm>
            <a:off x="2854325" y="87315"/>
            <a:ext cx="3310505"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2.1 </a:t>
            </a:r>
            <a:r>
              <a:rPr lang="zh-CN" altLang="en-US" sz="2800" dirty="0">
                <a:solidFill>
                  <a:schemeClr val="accent2"/>
                </a:solidFill>
                <a:latin typeface="微软雅黑" pitchFamily="34" charset="-122"/>
                <a:ea typeface="微软雅黑" pitchFamily="34" charset="-122"/>
              </a:rPr>
              <a:t>国内外研究现状</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1</a:t>
            </a:r>
            <a:endParaRPr lang="zh-CN" altLang="en-US">
              <a:solidFill>
                <a:schemeClr val="accent2"/>
              </a:solidFill>
            </a:endParaRPr>
          </a:p>
        </p:txBody>
      </p:sp>
      <p:sp>
        <p:nvSpPr>
          <p:cNvPr id="26" name="TextBox 41"/>
          <p:cNvSpPr txBox="1"/>
          <p:nvPr/>
        </p:nvSpPr>
        <p:spPr>
          <a:xfrm>
            <a:off x="1919536" y="788164"/>
            <a:ext cx="7776864" cy="523204"/>
          </a:xfrm>
          <a:prstGeom prst="rect">
            <a:avLst/>
          </a:prstGeom>
          <a:noFill/>
          <a:effectLst/>
        </p:spPr>
        <p:txBody>
          <a:bodyPr wrap="square" lIns="91424" tIns="45712" rIns="91424" bIns="45712" rtlCol="0">
            <a:spAutoFit/>
          </a:bodyPr>
          <a:lstStyle/>
          <a:p>
            <a:pPr defTabSz="914220"/>
            <a:r>
              <a:rPr lang="en-US" altLang="zh-CN" sz="2800" b="1" dirty="0">
                <a:solidFill>
                  <a:schemeClr val="accent6">
                    <a:lumMod val="10000"/>
                  </a:schemeClr>
                </a:solidFill>
                <a:latin typeface="微软雅黑" panose="020B0503020204020204" pitchFamily="34" charset="-122"/>
                <a:ea typeface="微软雅黑" panose="020B0503020204020204" pitchFamily="34" charset="-122"/>
              </a:rPr>
              <a:t>HTTP</a:t>
            </a:r>
            <a:r>
              <a:rPr lang="zh-CN" altLang="en-US" sz="2800" b="1" dirty="0">
                <a:solidFill>
                  <a:schemeClr val="accent6">
                    <a:lumMod val="10000"/>
                  </a:schemeClr>
                </a:solidFill>
                <a:latin typeface="微软雅黑" panose="020B0503020204020204" pitchFamily="34" charset="-122"/>
                <a:ea typeface="微软雅黑" panose="020B0503020204020204" pitchFamily="34" charset="-122"/>
              </a:rPr>
              <a:t>协议与</a:t>
            </a:r>
            <a:r>
              <a:rPr lang="en-US" altLang="zh-CN" sz="2800" b="1" dirty="0" err="1">
                <a:solidFill>
                  <a:schemeClr val="accent6">
                    <a:lumMod val="10000"/>
                  </a:schemeClr>
                </a:solidFill>
                <a:latin typeface="微软雅黑" panose="020B0503020204020204" pitchFamily="34" charset="-122"/>
                <a:ea typeface="微软雅黑" panose="020B0503020204020204" pitchFamily="34" charset="-122"/>
              </a:rPr>
              <a:t>WebSocket</a:t>
            </a:r>
            <a:r>
              <a:rPr lang="zh-CN" altLang="en-US" sz="2800" b="1" dirty="0">
                <a:solidFill>
                  <a:schemeClr val="accent6">
                    <a:lumMod val="10000"/>
                  </a:schemeClr>
                </a:solidFill>
                <a:latin typeface="微软雅黑" panose="020B0503020204020204" pitchFamily="34" charset="-122"/>
                <a:ea typeface="微软雅黑" panose="020B0503020204020204" pitchFamily="34" charset="-122"/>
              </a:rPr>
              <a:t>协议通信模式对比图</a:t>
            </a:r>
          </a:p>
        </p:txBody>
      </p:sp>
      <p:sp>
        <p:nvSpPr>
          <p:cNvPr id="31" name="矩形 30"/>
          <p:cNvSpPr/>
          <p:nvPr/>
        </p:nvSpPr>
        <p:spPr>
          <a:xfrm>
            <a:off x="7896200" y="5772595"/>
            <a:ext cx="3963586" cy="369332"/>
          </a:xfrm>
          <a:prstGeom prst="rect">
            <a:avLst/>
          </a:prstGeom>
        </p:spPr>
        <p:txBody>
          <a:bodyPr wrap="none">
            <a:spAutoFit/>
          </a:bodyPr>
          <a:lstStyle/>
          <a:p>
            <a:pPr fontAlgn="base"/>
            <a:r>
              <a:rPr lang="en-US" altLang="zh-CN" dirty="0" err="1">
                <a:solidFill>
                  <a:srgbClr val="555555"/>
                </a:solidFill>
                <a:latin typeface="Arial" panose="020B0604020202020204" pitchFamily="34" charset="0"/>
              </a:rPr>
              <a:t>WebSocket</a:t>
            </a:r>
            <a:r>
              <a:rPr lang="en-US" altLang="zh-CN" dirty="0">
                <a:solidFill>
                  <a:srgbClr val="555555"/>
                </a:solidFill>
                <a:latin typeface="Arial" panose="020B0604020202020204" pitchFamily="34" charset="0"/>
              </a:rPr>
              <a:t> </a:t>
            </a:r>
            <a:r>
              <a:rPr lang="zh-CN" altLang="en-US" dirty="0">
                <a:solidFill>
                  <a:srgbClr val="555555"/>
                </a:solidFill>
                <a:latin typeface="Arial" panose="020B0604020202020204" pitchFamily="34" charset="0"/>
              </a:rPr>
              <a:t>客户端服务器通信交互图</a:t>
            </a:r>
            <a:endParaRPr lang="zh-CN" altLang="en-US" b="0" i="0" dirty="0">
              <a:solidFill>
                <a:srgbClr val="555555"/>
              </a:solidFill>
              <a:effectLst/>
              <a:latin typeface="Arial" panose="020B0604020202020204" pitchFamily="34" charset="0"/>
            </a:endParaRPr>
          </a:p>
        </p:txBody>
      </p:sp>
      <p:sp>
        <p:nvSpPr>
          <p:cNvPr id="32" name="矩形 31"/>
          <p:cNvSpPr/>
          <p:nvPr/>
        </p:nvSpPr>
        <p:spPr>
          <a:xfrm>
            <a:off x="1559496" y="5855682"/>
            <a:ext cx="3912289" cy="369332"/>
          </a:xfrm>
          <a:prstGeom prst="rect">
            <a:avLst/>
          </a:prstGeom>
        </p:spPr>
        <p:txBody>
          <a:bodyPr wrap="none">
            <a:spAutoFit/>
          </a:bodyPr>
          <a:lstStyle/>
          <a:p>
            <a:pPr fontAlgn="base"/>
            <a:r>
              <a:rPr lang="zh-CN" altLang="en-US" dirty="0"/>
              <a:t> </a:t>
            </a:r>
            <a:r>
              <a:rPr lang="en-US" altLang="zh-CN" dirty="0">
                <a:solidFill>
                  <a:schemeClr val="accent6">
                    <a:lumMod val="10000"/>
                  </a:schemeClr>
                </a:solidFill>
              </a:rPr>
              <a:t>HTTP </a:t>
            </a:r>
            <a:r>
              <a:rPr lang="zh-CN" altLang="en-US" dirty="0">
                <a:solidFill>
                  <a:schemeClr val="accent6">
                    <a:lumMod val="10000"/>
                  </a:schemeClr>
                </a:solidFill>
              </a:rPr>
              <a:t>客户端服务器通信模式交互图</a:t>
            </a:r>
          </a:p>
        </p:txBody>
      </p:sp>
      <p:sp>
        <p:nvSpPr>
          <p:cNvPr id="4" name="Rectangle 2"/>
          <p:cNvSpPr>
            <a:spLocks noChangeArrowheads="1"/>
          </p:cNvSpPr>
          <p:nvPr/>
        </p:nvSpPr>
        <p:spPr bwMode="auto">
          <a:xfrm>
            <a:off x="415503" y="221563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994161812"/>
              </p:ext>
            </p:extLst>
          </p:nvPr>
        </p:nvGraphicFramePr>
        <p:xfrm>
          <a:off x="179603" y="1776404"/>
          <a:ext cx="7186954" cy="3824709"/>
        </p:xfrm>
        <a:graphic>
          <a:graphicData uri="http://schemas.openxmlformats.org/presentationml/2006/ole">
            <mc:AlternateContent xmlns:mc="http://schemas.openxmlformats.org/markup-compatibility/2006">
              <mc:Choice xmlns:v="urn:schemas-microsoft-com:vml" Requires="v">
                <p:oleObj spid="_x0000_s5189" name="Visio" r:id="rId4" imgW="12163546" imgH="6429510" progId="Visio.Drawing.15">
                  <p:embed/>
                </p:oleObj>
              </mc:Choice>
              <mc:Fallback>
                <p:oleObj name="Visio" r:id="rId4" imgW="12163546" imgH="6429510" progId="Visio.Drawing.15">
                  <p:embed/>
                  <p:pic>
                    <p:nvPicPr>
                      <p:cNvPr id="0" name="Object 1"/>
                      <p:cNvPicPr>
                        <a:picLocks noChangeAspect="1" noChangeArrowheads="1"/>
                      </p:cNvPicPr>
                      <p:nvPr/>
                    </p:nvPicPr>
                    <p:blipFill>
                      <a:blip r:embed="rId5"/>
                      <a:srcRect/>
                      <a:stretch>
                        <a:fillRect/>
                      </a:stretch>
                    </p:blipFill>
                    <p:spPr bwMode="auto">
                      <a:xfrm>
                        <a:off x="179603" y="1776404"/>
                        <a:ext cx="7186954" cy="3824709"/>
                      </a:xfrm>
                      <a:prstGeom prst="rect">
                        <a:avLst/>
                      </a:prstGeom>
                      <a:noFill/>
                    </p:spPr>
                  </p:pic>
                </p:oleObj>
              </mc:Fallback>
            </mc:AlternateContent>
          </a:graphicData>
        </a:graphic>
      </p:graphicFrame>
      <p:sp>
        <p:nvSpPr>
          <p:cNvPr id="6" name="Rectangle 4"/>
          <p:cNvSpPr>
            <a:spLocks noChangeArrowheads="1"/>
          </p:cNvSpPr>
          <p:nvPr/>
        </p:nvSpPr>
        <p:spPr bwMode="auto">
          <a:xfrm>
            <a:off x="6312024" y="206084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7" name="对象 6"/>
          <p:cNvGraphicFramePr>
            <a:graphicFrameLocks noChangeAspect="1"/>
          </p:cNvGraphicFramePr>
          <p:nvPr>
            <p:extLst>
              <p:ext uri="{D42A27DB-BD31-4B8C-83A1-F6EECF244321}">
                <p14:modId xmlns:p14="http://schemas.microsoft.com/office/powerpoint/2010/main" val="180060551"/>
              </p:ext>
            </p:extLst>
          </p:nvPr>
        </p:nvGraphicFramePr>
        <p:xfrm>
          <a:off x="7602457" y="1772816"/>
          <a:ext cx="3933825" cy="3619500"/>
        </p:xfrm>
        <a:graphic>
          <a:graphicData uri="http://schemas.openxmlformats.org/presentationml/2006/ole">
            <mc:AlternateContent xmlns:mc="http://schemas.openxmlformats.org/markup-compatibility/2006">
              <mc:Choice xmlns:v="urn:schemas-microsoft-com:vml" Requires="v">
                <p:oleObj spid="_x0000_s5190" name="Visio" r:id="rId6" imgW="7096122" imgH="6572340" progId="Visio.Drawing.15">
                  <p:embed/>
                </p:oleObj>
              </mc:Choice>
              <mc:Fallback>
                <p:oleObj name="Visio" r:id="rId6" imgW="7096122" imgH="6572340" progId="Visio.Drawing.15">
                  <p:embed/>
                  <p:pic>
                    <p:nvPicPr>
                      <p:cNvPr id="0" name="Object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02457" y="1772816"/>
                        <a:ext cx="3933825" cy="36195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35" name="直接连接符 20"/>
          <p:cNvCxnSpPr>
            <a:cxnSpLocks noChangeShapeType="1"/>
          </p:cNvCxnSpPr>
          <p:nvPr/>
        </p:nvCxnSpPr>
        <p:spPr bwMode="auto">
          <a:xfrm>
            <a:off x="7605541" y="1556792"/>
            <a:ext cx="0" cy="48245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125001807"/>
      </p:ext>
    </p:extLst>
  </p:cSld>
  <p:clrMapOvr>
    <a:masterClrMapping/>
  </p:clrMapOvr>
  <p:transition spd="slow" advTm="5769">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extBox 31"/>
          <p:cNvSpPr txBox="1">
            <a:spLocks noChangeArrowheads="1"/>
          </p:cNvSpPr>
          <p:nvPr/>
        </p:nvSpPr>
        <p:spPr bwMode="auto">
          <a:xfrm>
            <a:off x="2854327" y="87315"/>
            <a:ext cx="3310505"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itchFamily="34" charset="-122"/>
                <a:ea typeface="微软雅黑" pitchFamily="34" charset="-122"/>
              </a:rPr>
              <a:t>2.1 </a:t>
            </a:r>
            <a:r>
              <a:rPr lang="zh-CN" altLang="en-US" sz="2800" dirty="0">
                <a:solidFill>
                  <a:schemeClr val="accent2"/>
                </a:solidFill>
                <a:latin typeface="微软雅黑" pitchFamily="34" charset="-122"/>
                <a:ea typeface="微软雅黑" pitchFamily="34" charset="-122"/>
              </a:rPr>
              <a:t>国内外研究现状</a:t>
            </a: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1</a:t>
            </a:r>
            <a:endParaRPr lang="zh-CN" altLang="en-US">
              <a:solidFill>
                <a:schemeClr val="accent2"/>
              </a:solidFill>
            </a:endParaRPr>
          </a:p>
        </p:txBody>
      </p:sp>
      <p:graphicFrame>
        <p:nvGraphicFramePr>
          <p:cNvPr id="34" name="表格 33"/>
          <p:cNvGraphicFramePr>
            <a:graphicFrameLocks noGrp="1"/>
          </p:cNvGraphicFramePr>
          <p:nvPr>
            <p:extLst>
              <p:ext uri="{D42A27DB-BD31-4B8C-83A1-F6EECF244321}">
                <p14:modId xmlns:p14="http://schemas.microsoft.com/office/powerpoint/2010/main" val="2109477949"/>
              </p:ext>
            </p:extLst>
          </p:nvPr>
        </p:nvGraphicFramePr>
        <p:xfrm>
          <a:off x="838189" y="1196752"/>
          <a:ext cx="10945218" cy="3391735"/>
        </p:xfrm>
        <a:graphic>
          <a:graphicData uri="http://schemas.openxmlformats.org/drawingml/2006/table">
            <a:tbl>
              <a:tblPr firstRow="1" bandRow="1">
                <a:tableStyleId>{5C22544A-7EE6-4342-B048-85BDC9FD1C3A}</a:tableStyleId>
              </a:tblPr>
              <a:tblGrid>
                <a:gridCol w="3241587">
                  <a:extLst>
                    <a:ext uri="{9D8B030D-6E8A-4147-A177-3AD203B41FA5}">
                      <a16:colId xmlns:a16="http://schemas.microsoft.com/office/drawing/2014/main" val="20000"/>
                    </a:ext>
                  </a:extLst>
                </a:gridCol>
                <a:gridCol w="4055225">
                  <a:extLst>
                    <a:ext uri="{9D8B030D-6E8A-4147-A177-3AD203B41FA5}">
                      <a16:colId xmlns:a16="http://schemas.microsoft.com/office/drawing/2014/main" val="20001"/>
                    </a:ext>
                  </a:extLst>
                </a:gridCol>
                <a:gridCol w="3648406">
                  <a:extLst>
                    <a:ext uri="{9D8B030D-6E8A-4147-A177-3AD203B41FA5}">
                      <a16:colId xmlns:a16="http://schemas.microsoft.com/office/drawing/2014/main" val="20002"/>
                    </a:ext>
                  </a:extLst>
                </a:gridCol>
              </a:tblGrid>
              <a:tr h="759387">
                <a:tc>
                  <a:txBody>
                    <a:bodyPr/>
                    <a:lstStyle/>
                    <a:p>
                      <a:pPr algn="ctr"/>
                      <a:r>
                        <a:rPr lang="en-US" altLang="zh-CN" sz="2400" dirty="0">
                          <a:solidFill>
                            <a:schemeClr val="accent2"/>
                          </a:solidFill>
                          <a:latin typeface="微软雅黑" panose="020B0503020204020204" pitchFamily="34" charset="-122"/>
                          <a:ea typeface="微软雅黑" panose="020B0503020204020204" pitchFamily="34" charset="-122"/>
                          <a:cs typeface="Times New Roman" panose="02020603050405020304" pitchFamily="18" charset="0"/>
                        </a:rPr>
                        <a:t>Web</a:t>
                      </a:r>
                      <a:r>
                        <a:rPr lang="zh-CN" altLang="en-US" sz="2400" dirty="0">
                          <a:solidFill>
                            <a:schemeClr val="accent2"/>
                          </a:solidFill>
                          <a:latin typeface="微软雅黑" panose="020B0503020204020204" pitchFamily="34" charset="-122"/>
                          <a:ea typeface="微软雅黑" panose="020B0503020204020204" pitchFamily="34" charset="-122"/>
                          <a:cs typeface="Times New Roman" panose="02020603050405020304" pitchFamily="18" charset="0"/>
                        </a:rPr>
                        <a:t>即时通讯方案</a:t>
                      </a:r>
                    </a:p>
                  </a:txBody>
                  <a:tcPr anchor="ctr"/>
                </a:tc>
                <a:tc>
                  <a:txBody>
                    <a:bodyPr/>
                    <a:lstStyle/>
                    <a:p>
                      <a:pPr algn="ctr"/>
                      <a:r>
                        <a:rPr lang="zh-CN" altLang="en-US" sz="2400" dirty="0">
                          <a:solidFill>
                            <a:schemeClr val="accent2"/>
                          </a:solidFill>
                          <a:latin typeface="微软雅黑" panose="020B0503020204020204" pitchFamily="34" charset="-122"/>
                          <a:ea typeface="微软雅黑" panose="020B0503020204020204" pitchFamily="34" charset="-122"/>
                          <a:cs typeface="Times New Roman" panose="02020603050405020304" pitchFamily="18" charset="0"/>
                        </a:rPr>
                        <a:t>优点</a:t>
                      </a:r>
                    </a:p>
                  </a:txBody>
                  <a:tcPr anchor="ctr"/>
                </a:tc>
                <a:tc>
                  <a:txBody>
                    <a:bodyPr/>
                    <a:lstStyle/>
                    <a:p>
                      <a:pPr algn="ctr"/>
                      <a:r>
                        <a:rPr lang="zh-CN" altLang="en-US" sz="2400" dirty="0">
                          <a:solidFill>
                            <a:schemeClr val="accent2"/>
                          </a:solidFill>
                          <a:latin typeface="微软雅黑" panose="020B0503020204020204" pitchFamily="34" charset="-122"/>
                          <a:ea typeface="微软雅黑" panose="020B0503020204020204" pitchFamily="34" charset="-122"/>
                          <a:cs typeface="Times New Roman" panose="02020603050405020304" pitchFamily="18" charset="0"/>
                        </a:rPr>
                        <a:t>缺点</a:t>
                      </a:r>
                    </a:p>
                  </a:txBody>
                  <a:tcPr anchor="ctr"/>
                </a:tc>
                <a:extLst>
                  <a:ext uri="{0D108BD9-81ED-4DB2-BD59-A6C34878D82A}">
                    <a16:rowId xmlns:a16="http://schemas.microsoft.com/office/drawing/2014/main" val="10000"/>
                  </a:ext>
                </a:extLst>
              </a:tr>
              <a:tr h="755090">
                <a:tc>
                  <a:txBody>
                    <a:bodyPr/>
                    <a:lstStyle/>
                    <a:p>
                      <a:pPr algn="ct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插件方案</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全双工通信、直接使用</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TCP</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协议、</a:t>
                      </a:r>
                      <a:endParaRPr lang="en-US" altLang="zh-CN" sz="2000" dirty="0">
                        <a:latin typeface="微软雅黑" panose="020B0503020204020204" pitchFamily="34" charset="-122"/>
                        <a:ea typeface="微软雅黑" panose="020B0503020204020204" pitchFamily="34" charset="-122"/>
                        <a:cs typeface="Times New Roman" panose="02020603050405020304" pitchFamily="18" charset="0"/>
                      </a:endParaRPr>
                    </a:p>
                    <a:p>
                      <a:pPr algn="ct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通信效率高</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增加了</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Web</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应用使用复杂</a:t>
                      </a:r>
                      <a:endParaRPr lang="en-US" altLang="zh-CN" sz="2000" dirty="0">
                        <a:latin typeface="微软雅黑" panose="020B0503020204020204" pitchFamily="34" charset="-122"/>
                        <a:ea typeface="微软雅黑" panose="020B0503020204020204" pitchFamily="34" charset="-122"/>
                        <a:cs typeface="Times New Roman" panose="02020603050405020304" pitchFamily="18" charset="0"/>
                      </a:endParaRPr>
                    </a:p>
                    <a:p>
                      <a:pPr algn="ct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、移动端浏览器不兼容</a:t>
                      </a:r>
                    </a:p>
                  </a:txBody>
                  <a:tcPr anchor="ctr"/>
                </a:tc>
                <a:extLst>
                  <a:ext uri="{0D108BD9-81ED-4DB2-BD59-A6C34878D82A}">
                    <a16:rowId xmlns:a16="http://schemas.microsoft.com/office/drawing/2014/main" val="10001"/>
                  </a:ext>
                </a:extLst>
              </a:tr>
              <a:tr h="938629">
                <a:tc>
                  <a:txBody>
                    <a:bodyPr/>
                    <a:lstStyle/>
                    <a:p>
                      <a:pPr algn="ct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HTTP</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协议方案</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不需要安装插件</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实现复杂、通信效率低、</a:t>
                      </a:r>
                      <a:endParaRPr lang="en-US" altLang="zh-CN" sz="2000" dirty="0">
                        <a:latin typeface="微软雅黑" panose="020B0503020204020204" pitchFamily="34" charset="-122"/>
                        <a:ea typeface="微软雅黑" panose="020B0503020204020204" pitchFamily="34" charset="-122"/>
                        <a:cs typeface="Times New Roman" panose="02020603050405020304" pitchFamily="18" charset="0"/>
                      </a:endParaRPr>
                    </a:p>
                    <a:p>
                      <a:pPr algn="ct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资源浪费严重、存在消息延迟</a:t>
                      </a:r>
                    </a:p>
                  </a:txBody>
                  <a:tcPr anchor="ctr"/>
                </a:tc>
                <a:extLst>
                  <a:ext uri="{0D108BD9-81ED-4DB2-BD59-A6C34878D82A}">
                    <a16:rowId xmlns:a16="http://schemas.microsoft.com/office/drawing/2014/main" val="10002"/>
                  </a:ext>
                </a:extLst>
              </a:tr>
              <a:tr h="938629">
                <a:tc>
                  <a:txBody>
                    <a:bodyPr/>
                    <a:lstStyle/>
                    <a:p>
                      <a:pPr algn="ctr">
                        <a:lnSpc>
                          <a:spcPts val="400"/>
                        </a:lnSpc>
                      </a:pPr>
                      <a:r>
                        <a:rPr lang="en-US" altLang="zh-CN" sz="2000" dirty="0" err="1">
                          <a:latin typeface="微软雅黑" panose="020B0503020204020204" pitchFamily="34" charset="-122"/>
                          <a:ea typeface="微软雅黑" panose="020B0503020204020204" pitchFamily="34" charset="-122"/>
                          <a:cs typeface="Times New Roman" panose="02020603050405020304" pitchFamily="18" charset="0"/>
                        </a:rPr>
                        <a:t>WebSocket</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协议方案</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全双工通信、通信效率高、</a:t>
                      </a:r>
                      <a:endParaRPr lang="en-US" altLang="zh-CN" sz="2000" dirty="0">
                        <a:latin typeface="微软雅黑" panose="020B0503020204020204" pitchFamily="34" charset="-122"/>
                        <a:ea typeface="微软雅黑" panose="020B0503020204020204" pitchFamily="34" charset="-122"/>
                        <a:cs typeface="Times New Roman" panose="02020603050405020304" pitchFamily="18" charset="0"/>
                      </a:endParaRPr>
                    </a:p>
                    <a:p>
                      <a:pPr algn="ct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轻量级协议头、移动端兼容性好</a:t>
                      </a:r>
                    </a:p>
                  </a:txBody>
                  <a:tcPr anchor="ctr"/>
                </a:tc>
                <a:tc>
                  <a:txBody>
                    <a:bodyPr/>
                    <a:lstStyle/>
                    <a:p>
                      <a:pPr algn="ct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需要浏览器支持</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HTML5</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技术</a:t>
                      </a:r>
                      <a:endParaRPr lang="en-US" altLang="zh-CN" sz="2000" dirty="0">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extLst>
                  <a:ext uri="{0D108BD9-81ED-4DB2-BD59-A6C34878D82A}">
                    <a16:rowId xmlns:a16="http://schemas.microsoft.com/office/drawing/2014/main" val="10003"/>
                  </a:ext>
                </a:extLst>
              </a:tr>
            </a:tbl>
          </a:graphicData>
        </a:graphic>
      </p:graphicFrame>
      <p:sp>
        <p:nvSpPr>
          <p:cNvPr id="35" name="TextBox 41"/>
          <p:cNvSpPr txBox="1"/>
          <p:nvPr/>
        </p:nvSpPr>
        <p:spPr>
          <a:xfrm>
            <a:off x="756545" y="620688"/>
            <a:ext cx="6707607" cy="523204"/>
          </a:xfrm>
          <a:prstGeom prst="rect">
            <a:avLst/>
          </a:prstGeom>
          <a:noFill/>
          <a:effectLst/>
        </p:spPr>
        <p:txBody>
          <a:bodyPr wrap="square" lIns="91424" tIns="45712" rIns="91424" bIns="45712" rtlCol="0" anchor="ctr">
            <a:spAutoFit/>
          </a:bodyPr>
          <a:lstStyle/>
          <a:p>
            <a:pPr defTabSz="914220"/>
            <a:r>
              <a:rPr lang="zh-CN" altLang="en-US" sz="2800" b="1" dirty="0">
                <a:solidFill>
                  <a:schemeClr val="accent1">
                    <a:lumMod val="50000"/>
                  </a:schemeClr>
                </a:solidFill>
                <a:latin typeface="微软雅黑" panose="020B0503020204020204" pitchFamily="34" charset="-122"/>
                <a:ea typeface="微软雅黑" panose="020B0503020204020204" pitchFamily="34" charset="-122"/>
              </a:rPr>
              <a:t>优缺点对比：</a:t>
            </a:r>
          </a:p>
        </p:txBody>
      </p:sp>
      <p:sp>
        <p:nvSpPr>
          <p:cNvPr id="36" name="TextBox 37"/>
          <p:cNvSpPr txBox="1">
            <a:spLocks noChangeArrowheads="1"/>
          </p:cNvSpPr>
          <p:nvPr/>
        </p:nvSpPr>
        <p:spPr bwMode="auto">
          <a:xfrm>
            <a:off x="1646036" y="4211800"/>
            <a:ext cx="1569644"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zh-CN" altLang="en-US" b="1" dirty="0">
                <a:solidFill>
                  <a:srgbClr val="FF0101"/>
                </a:solidFill>
                <a:latin typeface="微软雅黑" pitchFamily="34" charset="-122"/>
                <a:ea typeface="微软雅黑" pitchFamily="34" charset="-122"/>
              </a:rPr>
              <a:t>（最佳方案）</a:t>
            </a:r>
          </a:p>
        </p:txBody>
      </p:sp>
      <p:sp>
        <p:nvSpPr>
          <p:cNvPr id="37" name="Freeform 7"/>
          <p:cNvSpPr>
            <a:spLocks noEditPoints="1" noChangeArrowheads="1"/>
          </p:cNvSpPr>
          <p:nvPr/>
        </p:nvSpPr>
        <p:spPr bwMode="auto">
          <a:xfrm>
            <a:off x="116503" y="3645024"/>
            <a:ext cx="650905" cy="1008112"/>
          </a:xfrm>
          <a:custGeom>
            <a:avLst/>
            <a:gdLst>
              <a:gd name="T0" fmla="*/ 661 w 1391"/>
              <a:gd name="T1" fmla="*/ 1306 h 2031"/>
              <a:gd name="T2" fmla="*/ 889 w 1391"/>
              <a:gd name="T3" fmla="*/ 1177 h 2031"/>
              <a:gd name="T4" fmla="*/ 1032 w 1391"/>
              <a:gd name="T5" fmla="*/ 1217 h 2031"/>
              <a:gd name="T6" fmla="*/ 1166 w 1391"/>
              <a:gd name="T7" fmla="*/ 955 h 2031"/>
              <a:gd name="T8" fmla="*/ 1265 w 1391"/>
              <a:gd name="T9" fmla="*/ 881 h 2031"/>
              <a:gd name="T10" fmla="*/ 1269 w 1391"/>
              <a:gd name="T11" fmla="*/ 565 h 2031"/>
              <a:gd name="T12" fmla="*/ 1172 w 1391"/>
              <a:gd name="T13" fmla="*/ 488 h 2031"/>
              <a:gd name="T14" fmla="*/ 1063 w 1391"/>
              <a:gd name="T15" fmla="*/ 229 h 2031"/>
              <a:gd name="T16" fmla="*/ 948 w 1391"/>
              <a:gd name="T17" fmla="*/ 251 h 2031"/>
              <a:gd name="T18" fmla="*/ 730 w 1391"/>
              <a:gd name="T19" fmla="*/ 123 h 2031"/>
              <a:gd name="T20" fmla="*/ 678 w 1391"/>
              <a:gd name="T21" fmla="*/ 123 h 2031"/>
              <a:gd name="T22" fmla="*/ 516 w 1391"/>
              <a:gd name="T23" fmla="*/ 250 h 2031"/>
              <a:gd name="T24" fmla="*/ 464 w 1391"/>
              <a:gd name="T25" fmla="*/ 235 h 2031"/>
              <a:gd name="T26" fmla="*/ 333 w 1391"/>
              <a:gd name="T27" fmla="*/ 246 h 2031"/>
              <a:gd name="T28" fmla="*/ 144 w 1391"/>
              <a:gd name="T29" fmla="*/ 499 h 2031"/>
              <a:gd name="T30" fmla="*/ 177 w 1391"/>
              <a:gd name="T31" fmla="*/ 618 h 2031"/>
              <a:gd name="T32" fmla="*/ 114 w 1391"/>
              <a:gd name="T33" fmla="*/ 894 h 2031"/>
              <a:gd name="T34" fmla="*/ 322 w 1391"/>
              <a:gd name="T35" fmla="*/ 1087 h 2031"/>
              <a:gd name="T36" fmla="*/ 347 w 1391"/>
              <a:gd name="T37" fmla="*/ 1207 h 2031"/>
              <a:gd name="T38" fmla="*/ 485 w 1391"/>
              <a:gd name="T39" fmla="*/ 1171 h 2031"/>
              <a:gd name="T40" fmla="*/ 526 w 1391"/>
              <a:gd name="T41" fmla="*/ 1295 h 2031"/>
              <a:gd name="T42" fmla="*/ 394 w 1391"/>
              <a:gd name="T43" fmla="*/ 1305 h 2031"/>
              <a:gd name="T44" fmla="*/ 217 w 1391"/>
              <a:gd name="T45" fmla="*/ 1084 h 2031"/>
              <a:gd name="T46" fmla="*/ 13 w 1391"/>
              <a:gd name="T47" fmla="*/ 926 h 2031"/>
              <a:gd name="T48" fmla="*/ 92 w 1391"/>
              <a:gd name="T49" fmla="*/ 680 h 2031"/>
              <a:gd name="T50" fmla="*/ 114 w 1391"/>
              <a:gd name="T51" fmla="*/ 398 h 2031"/>
              <a:gd name="T52" fmla="*/ 228 w 1391"/>
              <a:gd name="T53" fmla="*/ 246 h 2031"/>
              <a:gd name="T54" fmla="*/ 493 w 1391"/>
              <a:gd name="T55" fmla="*/ 134 h 2031"/>
              <a:gd name="T56" fmla="*/ 532 w 1391"/>
              <a:gd name="T57" fmla="*/ 144 h 2031"/>
              <a:gd name="T58" fmla="*/ 704 w 1391"/>
              <a:gd name="T59" fmla="*/ 0 h 2031"/>
              <a:gd name="T60" fmla="*/ 906 w 1391"/>
              <a:gd name="T61" fmla="*/ 152 h 2031"/>
              <a:gd name="T62" fmla="*/ 1139 w 1391"/>
              <a:gd name="T63" fmla="*/ 156 h 2031"/>
              <a:gd name="T64" fmla="*/ 1205 w 1391"/>
              <a:gd name="T65" fmla="*/ 388 h 2031"/>
              <a:gd name="T66" fmla="*/ 1353 w 1391"/>
              <a:gd name="T67" fmla="*/ 629 h 2031"/>
              <a:gd name="T68" fmla="*/ 1350 w 1391"/>
              <a:gd name="T69" fmla="*/ 819 h 2031"/>
              <a:gd name="T70" fmla="*/ 1195 w 1391"/>
              <a:gd name="T71" fmla="*/ 1056 h 2031"/>
              <a:gd name="T72" fmla="*/ 1032 w 1391"/>
              <a:gd name="T73" fmla="*/ 1322 h 2031"/>
              <a:gd name="T74" fmla="*/ 889 w 1391"/>
              <a:gd name="T75" fmla="*/ 1282 h 2031"/>
              <a:gd name="T76" fmla="*/ 687 w 1391"/>
              <a:gd name="T77" fmla="*/ 1429 h 2031"/>
              <a:gd name="T78" fmla="*/ 693 w 1391"/>
              <a:gd name="T79" fmla="*/ 1097 h 2031"/>
              <a:gd name="T80" fmla="*/ 693 w 1391"/>
              <a:gd name="T81" fmla="*/ 1160 h 2031"/>
              <a:gd name="T82" fmla="*/ 1117 w 1391"/>
              <a:gd name="T83" fmla="*/ 736 h 2031"/>
              <a:gd name="T84" fmla="*/ 693 w 1391"/>
              <a:gd name="T85" fmla="*/ 1040 h 2031"/>
              <a:gd name="T86" fmla="*/ 997 w 1391"/>
              <a:gd name="T87" fmla="*/ 736 h 2031"/>
              <a:gd name="T88" fmla="*/ 951 w 1391"/>
              <a:gd name="T89" fmla="*/ 1392 h 2031"/>
              <a:gd name="T90" fmla="*/ 772 w 1391"/>
              <a:gd name="T91" fmla="*/ 1495 h 2031"/>
              <a:gd name="T92" fmla="*/ 918 w 1391"/>
              <a:gd name="T93" fmla="*/ 1789 h 2031"/>
              <a:gd name="T94" fmla="*/ 1195 w 1391"/>
              <a:gd name="T95" fmla="*/ 1946 h 2031"/>
              <a:gd name="T96" fmla="*/ 504 w 1391"/>
              <a:gd name="T97" fmla="*/ 1413 h 2031"/>
              <a:gd name="T98" fmla="*/ 348 w 1391"/>
              <a:gd name="T99" fmla="*/ 1396 h 2031"/>
              <a:gd name="T100" fmla="*/ 243 w 1391"/>
              <a:gd name="T101" fmla="*/ 1994 h 2031"/>
              <a:gd name="T102" fmla="*/ 644 w 1391"/>
              <a:gd name="T103" fmla="*/ 1968 h 2031"/>
              <a:gd name="T104" fmla="*/ 687 w 1391"/>
              <a:gd name="T105" fmla="*/ 1513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91" h="2031">
                <a:moveTo>
                  <a:pt x="485" y="1171"/>
                </a:moveTo>
                <a:cubicBezTo>
                  <a:pt x="536" y="1171"/>
                  <a:pt x="586" y="1197"/>
                  <a:pt x="613" y="1236"/>
                </a:cubicBezTo>
                <a:lnTo>
                  <a:pt x="661" y="1306"/>
                </a:lnTo>
                <a:cubicBezTo>
                  <a:pt x="676" y="1328"/>
                  <a:pt x="698" y="1329"/>
                  <a:pt x="714" y="1307"/>
                </a:cubicBezTo>
                <a:lnTo>
                  <a:pt x="764" y="1238"/>
                </a:lnTo>
                <a:cubicBezTo>
                  <a:pt x="791" y="1201"/>
                  <a:pt x="840" y="1177"/>
                  <a:pt x="889" y="1177"/>
                </a:cubicBezTo>
                <a:cubicBezTo>
                  <a:pt x="905" y="1177"/>
                  <a:pt x="920" y="1180"/>
                  <a:pt x="934" y="1185"/>
                </a:cubicBezTo>
                <a:lnTo>
                  <a:pt x="1015" y="1214"/>
                </a:lnTo>
                <a:cubicBezTo>
                  <a:pt x="1021" y="1216"/>
                  <a:pt x="1026" y="1217"/>
                  <a:pt x="1032" y="1217"/>
                </a:cubicBezTo>
                <a:cubicBezTo>
                  <a:pt x="1055" y="1217"/>
                  <a:pt x="1058" y="1196"/>
                  <a:pt x="1058" y="1184"/>
                </a:cubicBezTo>
                <a:lnTo>
                  <a:pt x="1058" y="1098"/>
                </a:lnTo>
                <a:cubicBezTo>
                  <a:pt x="1059" y="1035"/>
                  <a:pt x="1106" y="972"/>
                  <a:pt x="1166" y="955"/>
                </a:cubicBezTo>
                <a:lnTo>
                  <a:pt x="1248" y="930"/>
                </a:lnTo>
                <a:cubicBezTo>
                  <a:pt x="1260" y="927"/>
                  <a:pt x="1269" y="920"/>
                  <a:pt x="1272" y="911"/>
                </a:cubicBezTo>
                <a:cubicBezTo>
                  <a:pt x="1275" y="903"/>
                  <a:pt x="1272" y="891"/>
                  <a:pt x="1265" y="881"/>
                </a:cubicBezTo>
                <a:lnTo>
                  <a:pt x="1214" y="811"/>
                </a:lnTo>
                <a:cubicBezTo>
                  <a:pt x="1178" y="761"/>
                  <a:pt x="1179" y="683"/>
                  <a:pt x="1217" y="633"/>
                </a:cubicBezTo>
                <a:lnTo>
                  <a:pt x="1269" y="565"/>
                </a:lnTo>
                <a:cubicBezTo>
                  <a:pt x="1277" y="554"/>
                  <a:pt x="1280" y="543"/>
                  <a:pt x="1278" y="534"/>
                </a:cubicBezTo>
                <a:cubicBezTo>
                  <a:pt x="1275" y="526"/>
                  <a:pt x="1266" y="519"/>
                  <a:pt x="1254" y="515"/>
                </a:cubicBezTo>
                <a:lnTo>
                  <a:pt x="1172" y="488"/>
                </a:lnTo>
                <a:cubicBezTo>
                  <a:pt x="1113" y="469"/>
                  <a:pt x="1068" y="405"/>
                  <a:pt x="1069" y="342"/>
                </a:cubicBezTo>
                <a:lnTo>
                  <a:pt x="1072" y="256"/>
                </a:lnTo>
                <a:cubicBezTo>
                  <a:pt x="1072" y="245"/>
                  <a:pt x="1069" y="235"/>
                  <a:pt x="1063" y="229"/>
                </a:cubicBezTo>
                <a:cubicBezTo>
                  <a:pt x="1058" y="223"/>
                  <a:pt x="1050" y="222"/>
                  <a:pt x="1044" y="222"/>
                </a:cubicBezTo>
                <a:cubicBezTo>
                  <a:pt x="1040" y="222"/>
                  <a:pt x="1035" y="223"/>
                  <a:pt x="1030" y="225"/>
                </a:cubicBezTo>
                <a:lnTo>
                  <a:pt x="948" y="251"/>
                </a:lnTo>
                <a:cubicBezTo>
                  <a:pt x="935" y="256"/>
                  <a:pt x="921" y="258"/>
                  <a:pt x="906" y="258"/>
                </a:cubicBezTo>
                <a:cubicBezTo>
                  <a:pt x="855" y="258"/>
                  <a:pt x="805" y="232"/>
                  <a:pt x="779" y="194"/>
                </a:cubicBezTo>
                <a:lnTo>
                  <a:pt x="730" y="123"/>
                </a:lnTo>
                <a:cubicBezTo>
                  <a:pt x="723" y="112"/>
                  <a:pt x="713" y="105"/>
                  <a:pt x="704" y="105"/>
                </a:cubicBezTo>
                <a:cubicBezTo>
                  <a:pt x="693" y="105"/>
                  <a:pt x="689" y="105"/>
                  <a:pt x="680" y="119"/>
                </a:cubicBezTo>
                <a:lnTo>
                  <a:pt x="678" y="123"/>
                </a:lnTo>
                <a:cubicBezTo>
                  <a:pt x="657" y="156"/>
                  <a:pt x="629" y="197"/>
                  <a:pt x="606" y="220"/>
                </a:cubicBezTo>
                <a:cubicBezTo>
                  <a:pt x="591" y="234"/>
                  <a:pt x="568" y="252"/>
                  <a:pt x="537" y="252"/>
                </a:cubicBezTo>
                <a:cubicBezTo>
                  <a:pt x="529" y="252"/>
                  <a:pt x="522" y="251"/>
                  <a:pt x="516" y="250"/>
                </a:cubicBezTo>
                <a:lnTo>
                  <a:pt x="509" y="250"/>
                </a:lnTo>
                <a:lnTo>
                  <a:pt x="503" y="246"/>
                </a:lnTo>
                <a:cubicBezTo>
                  <a:pt x="493" y="243"/>
                  <a:pt x="479" y="239"/>
                  <a:pt x="464" y="235"/>
                </a:cubicBezTo>
                <a:cubicBezTo>
                  <a:pt x="442" y="229"/>
                  <a:pt x="406" y="218"/>
                  <a:pt x="399" y="217"/>
                </a:cubicBezTo>
                <a:cubicBezTo>
                  <a:pt x="383" y="213"/>
                  <a:pt x="366" y="211"/>
                  <a:pt x="361" y="211"/>
                </a:cubicBezTo>
                <a:cubicBezTo>
                  <a:pt x="340" y="211"/>
                  <a:pt x="333" y="229"/>
                  <a:pt x="333" y="246"/>
                </a:cubicBezTo>
                <a:lnTo>
                  <a:pt x="333" y="331"/>
                </a:lnTo>
                <a:cubicBezTo>
                  <a:pt x="333" y="394"/>
                  <a:pt x="286" y="457"/>
                  <a:pt x="226" y="475"/>
                </a:cubicBezTo>
                <a:lnTo>
                  <a:pt x="144" y="499"/>
                </a:lnTo>
                <a:cubicBezTo>
                  <a:pt x="131" y="502"/>
                  <a:pt x="122" y="510"/>
                  <a:pt x="119" y="518"/>
                </a:cubicBezTo>
                <a:cubicBezTo>
                  <a:pt x="116" y="526"/>
                  <a:pt x="119" y="538"/>
                  <a:pt x="127" y="548"/>
                </a:cubicBezTo>
                <a:lnTo>
                  <a:pt x="177" y="618"/>
                </a:lnTo>
                <a:cubicBezTo>
                  <a:pt x="214" y="668"/>
                  <a:pt x="213" y="747"/>
                  <a:pt x="175" y="796"/>
                </a:cubicBezTo>
                <a:lnTo>
                  <a:pt x="122" y="864"/>
                </a:lnTo>
                <a:cubicBezTo>
                  <a:pt x="114" y="875"/>
                  <a:pt x="111" y="886"/>
                  <a:pt x="114" y="894"/>
                </a:cubicBezTo>
                <a:cubicBezTo>
                  <a:pt x="116" y="903"/>
                  <a:pt x="126" y="911"/>
                  <a:pt x="138" y="915"/>
                </a:cubicBezTo>
                <a:lnTo>
                  <a:pt x="219" y="941"/>
                </a:lnTo>
                <a:cubicBezTo>
                  <a:pt x="279" y="961"/>
                  <a:pt x="324" y="1025"/>
                  <a:pt x="322" y="1087"/>
                </a:cubicBezTo>
                <a:lnTo>
                  <a:pt x="320" y="1173"/>
                </a:lnTo>
                <a:cubicBezTo>
                  <a:pt x="320" y="1184"/>
                  <a:pt x="322" y="1194"/>
                  <a:pt x="328" y="1200"/>
                </a:cubicBezTo>
                <a:cubicBezTo>
                  <a:pt x="334" y="1206"/>
                  <a:pt x="341" y="1207"/>
                  <a:pt x="347" y="1207"/>
                </a:cubicBezTo>
                <a:cubicBezTo>
                  <a:pt x="352" y="1207"/>
                  <a:pt x="357" y="1206"/>
                  <a:pt x="362" y="1204"/>
                </a:cubicBezTo>
                <a:lnTo>
                  <a:pt x="443" y="1178"/>
                </a:lnTo>
                <a:cubicBezTo>
                  <a:pt x="458" y="1174"/>
                  <a:pt x="471" y="1171"/>
                  <a:pt x="485" y="1171"/>
                </a:cubicBezTo>
                <a:close/>
                <a:moveTo>
                  <a:pt x="687" y="1429"/>
                </a:moveTo>
                <a:cubicBezTo>
                  <a:pt x="643" y="1429"/>
                  <a:pt x="602" y="1406"/>
                  <a:pt x="574" y="1366"/>
                </a:cubicBezTo>
                <a:lnTo>
                  <a:pt x="526" y="1295"/>
                </a:lnTo>
                <a:cubicBezTo>
                  <a:pt x="520" y="1286"/>
                  <a:pt x="503" y="1277"/>
                  <a:pt x="485" y="1277"/>
                </a:cubicBezTo>
                <a:cubicBezTo>
                  <a:pt x="482" y="1277"/>
                  <a:pt x="479" y="1277"/>
                  <a:pt x="475" y="1278"/>
                </a:cubicBezTo>
                <a:lnTo>
                  <a:pt x="394" y="1305"/>
                </a:lnTo>
                <a:cubicBezTo>
                  <a:pt x="342" y="1321"/>
                  <a:pt x="287" y="1309"/>
                  <a:pt x="253" y="1273"/>
                </a:cubicBezTo>
                <a:cubicBezTo>
                  <a:pt x="227" y="1247"/>
                  <a:pt x="213" y="1210"/>
                  <a:pt x="215" y="1170"/>
                </a:cubicBezTo>
                <a:lnTo>
                  <a:pt x="217" y="1084"/>
                </a:lnTo>
                <a:cubicBezTo>
                  <a:pt x="217" y="1068"/>
                  <a:pt x="202" y="1046"/>
                  <a:pt x="186" y="1041"/>
                </a:cubicBezTo>
                <a:lnTo>
                  <a:pt x="105" y="1015"/>
                </a:lnTo>
                <a:cubicBezTo>
                  <a:pt x="60" y="1000"/>
                  <a:pt x="26" y="967"/>
                  <a:pt x="13" y="926"/>
                </a:cubicBezTo>
                <a:cubicBezTo>
                  <a:pt x="0" y="884"/>
                  <a:pt x="9" y="838"/>
                  <a:pt x="39" y="800"/>
                </a:cubicBezTo>
                <a:lnTo>
                  <a:pt x="91" y="732"/>
                </a:lnTo>
                <a:cubicBezTo>
                  <a:pt x="101" y="720"/>
                  <a:pt x="101" y="693"/>
                  <a:pt x="92" y="680"/>
                </a:cubicBezTo>
                <a:lnTo>
                  <a:pt x="41" y="610"/>
                </a:lnTo>
                <a:cubicBezTo>
                  <a:pt x="13" y="572"/>
                  <a:pt x="5" y="526"/>
                  <a:pt x="19" y="484"/>
                </a:cubicBezTo>
                <a:cubicBezTo>
                  <a:pt x="34" y="442"/>
                  <a:pt x="68" y="411"/>
                  <a:pt x="114" y="398"/>
                </a:cubicBezTo>
                <a:lnTo>
                  <a:pt x="196" y="374"/>
                </a:lnTo>
                <a:cubicBezTo>
                  <a:pt x="211" y="369"/>
                  <a:pt x="228" y="347"/>
                  <a:pt x="228" y="331"/>
                </a:cubicBezTo>
                <a:lnTo>
                  <a:pt x="228" y="246"/>
                </a:lnTo>
                <a:cubicBezTo>
                  <a:pt x="228" y="166"/>
                  <a:pt x="285" y="106"/>
                  <a:pt x="361" y="106"/>
                </a:cubicBezTo>
                <a:cubicBezTo>
                  <a:pt x="379" y="106"/>
                  <a:pt x="407" y="111"/>
                  <a:pt x="421" y="114"/>
                </a:cubicBezTo>
                <a:cubicBezTo>
                  <a:pt x="429" y="115"/>
                  <a:pt x="450" y="121"/>
                  <a:pt x="493" y="134"/>
                </a:cubicBezTo>
                <a:cubicBezTo>
                  <a:pt x="508" y="138"/>
                  <a:pt x="521" y="142"/>
                  <a:pt x="530" y="144"/>
                </a:cubicBezTo>
                <a:lnTo>
                  <a:pt x="532" y="144"/>
                </a:lnTo>
                <a:cubicBezTo>
                  <a:pt x="532" y="144"/>
                  <a:pt x="532" y="144"/>
                  <a:pt x="532" y="144"/>
                </a:cubicBezTo>
                <a:cubicBezTo>
                  <a:pt x="544" y="133"/>
                  <a:pt x="563" y="106"/>
                  <a:pt x="589" y="66"/>
                </a:cubicBezTo>
                <a:lnTo>
                  <a:pt x="591" y="63"/>
                </a:lnTo>
                <a:cubicBezTo>
                  <a:pt x="618" y="21"/>
                  <a:pt x="655" y="0"/>
                  <a:pt x="704" y="0"/>
                </a:cubicBezTo>
                <a:cubicBezTo>
                  <a:pt x="749" y="0"/>
                  <a:pt x="790" y="23"/>
                  <a:pt x="817" y="64"/>
                </a:cubicBezTo>
                <a:lnTo>
                  <a:pt x="866" y="134"/>
                </a:lnTo>
                <a:cubicBezTo>
                  <a:pt x="872" y="143"/>
                  <a:pt x="889" y="152"/>
                  <a:pt x="906" y="152"/>
                </a:cubicBezTo>
                <a:cubicBezTo>
                  <a:pt x="911" y="152"/>
                  <a:pt x="914" y="152"/>
                  <a:pt x="916" y="151"/>
                </a:cubicBezTo>
                <a:lnTo>
                  <a:pt x="997" y="125"/>
                </a:lnTo>
                <a:cubicBezTo>
                  <a:pt x="1049" y="108"/>
                  <a:pt x="1104" y="120"/>
                  <a:pt x="1139" y="156"/>
                </a:cubicBezTo>
                <a:cubicBezTo>
                  <a:pt x="1165" y="182"/>
                  <a:pt x="1178" y="219"/>
                  <a:pt x="1177" y="259"/>
                </a:cubicBezTo>
                <a:lnTo>
                  <a:pt x="1174" y="345"/>
                </a:lnTo>
                <a:cubicBezTo>
                  <a:pt x="1174" y="360"/>
                  <a:pt x="1190" y="383"/>
                  <a:pt x="1205" y="388"/>
                </a:cubicBezTo>
                <a:lnTo>
                  <a:pt x="1286" y="414"/>
                </a:lnTo>
                <a:cubicBezTo>
                  <a:pt x="1332" y="429"/>
                  <a:pt x="1365" y="462"/>
                  <a:pt x="1378" y="503"/>
                </a:cubicBezTo>
                <a:cubicBezTo>
                  <a:pt x="1391" y="546"/>
                  <a:pt x="1382" y="591"/>
                  <a:pt x="1353" y="629"/>
                </a:cubicBezTo>
                <a:lnTo>
                  <a:pt x="1300" y="697"/>
                </a:lnTo>
                <a:cubicBezTo>
                  <a:pt x="1291" y="709"/>
                  <a:pt x="1290" y="737"/>
                  <a:pt x="1299" y="749"/>
                </a:cubicBezTo>
                <a:lnTo>
                  <a:pt x="1350" y="819"/>
                </a:lnTo>
                <a:cubicBezTo>
                  <a:pt x="1378" y="858"/>
                  <a:pt x="1386" y="904"/>
                  <a:pt x="1372" y="945"/>
                </a:cubicBezTo>
                <a:cubicBezTo>
                  <a:pt x="1358" y="986"/>
                  <a:pt x="1324" y="1018"/>
                  <a:pt x="1278" y="1031"/>
                </a:cubicBezTo>
                <a:lnTo>
                  <a:pt x="1195" y="1056"/>
                </a:lnTo>
                <a:cubicBezTo>
                  <a:pt x="1180" y="1060"/>
                  <a:pt x="1164" y="1082"/>
                  <a:pt x="1164" y="1098"/>
                </a:cubicBezTo>
                <a:lnTo>
                  <a:pt x="1164" y="1184"/>
                </a:lnTo>
                <a:cubicBezTo>
                  <a:pt x="1164" y="1264"/>
                  <a:pt x="1108" y="1322"/>
                  <a:pt x="1032" y="1322"/>
                </a:cubicBezTo>
                <a:cubicBezTo>
                  <a:pt x="1014" y="1322"/>
                  <a:pt x="997" y="1319"/>
                  <a:pt x="980" y="1313"/>
                </a:cubicBezTo>
                <a:lnTo>
                  <a:pt x="899" y="1284"/>
                </a:lnTo>
                <a:cubicBezTo>
                  <a:pt x="896" y="1283"/>
                  <a:pt x="893" y="1282"/>
                  <a:pt x="889" y="1282"/>
                </a:cubicBezTo>
                <a:cubicBezTo>
                  <a:pt x="872" y="1282"/>
                  <a:pt x="855" y="1291"/>
                  <a:pt x="849" y="1300"/>
                </a:cubicBezTo>
                <a:lnTo>
                  <a:pt x="799" y="1369"/>
                </a:lnTo>
                <a:cubicBezTo>
                  <a:pt x="771" y="1408"/>
                  <a:pt x="731" y="1429"/>
                  <a:pt x="687" y="1429"/>
                </a:cubicBezTo>
                <a:close/>
                <a:moveTo>
                  <a:pt x="693" y="375"/>
                </a:moveTo>
                <a:cubicBezTo>
                  <a:pt x="494" y="375"/>
                  <a:pt x="332" y="537"/>
                  <a:pt x="332" y="736"/>
                </a:cubicBezTo>
                <a:cubicBezTo>
                  <a:pt x="332" y="935"/>
                  <a:pt x="494" y="1097"/>
                  <a:pt x="693" y="1097"/>
                </a:cubicBezTo>
                <a:cubicBezTo>
                  <a:pt x="892" y="1097"/>
                  <a:pt x="1054" y="935"/>
                  <a:pt x="1054" y="736"/>
                </a:cubicBezTo>
                <a:cubicBezTo>
                  <a:pt x="1054" y="537"/>
                  <a:pt x="892" y="375"/>
                  <a:pt x="693" y="375"/>
                </a:cubicBezTo>
                <a:close/>
                <a:moveTo>
                  <a:pt x="693" y="1160"/>
                </a:moveTo>
                <a:cubicBezTo>
                  <a:pt x="459" y="1160"/>
                  <a:pt x="269" y="970"/>
                  <a:pt x="269" y="736"/>
                </a:cubicBezTo>
                <a:cubicBezTo>
                  <a:pt x="269" y="502"/>
                  <a:pt x="459" y="312"/>
                  <a:pt x="693" y="312"/>
                </a:cubicBezTo>
                <a:cubicBezTo>
                  <a:pt x="927" y="312"/>
                  <a:pt x="1117" y="502"/>
                  <a:pt x="1117" y="736"/>
                </a:cubicBezTo>
                <a:cubicBezTo>
                  <a:pt x="1117" y="970"/>
                  <a:pt x="927" y="1160"/>
                  <a:pt x="693" y="1160"/>
                </a:cubicBezTo>
                <a:close/>
                <a:moveTo>
                  <a:pt x="997" y="736"/>
                </a:moveTo>
                <a:cubicBezTo>
                  <a:pt x="997" y="904"/>
                  <a:pt x="861" y="1040"/>
                  <a:pt x="693" y="1040"/>
                </a:cubicBezTo>
                <a:cubicBezTo>
                  <a:pt x="525" y="1040"/>
                  <a:pt x="389" y="904"/>
                  <a:pt x="389" y="736"/>
                </a:cubicBezTo>
                <a:cubicBezTo>
                  <a:pt x="389" y="568"/>
                  <a:pt x="525" y="432"/>
                  <a:pt x="693" y="432"/>
                </a:cubicBezTo>
                <a:cubicBezTo>
                  <a:pt x="861" y="432"/>
                  <a:pt x="997" y="568"/>
                  <a:pt x="997" y="736"/>
                </a:cubicBezTo>
                <a:close/>
                <a:moveTo>
                  <a:pt x="1037" y="1406"/>
                </a:moveTo>
                <a:cubicBezTo>
                  <a:pt x="1035" y="1406"/>
                  <a:pt x="1033" y="1406"/>
                  <a:pt x="1032" y="1406"/>
                </a:cubicBezTo>
                <a:cubicBezTo>
                  <a:pt x="1004" y="1406"/>
                  <a:pt x="977" y="1402"/>
                  <a:pt x="951" y="1392"/>
                </a:cubicBezTo>
                <a:lnTo>
                  <a:pt x="900" y="1374"/>
                </a:lnTo>
                <a:lnTo>
                  <a:pt x="867" y="1418"/>
                </a:lnTo>
                <a:cubicBezTo>
                  <a:pt x="842" y="1454"/>
                  <a:pt x="809" y="1480"/>
                  <a:pt x="772" y="1495"/>
                </a:cubicBezTo>
                <a:lnTo>
                  <a:pt x="798" y="1917"/>
                </a:lnTo>
                <a:cubicBezTo>
                  <a:pt x="799" y="1951"/>
                  <a:pt x="816" y="1955"/>
                  <a:pt x="834" y="1926"/>
                </a:cubicBezTo>
                <a:lnTo>
                  <a:pt x="918" y="1789"/>
                </a:lnTo>
                <a:cubicBezTo>
                  <a:pt x="936" y="1760"/>
                  <a:pt x="970" y="1757"/>
                  <a:pt x="994" y="1781"/>
                </a:cubicBezTo>
                <a:lnTo>
                  <a:pt x="1167" y="1961"/>
                </a:lnTo>
                <a:cubicBezTo>
                  <a:pt x="1191" y="1986"/>
                  <a:pt x="1203" y="1979"/>
                  <a:pt x="1195" y="1946"/>
                </a:cubicBezTo>
                <a:cubicBezTo>
                  <a:pt x="1195" y="1946"/>
                  <a:pt x="1085" y="1571"/>
                  <a:pt x="1037" y="1406"/>
                </a:cubicBezTo>
                <a:close/>
                <a:moveTo>
                  <a:pt x="687" y="1513"/>
                </a:moveTo>
                <a:cubicBezTo>
                  <a:pt x="615" y="1513"/>
                  <a:pt x="548" y="1477"/>
                  <a:pt x="504" y="1413"/>
                </a:cubicBezTo>
                <a:lnTo>
                  <a:pt x="473" y="1368"/>
                </a:lnTo>
                <a:lnTo>
                  <a:pt x="420" y="1385"/>
                </a:lnTo>
                <a:cubicBezTo>
                  <a:pt x="397" y="1392"/>
                  <a:pt x="372" y="1396"/>
                  <a:pt x="348" y="1396"/>
                </a:cubicBezTo>
                <a:cubicBezTo>
                  <a:pt x="337" y="1396"/>
                  <a:pt x="327" y="1395"/>
                  <a:pt x="316" y="1394"/>
                </a:cubicBezTo>
                <a:cubicBezTo>
                  <a:pt x="272" y="1557"/>
                  <a:pt x="171" y="1931"/>
                  <a:pt x="169" y="1941"/>
                </a:cubicBezTo>
                <a:cubicBezTo>
                  <a:pt x="162" y="1976"/>
                  <a:pt x="183" y="2031"/>
                  <a:pt x="243" y="1994"/>
                </a:cubicBezTo>
                <a:cubicBezTo>
                  <a:pt x="252" y="1989"/>
                  <a:pt x="429" y="1844"/>
                  <a:pt x="429" y="1844"/>
                </a:cubicBezTo>
                <a:cubicBezTo>
                  <a:pt x="454" y="1821"/>
                  <a:pt x="477" y="1820"/>
                  <a:pt x="507" y="1847"/>
                </a:cubicBezTo>
                <a:lnTo>
                  <a:pt x="644" y="1968"/>
                </a:lnTo>
                <a:cubicBezTo>
                  <a:pt x="668" y="1990"/>
                  <a:pt x="706" y="1977"/>
                  <a:pt x="704" y="1943"/>
                </a:cubicBezTo>
                <a:lnTo>
                  <a:pt x="692" y="1513"/>
                </a:lnTo>
                <a:cubicBezTo>
                  <a:pt x="690" y="1513"/>
                  <a:pt x="689" y="1513"/>
                  <a:pt x="687" y="1513"/>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32" tIns="45718" rIns="91432" bIns="45718"/>
          <a:lstStyle/>
          <a:p>
            <a:pPr eaLnBrk="0" hangingPunct="0"/>
            <a:endParaRPr lang="zh-CN" altLang="en-US" dirty="0"/>
          </a:p>
        </p:txBody>
      </p:sp>
      <p:sp>
        <p:nvSpPr>
          <p:cNvPr id="38" name="TextBox 30"/>
          <p:cNvSpPr txBox="1">
            <a:spLocks noChangeArrowheads="1"/>
          </p:cNvSpPr>
          <p:nvPr/>
        </p:nvSpPr>
        <p:spPr bwMode="auto">
          <a:xfrm>
            <a:off x="191344" y="4730372"/>
            <a:ext cx="11809312" cy="1938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nSpc>
                <a:spcPct val="150000"/>
              </a:lnSpc>
            </a:pPr>
            <a:r>
              <a:rPr lang="zh-CN" altLang="en-US" sz="2000" dirty="0">
                <a:solidFill>
                  <a:schemeClr val="accent1"/>
                </a:solidFill>
                <a:latin typeface="微软雅黑" pitchFamily="34" charset="-122"/>
                <a:ea typeface="微软雅黑" pitchFamily="34" charset="-122"/>
              </a:rPr>
              <a:t>目前市场上即时通讯软件大多都是采用</a:t>
            </a:r>
            <a:r>
              <a:rPr lang="en-US" altLang="zh-CN" sz="2000" dirty="0">
                <a:solidFill>
                  <a:schemeClr val="accent1"/>
                </a:solidFill>
                <a:latin typeface="微软雅黑" pitchFamily="34" charset="-122"/>
                <a:ea typeface="微软雅黑" pitchFamily="34" charset="-122"/>
              </a:rPr>
              <a:t>C/S</a:t>
            </a:r>
            <a:r>
              <a:rPr lang="zh-CN" altLang="en-US" sz="2000" dirty="0">
                <a:solidFill>
                  <a:schemeClr val="accent1"/>
                </a:solidFill>
                <a:latin typeface="微软雅黑" pitchFamily="34" charset="-122"/>
                <a:ea typeface="微软雅黑" pitchFamily="34" charset="-122"/>
              </a:rPr>
              <a:t>架构实现的，而</a:t>
            </a:r>
            <a:r>
              <a:rPr lang="en-US" altLang="zh-CN" sz="2000" dirty="0">
                <a:solidFill>
                  <a:schemeClr val="accent1"/>
                </a:solidFill>
                <a:latin typeface="微软雅黑" pitchFamily="34" charset="-122"/>
                <a:ea typeface="微软雅黑" pitchFamily="34" charset="-122"/>
              </a:rPr>
              <a:t>Web</a:t>
            </a:r>
            <a:r>
              <a:rPr lang="zh-CN" altLang="en-US" sz="2000" dirty="0">
                <a:solidFill>
                  <a:schemeClr val="accent1"/>
                </a:solidFill>
                <a:latin typeface="微软雅黑" pitchFamily="34" charset="-122"/>
                <a:ea typeface="微软雅黑" pitchFamily="34" charset="-122"/>
              </a:rPr>
              <a:t>即时通讯软件的需求却在日益增长。已有的</a:t>
            </a:r>
            <a:r>
              <a:rPr lang="en-US" altLang="zh-CN" sz="2000" dirty="0">
                <a:solidFill>
                  <a:schemeClr val="accent1"/>
                </a:solidFill>
                <a:latin typeface="微软雅黑" pitchFamily="34" charset="-122"/>
                <a:ea typeface="微软雅黑" pitchFamily="34" charset="-122"/>
              </a:rPr>
              <a:t>Web</a:t>
            </a:r>
            <a:r>
              <a:rPr lang="zh-CN" altLang="en-US" sz="2000" dirty="0">
                <a:solidFill>
                  <a:schemeClr val="accent1"/>
                </a:solidFill>
                <a:latin typeface="微软雅黑" pitchFamily="34" charset="-122"/>
                <a:ea typeface="微软雅黑" pitchFamily="34" charset="-122"/>
              </a:rPr>
              <a:t>即时通讯软件大多数还是采用传统技术方案，基于</a:t>
            </a:r>
            <a:r>
              <a:rPr lang="en-US" altLang="zh-CN" sz="2000" dirty="0" err="1">
                <a:solidFill>
                  <a:schemeClr val="accent1"/>
                </a:solidFill>
                <a:latin typeface="微软雅黑" pitchFamily="34" charset="-122"/>
                <a:ea typeface="微软雅黑" pitchFamily="34" charset="-122"/>
              </a:rPr>
              <a:t>WebSocket</a:t>
            </a:r>
            <a:r>
              <a:rPr lang="zh-CN" altLang="en-US" sz="2000" dirty="0">
                <a:solidFill>
                  <a:schemeClr val="accent1"/>
                </a:solidFill>
                <a:latin typeface="微软雅黑" pitchFamily="34" charset="-122"/>
                <a:ea typeface="微软雅黑" pitchFamily="34" charset="-122"/>
              </a:rPr>
              <a:t>协议实现的</a:t>
            </a:r>
            <a:r>
              <a:rPr lang="en-US" altLang="zh-CN" sz="2000" dirty="0">
                <a:solidFill>
                  <a:schemeClr val="accent1"/>
                </a:solidFill>
                <a:latin typeface="微软雅黑" pitchFamily="34" charset="-122"/>
                <a:ea typeface="微软雅黑" pitchFamily="34" charset="-122"/>
              </a:rPr>
              <a:t>Web</a:t>
            </a:r>
            <a:r>
              <a:rPr lang="zh-CN" altLang="en-US" sz="2000" dirty="0">
                <a:solidFill>
                  <a:schemeClr val="accent1"/>
                </a:solidFill>
                <a:latin typeface="微软雅黑" pitchFamily="34" charset="-122"/>
                <a:ea typeface="微软雅黑" pitchFamily="34" charset="-122"/>
              </a:rPr>
              <a:t>即时通讯应用则非常少。因此本文将研究如何利用</a:t>
            </a:r>
            <a:r>
              <a:rPr lang="en-US" altLang="zh-CN" sz="2000" dirty="0" err="1">
                <a:solidFill>
                  <a:schemeClr val="accent1"/>
                </a:solidFill>
                <a:latin typeface="微软雅黑" pitchFamily="34" charset="-122"/>
                <a:ea typeface="微软雅黑" pitchFamily="34" charset="-122"/>
              </a:rPr>
              <a:t>WebSocket</a:t>
            </a:r>
            <a:r>
              <a:rPr lang="zh-CN" altLang="en-US" sz="2000" dirty="0">
                <a:solidFill>
                  <a:schemeClr val="accent1"/>
                </a:solidFill>
                <a:latin typeface="微软雅黑" pitchFamily="34" charset="-122"/>
                <a:ea typeface="微软雅黑" pitchFamily="34" charset="-122"/>
              </a:rPr>
              <a:t>协议来实现一个</a:t>
            </a:r>
            <a:r>
              <a:rPr lang="en-US" altLang="zh-CN" sz="2000" dirty="0">
                <a:solidFill>
                  <a:schemeClr val="accent1"/>
                </a:solidFill>
                <a:latin typeface="微软雅黑" pitchFamily="34" charset="-122"/>
                <a:ea typeface="微软雅黑" pitchFamily="34" charset="-122"/>
              </a:rPr>
              <a:t>Web</a:t>
            </a:r>
            <a:r>
              <a:rPr lang="zh-CN" altLang="en-US" sz="2000" dirty="0">
                <a:solidFill>
                  <a:schemeClr val="accent1"/>
                </a:solidFill>
                <a:latin typeface="微软雅黑" pitchFamily="34" charset="-122"/>
                <a:ea typeface="微软雅黑" pitchFamily="34" charset="-122"/>
              </a:rPr>
              <a:t>即时通讯软件，旨在让人们通过网页即可实时分享文字和图片信息</a:t>
            </a:r>
            <a:r>
              <a:rPr lang="en-US" altLang="zh-CN" sz="2000" dirty="0">
                <a:solidFill>
                  <a:schemeClr val="accent1"/>
                </a:solidFill>
                <a:latin typeface="微软雅黑" pitchFamily="34" charset="-122"/>
                <a:ea typeface="微软雅黑" pitchFamily="34" charset="-122"/>
              </a:rPr>
              <a:t>,</a:t>
            </a:r>
            <a:r>
              <a:rPr lang="zh-CN" altLang="en-US" sz="2000" dirty="0">
                <a:solidFill>
                  <a:schemeClr val="accent1"/>
                </a:solidFill>
                <a:latin typeface="微软雅黑" pitchFamily="34" charset="-122"/>
                <a:ea typeface="微软雅黑" pitchFamily="34" charset="-122"/>
              </a:rPr>
              <a:t>同时也希望能为其他对实时性比较高需求的</a:t>
            </a:r>
            <a:r>
              <a:rPr lang="en-US" altLang="zh-CN" sz="2000" dirty="0">
                <a:solidFill>
                  <a:schemeClr val="accent1"/>
                </a:solidFill>
                <a:latin typeface="微软雅黑" pitchFamily="34" charset="-122"/>
                <a:ea typeface="微软雅黑" pitchFamily="34" charset="-122"/>
              </a:rPr>
              <a:t>Web</a:t>
            </a:r>
            <a:r>
              <a:rPr lang="zh-CN" altLang="en-US" sz="2000" dirty="0">
                <a:solidFill>
                  <a:schemeClr val="accent1"/>
                </a:solidFill>
                <a:latin typeface="微软雅黑" pitchFamily="34" charset="-122"/>
                <a:ea typeface="微软雅黑" pitchFamily="34" charset="-122"/>
              </a:rPr>
              <a:t>应用开发提供借鉴作用。</a:t>
            </a:r>
          </a:p>
        </p:txBody>
      </p:sp>
    </p:spTree>
    <p:extLst>
      <p:ext uri="{BB962C8B-B14F-4D97-AF65-F5344CB8AC3E}">
        <p14:creationId xmlns:p14="http://schemas.microsoft.com/office/powerpoint/2010/main" val="1671750352"/>
      </p:ext>
    </p:extLst>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animBg="1"/>
      <p:bldP spid="38" grpId="0"/>
    </p:bldLst>
  </p:timing>
</p:sld>
</file>

<file path=ppt/theme/theme1.xml><?xml version="1.0" encoding="utf-8"?>
<a:theme xmlns:a="http://schemas.openxmlformats.org/drawingml/2006/main" name="2_默认设计模板">
  <a:themeElements>
    <a:clrScheme name="">
      <a:dk1>
        <a:srgbClr val="294A5A"/>
      </a:dk1>
      <a:lt1>
        <a:srgbClr val="99CC39"/>
      </a:lt1>
      <a:dk2>
        <a:srgbClr val="F9C900"/>
      </a:dk2>
      <a:lt2>
        <a:srgbClr val="ED5A00"/>
      </a:lt2>
      <a:accent1>
        <a:srgbClr val="484849"/>
      </a:accent1>
      <a:accent2>
        <a:srgbClr val="FFFFFF"/>
      </a:accent2>
      <a:accent3>
        <a:srgbClr val="CAE2AE"/>
      </a:accent3>
      <a:accent4>
        <a:srgbClr val="223E4C"/>
      </a:accent4>
      <a:accent5>
        <a:srgbClr val="B1B1B1"/>
      </a:accent5>
      <a:accent6>
        <a:srgbClr val="E5E5E5"/>
      </a:accent6>
      <a:hlink>
        <a:srgbClr val="ED5A00"/>
      </a:hlink>
      <a:folHlink>
        <a:srgbClr val="484849"/>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2_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默认设计模板">
  <a:themeElements>
    <a:clrScheme name="">
      <a:dk1>
        <a:srgbClr val="294A5A"/>
      </a:dk1>
      <a:lt1>
        <a:srgbClr val="99CC39"/>
      </a:lt1>
      <a:dk2>
        <a:srgbClr val="F9C900"/>
      </a:dk2>
      <a:lt2>
        <a:srgbClr val="ED5A00"/>
      </a:lt2>
      <a:accent1>
        <a:srgbClr val="484849"/>
      </a:accent1>
      <a:accent2>
        <a:srgbClr val="FFFFFF"/>
      </a:accent2>
      <a:accent3>
        <a:srgbClr val="CAE2AE"/>
      </a:accent3>
      <a:accent4>
        <a:srgbClr val="223E4C"/>
      </a:accent4>
      <a:accent5>
        <a:srgbClr val="B1B1B1"/>
      </a:accent5>
      <a:accent6>
        <a:srgbClr val="E5E5E5"/>
      </a:accent6>
      <a:hlink>
        <a:srgbClr val="ED5A00"/>
      </a:hlink>
      <a:folHlink>
        <a:srgbClr val="484849"/>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3_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3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3_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3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3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3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3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3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3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3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3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3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3_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默认设计模板">
  <a:themeElements>
    <a:clrScheme name="">
      <a:dk1>
        <a:srgbClr val="294A5A"/>
      </a:dk1>
      <a:lt1>
        <a:srgbClr val="99CC39"/>
      </a:lt1>
      <a:dk2>
        <a:srgbClr val="F9C900"/>
      </a:dk2>
      <a:lt2>
        <a:srgbClr val="ED5A00"/>
      </a:lt2>
      <a:accent1>
        <a:srgbClr val="484849"/>
      </a:accent1>
      <a:accent2>
        <a:srgbClr val="FFFFFF"/>
      </a:accent2>
      <a:accent3>
        <a:srgbClr val="CAE2AE"/>
      </a:accent3>
      <a:accent4>
        <a:srgbClr val="223E4C"/>
      </a:accent4>
      <a:accent5>
        <a:srgbClr val="B1B1B1"/>
      </a:accent5>
      <a:accent6>
        <a:srgbClr val="E5E5E5"/>
      </a:accent6>
      <a:hlink>
        <a:srgbClr val="ED5A00"/>
      </a:hlink>
      <a:folHlink>
        <a:srgbClr val="484849"/>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4_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4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4_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4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4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4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4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4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4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4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4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4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4_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_默认设计模板">
  <a:themeElements>
    <a:clrScheme name="">
      <a:dk1>
        <a:srgbClr val="294A5A"/>
      </a:dk1>
      <a:lt1>
        <a:srgbClr val="99CC39"/>
      </a:lt1>
      <a:dk2>
        <a:srgbClr val="F9C900"/>
      </a:dk2>
      <a:lt2>
        <a:srgbClr val="ED5A00"/>
      </a:lt2>
      <a:accent1>
        <a:srgbClr val="484849"/>
      </a:accent1>
      <a:accent2>
        <a:srgbClr val="FFFFFF"/>
      </a:accent2>
      <a:accent3>
        <a:srgbClr val="CAE2AE"/>
      </a:accent3>
      <a:accent4>
        <a:srgbClr val="223E4C"/>
      </a:accent4>
      <a:accent5>
        <a:srgbClr val="B1B1B1"/>
      </a:accent5>
      <a:accent6>
        <a:srgbClr val="E5E5E5"/>
      </a:accent6>
      <a:hlink>
        <a:srgbClr val="ED5A00"/>
      </a:hlink>
      <a:folHlink>
        <a:srgbClr val="484849"/>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5_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5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5_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5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5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5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5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5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5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5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5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5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5_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2214</TotalTime>
  <Pages>0</Pages>
  <Words>3092</Words>
  <Characters>0</Characters>
  <Application>Microsoft Office PowerPoint</Application>
  <DocSecurity>0</DocSecurity>
  <PresentationFormat>宽屏</PresentationFormat>
  <Lines>0</Lines>
  <Paragraphs>398</Paragraphs>
  <Slides>28</Slides>
  <Notes>28</Notes>
  <HiddenSlides>2</HiddenSlides>
  <MMClips>0</MMClips>
  <ScaleCrop>false</ScaleCrop>
  <HeadingPairs>
    <vt:vector size="8" baseType="variant">
      <vt:variant>
        <vt:lpstr>已用的字体</vt:lpstr>
      </vt:variant>
      <vt:variant>
        <vt:i4>7</vt:i4>
      </vt:variant>
      <vt:variant>
        <vt:lpstr>主题</vt:lpstr>
      </vt:variant>
      <vt:variant>
        <vt:i4>4</vt:i4>
      </vt:variant>
      <vt:variant>
        <vt:lpstr>嵌入 OLE 服务器</vt:lpstr>
      </vt:variant>
      <vt:variant>
        <vt:i4>1</vt:i4>
      </vt:variant>
      <vt:variant>
        <vt:lpstr>幻灯片标题</vt:lpstr>
      </vt:variant>
      <vt:variant>
        <vt:i4>28</vt:i4>
      </vt:variant>
    </vt:vector>
  </HeadingPairs>
  <TitlesOfParts>
    <vt:vector size="40" baseType="lpstr">
      <vt:lpstr>楷体</vt:lpstr>
      <vt:lpstr>宋体</vt:lpstr>
      <vt:lpstr>微软雅黑</vt:lpstr>
      <vt:lpstr>Arial</vt:lpstr>
      <vt:lpstr>Calibri</vt:lpstr>
      <vt:lpstr>Times New Roman</vt:lpstr>
      <vt:lpstr>Wingdings</vt:lpstr>
      <vt:lpstr>2_默认设计模板</vt:lpstr>
      <vt:lpstr>3_默认设计模板</vt:lpstr>
      <vt:lpstr>4_默认设计模板</vt:lpstr>
      <vt:lpstr>5_默认设计模板</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Flint Zhao</cp:lastModifiedBy>
  <cp:revision>980</cp:revision>
  <dcterms:created xsi:type="dcterms:W3CDTF">2013-01-25T01:44:32Z</dcterms:created>
  <dcterms:modified xsi:type="dcterms:W3CDTF">2018-06-19T05:16:09Z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2052-10.1.0.5457</vt:lpwstr>
  </property>
</Properties>
</file>

<file path=docProps/thumbnail.jpeg>
</file>